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av" ContentType="audio/wav"/>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3.xml" ContentType="application/vnd.openxmlformats-officedocument.drawingml.chart+xml"/>
  <Override PartName="/ppt/notesSlides/notesSlide15.xml" ContentType="application/vnd.openxmlformats-officedocument.presentationml.notesSlide+xml"/>
  <Override PartName="/ppt/charts/chart4.xml" ContentType="application/vnd.openxmlformats-officedocument.drawingml.chart+xml"/>
  <Override PartName="/ppt/drawings/drawing2.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5.xml" ContentType="application/vnd.openxmlformats-officedocument.drawingml.chart+xml"/>
  <Override PartName="/ppt/drawings/drawing3.xml" ContentType="application/vnd.openxmlformats-officedocument.drawingml.chartshapes+xml"/>
  <Override PartName="/ppt/notesSlides/notesSlide18.xml" ContentType="application/vnd.openxmlformats-officedocument.presentationml.notesSlide+xml"/>
  <Override PartName="/ppt/charts/chart6.xml" ContentType="application/vnd.openxmlformats-officedocument.drawingml.chart+xml"/>
  <Override PartName="/ppt/drawings/drawing4.xml" ContentType="application/vnd.openxmlformats-officedocument.drawingml.chartshapes+xml"/>
  <Override PartName="/ppt/notesSlides/notesSlide19.xml" ContentType="application/vnd.openxmlformats-officedocument.presentationml.notesSlide+xml"/>
  <Override PartName="/ppt/charts/chart7.xml" ContentType="application/vnd.openxmlformats-officedocument.drawingml.chart+xml"/>
  <Override PartName="/ppt/notesSlides/notesSlide20.xml" ContentType="application/vnd.openxmlformats-officedocument.presentationml.notesSlide+xml"/>
  <Override PartName="/ppt/charts/chart8.xml" ContentType="application/vnd.openxmlformats-officedocument.drawingml.chart+xml"/>
  <Override PartName="/ppt/drawings/drawing5.xml" ContentType="application/vnd.openxmlformats-officedocument.drawingml.chartshapes+xml"/>
  <Override PartName="/ppt/notesSlides/notesSlide21.xml" ContentType="application/vnd.openxmlformats-officedocument.presentationml.notesSlide+xml"/>
  <Override PartName="/ppt/charts/chart9.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0.xml" ContentType="application/vnd.openxmlformats-officedocument.drawingml.chart+xml"/>
  <Override PartName="/ppt/drawings/drawing6.xml" ContentType="application/vnd.openxmlformats-officedocument.drawingml.chartshape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1.xml" ContentType="application/vnd.openxmlformats-officedocument.drawingml.chart+xml"/>
  <Override PartName="/ppt/drawings/drawing7.xml" ContentType="application/vnd.openxmlformats-officedocument.drawingml.chartshapes+xml"/>
  <Override PartName="/ppt/notesSlides/notesSlide31.xml" ContentType="application/vnd.openxmlformats-officedocument.presentationml.notesSlide+xml"/>
  <Override PartName="/ppt/charts/chart12.xml" ContentType="application/vnd.openxmlformats-officedocument.drawingml.chart+xml"/>
  <Override PartName="/ppt/drawings/drawing8.xml" ContentType="application/vnd.openxmlformats-officedocument.drawingml.chartshape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6"/>
  </p:notesMasterIdLst>
  <p:handoutMasterIdLst>
    <p:handoutMasterId r:id="rId47"/>
  </p:handoutMasterIdLst>
  <p:sldIdLst>
    <p:sldId id="256" r:id="rId2"/>
    <p:sldId id="404" r:id="rId3"/>
    <p:sldId id="412" r:id="rId4"/>
    <p:sldId id="461" r:id="rId5"/>
    <p:sldId id="420" r:id="rId6"/>
    <p:sldId id="414" r:id="rId7"/>
    <p:sldId id="442" r:id="rId8"/>
    <p:sldId id="447" r:id="rId9"/>
    <p:sldId id="443" r:id="rId10"/>
    <p:sldId id="463" r:id="rId11"/>
    <p:sldId id="441" r:id="rId12"/>
    <p:sldId id="446" r:id="rId13"/>
    <p:sldId id="440" r:id="rId14"/>
    <p:sldId id="445" r:id="rId15"/>
    <p:sldId id="433" r:id="rId16"/>
    <p:sldId id="434" r:id="rId17"/>
    <p:sldId id="462" r:id="rId18"/>
    <p:sldId id="421" r:id="rId19"/>
    <p:sldId id="426" r:id="rId20"/>
    <p:sldId id="428" r:id="rId21"/>
    <p:sldId id="429" r:id="rId22"/>
    <p:sldId id="432" r:id="rId23"/>
    <p:sldId id="451" r:id="rId24"/>
    <p:sldId id="424" r:id="rId25"/>
    <p:sldId id="423" r:id="rId26"/>
    <p:sldId id="413" r:id="rId27"/>
    <p:sldId id="438" r:id="rId28"/>
    <p:sldId id="435" r:id="rId29"/>
    <p:sldId id="415" r:id="rId30"/>
    <p:sldId id="464" r:id="rId31"/>
    <p:sldId id="439" r:id="rId32"/>
    <p:sldId id="436" r:id="rId33"/>
    <p:sldId id="448" r:id="rId34"/>
    <p:sldId id="460" r:id="rId35"/>
    <p:sldId id="457" r:id="rId36"/>
    <p:sldId id="453" r:id="rId37"/>
    <p:sldId id="450" r:id="rId38"/>
    <p:sldId id="455" r:id="rId39"/>
    <p:sldId id="452" r:id="rId40"/>
    <p:sldId id="454" r:id="rId41"/>
    <p:sldId id="456" r:id="rId42"/>
    <p:sldId id="430" r:id="rId43"/>
    <p:sldId id="459" r:id="rId44"/>
    <p:sldId id="458" r:id="rId45"/>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527A"/>
    <a:srgbClr val="666699"/>
    <a:srgbClr val="7D092A"/>
    <a:srgbClr val="333399"/>
    <a:srgbClr val="AC0000"/>
    <a:srgbClr val="CC0066"/>
    <a:srgbClr val="663300"/>
    <a:srgbClr val="006600"/>
    <a:srgbClr val="CC00CC"/>
    <a:srgbClr val="5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78" autoAdjust="0"/>
    <p:restoredTop sz="91502" autoAdjust="0"/>
  </p:normalViewPr>
  <p:slideViewPr>
    <p:cSldViewPr>
      <p:cViewPr varScale="1">
        <p:scale>
          <a:sx n="106" d="100"/>
          <a:sy n="106" d="100"/>
        </p:scale>
        <p:origin x="-1656"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handoutMaster" Target="handoutMasters/handoutMaster1.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charts/_rels/chart1.xml.rels><?xml version="1.0" encoding="UTF-8" standalone="yes"?>
<Relationships xmlns="http://schemas.openxmlformats.org/package/2006/relationships"><Relationship Id="rId1" Type="http://schemas.openxmlformats.org/officeDocument/2006/relationships/image" Target="../media/image2.jpeg"/><Relationship Id="rId2" Type="http://schemas.openxmlformats.org/officeDocument/2006/relationships/oleObject" Target="file:///C:\Documents%20and%20Settings\Kevin%20Kane.KEVIN\My%20Documents\Downloads\real_prices.xls" TargetMode="External"/></Relationships>
</file>

<file path=ppt/charts/_rels/chart10.xml.rels><?xml version="1.0" encoding="UTF-8" standalone="yes"?>
<Relationships xmlns="http://schemas.openxmlformats.org/package/2006/relationships"><Relationship Id="rId1" Type="http://schemas.openxmlformats.org/officeDocument/2006/relationships/image" Target="../media/image2.jpeg"/><Relationship Id="rId2" Type="http://schemas.openxmlformats.org/officeDocument/2006/relationships/oleObject" Target="Book1" TargetMode="External"/><Relationship Id="rId3" Type="http://schemas.openxmlformats.org/officeDocument/2006/relationships/chartUserShapes" Target="../drawings/drawing6.xml"/></Relationships>
</file>

<file path=ppt/charts/_rels/chart11.xml.rels><?xml version="1.0" encoding="UTF-8" standalone="yes"?>
<Relationships xmlns="http://schemas.openxmlformats.org/package/2006/relationships"><Relationship Id="rId1" Type="http://schemas.openxmlformats.org/officeDocument/2006/relationships/oleObject" Target="file:///C:\Documents%20and%20Settings\Kevin%20Kane.KEVIN\Desktop\Futures%20Monthly%20Observations.xlsx" TargetMode="External"/><Relationship Id="rId2" Type="http://schemas.openxmlformats.org/officeDocument/2006/relationships/chartUserShapes" Target="../drawings/drawing7.xml"/></Relationships>
</file>

<file path=ppt/charts/_rels/chart12.xml.rels><?xml version="1.0" encoding="UTF-8" standalone="yes"?>
<Relationships xmlns="http://schemas.openxmlformats.org/package/2006/relationships"><Relationship Id="rId1" Type="http://schemas.openxmlformats.org/officeDocument/2006/relationships/oleObject" Target="file:///C:\Documents%20and%20Settings\Kevin%20Kane.KEVIN\Desktop\Futures%20Monthly%20Observations.xlsx" TargetMode="External"/><Relationship Id="rId2" Type="http://schemas.openxmlformats.org/officeDocument/2006/relationships/chartUserShapes" Target="../drawings/drawing8.xm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Kevin%20Kane.KEVIN\Desktop\Data\World%20Oil,%20Gas,%20LNG,%20Production,%20Storage,%20Consumption%20Data%20Monthly%20Observations.xls" TargetMode="External"/><Relationship Id="rId2"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1" Type="http://schemas.openxmlformats.org/officeDocument/2006/relationships/oleObject" Target="Book2"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Documents%20and%20Settings\Kevin%20Kane.KEVIN\Desktop\Data\Expenditures%20for%20Exploration,%20Development,%20and%20Production.xls" TargetMode="External"/><Relationship Id="rId2"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1" Type="http://schemas.openxmlformats.org/officeDocument/2006/relationships/oleObject" Target="file:///C:\Documents%20and%20Settings\Kevin%20Kane.KEVIN\Desktop\Data\World%20Oil,%20Gas,%20LNG,%20Production,%20Storage,%20Consumption%20Data%20Monthly%20Observations.xls" TargetMode="External"/><Relationship Id="rId2" Type="http://schemas.openxmlformats.org/officeDocument/2006/relationships/chartUserShapes" Target="../drawings/drawing3.xml"/></Relationships>
</file>

<file path=ppt/charts/_rels/chart6.xml.rels><?xml version="1.0" encoding="UTF-8" standalone="yes"?>
<Relationships xmlns="http://schemas.openxmlformats.org/package/2006/relationships"><Relationship Id="rId1" Type="http://schemas.openxmlformats.org/officeDocument/2006/relationships/oleObject" Target="file:///C:\Documents%20and%20Settings\Kevin%20Kane.KEVIN\Desktop\Data\Spare%20Capacity.xlsx" TargetMode="External"/><Relationship Id="rId2" Type="http://schemas.openxmlformats.org/officeDocument/2006/relationships/chartUserShapes" Target="../drawings/drawing4.xml"/></Relationships>
</file>

<file path=ppt/charts/_rels/chart7.xml.rels><?xml version="1.0" encoding="UTF-8" standalone="yes"?>
<Relationships xmlns="http://schemas.openxmlformats.org/package/2006/relationships"><Relationship Id="rId1" Type="http://schemas.openxmlformats.org/officeDocument/2006/relationships/oleObject" Target="file:///C:\Documents%20and%20Settings\Kevin%20Kane.KEVIN\Desktop\GDP%20Oil%20Consumption.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Documents%20and%20Settings\Kevin%20Kane.KEVIN\Desktop\GDP%20Oil%20Consumption.xlsx" TargetMode="External"/><Relationship Id="rId2" Type="http://schemas.openxmlformats.org/officeDocument/2006/relationships/chartUserShapes" Target="../drawings/drawing5.xml"/></Relationships>
</file>

<file path=ppt/charts/_rels/chart9.xml.rels><?xml version="1.0" encoding="UTF-8" standalone="yes"?>
<Relationships xmlns="http://schemas.openxmlformats.org/package/2006/relationships"><Relationship Id="rId1" Type="http://schemas.openxmlformats.org/officeDocument/2006/relationships/oleObject" Target="file:///C:\Documents%20and%20Settings\Kevin%20Kane.KEVIN\Desktop\Data\World%20Oil,%20Gas,%20LNG,%20Production,%20Storage,%20Consumption%20Data%20Monthly%20Observations.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600">
                <a:solidFill>
                  <a:schemeClr val="tx1"/>
                </a:solidFill>
              </a:defRPr>
            </a:pPr>
            <a:r>
              <a:rPr lang="en-US" sz="3600" dirty="0" smtClean="0">
                <a:solidFill>
                  <a:schemeClr val="tx1"/>
                </a:solidFill>
              </a:rPr>
              <a:t>Real Oil </a:t>
            </a:r>
            <a:r>
              <a:rPr lang="en-US" sz="3600" dirty="0">
                <a:solidFill>
                  <a:schemeClr val="tx1"/>
                </a:solidFill>
              </a:rPr>
              <a:t>Price </a:t>
            </a:r>
            <a:r>
              <a:rPr lang="en-US" sz="3600" dirty="0" smtClean="0">
                <a:solidFill>
                  <a:schemeClr val="tx1"/>
                </a:solidFill>
              </a:rPr>
              <a:t>(2008)WTI</a:t>
            </a:r>
            <a:endParaRPr lang="en-US" sz="3600" dirty="0">
              <a:solidFill>
                <a:schemeClr val="tx1"/>
              </a:solidFill>
            </a:endParaRPr>
          </a:p>
        </c:rich>
      </c:tx>
      <c:layout>
        <c:manualLayout>
          <c:xMode val="edge"/>
          <c:yMode val="edge"/>
          <c:x val="0.284387880564408"/>
          <c:y val="0.0144927536231884"/>
        </c:manualLayout>
      </c:layout>
      <c:overlay val="0"/>
      <c:spPr>
        <a:solidFill>
          <a:prstClr val="white">
            <a:alpha val="83000"/>
          </a:prstClr>
        </a:solidFill>
        <a:scene3d>
          <a:camera prst="orthographicFront"/>
          <a:lightRig rig="threePt" dir="t"/>
        </a:scene3d>
        <a:sp3d>
          <a:bevelT/>
          <a:bevelB w="114300" prst="hardEdge"/>
        </a:sp3d>
      </c:spPr>
    </c:title>
    <c:autoTitleDeleted val="0"/>
    <c:plotArea>
      <c:layout>
        <c:manualLayout>
          <c:layoutTarget val="inner"/>
          <c:xMode val="edge"/>
          <c:yMode val="edge"/>
          <c:x val="0.0736251775867466"/>
          <c:y val="0.148763074391823"/>
          <c:w val="0.90955525054781"/>
          <c:h val="0.657584126611039"/>
        </c:manualLayout>
      </c:layout>
      <c:lineChart>
        <c:grouping val="standard"/>
        <c:varyColors val="0"/>
        <c:ser>
          <c:idx val="0"/>
          <c:order val="0"/>
          <c:tx>
            <c:v>Real Price (2009)</c:v>
          </c:tx>
          <c:spPr>
            <a:ln w="57150">
              <a:solidFill>
                <a:srgbClr val="C00000"/>
              </a:solidFill>
            </a:ln>
          </c:spPr>
          <c:marker>
            <c:symbol val="none"/>
          </c:marker>
          <c:cat>
            <c:numRef>
              <c:f>monthdata!$A$8:$A$379</c:f>
              <c:numCache>
                <c:formatCode>mmm\-yy</c:formatCode>
                <c:ptCount val="372"/>
                <c:pt idx="0">
                  <c:v>29221.0</c:v>
                </c:pt>
                <c:pt idx="1">
                  <c:v>29252.0</c:v>
                </c:pt>
                <c:pt idx="2">
                  <c:v>29281.0</c:v>
                </c:pt>
                <c:pt idx="3">
                  <c:v>29312.0</c:v>
                </c:pt>
                <c:pt idx="4">
                  <c:v>29342.0</c:v>
                </c:pt>
                <c:pt idx="5">
                  <c:v>29373.0</c:v>
                </c:pt>
                <c:pt idx="6">
                  <c:v>29403.0</c:v>
                </c:pt>
                <c:pt idx="7">
                  <c:v>29434.0</c:v>
                </c:pt>
                <c:pt idx="8">
                  <c:v>29465.0</c:v>
                </c:pt>
                <c:pt idx="9">
                  <c:v>29496.0</c:v>
                </c:pt>
                <c:pt idx="10">
                  <c:v>29526.0</c:v>
                </c:pt>
                <c:pt idx="11">
                  <c:v>29556.0</c:v>
                </c:pt>
                <c:pt idx="12">
                  <c:v>29587.0</c:v>
                </c:pt>
                <c:pt idx="13">
                  <c:v>29618.0</c:v>
                </c:pt>
                <c:pt idx="14">
                  <c:v>29647.0</c:v>
                </c:pt>
                <c:pt idx="15">
                  <c:v>29678.0</c:v>
                </c:pt>
                <c:pt idx="16">
                  <c:v>29708.0</c:v>
                </c:pt>
                <c:pt idx="17">
                  <c:v>29739.0</c:v>
                </c:pt>
                <c:pt idx="18">
                  <c:v>29769.0</c:v>
                </c:pt>
                <c:pt idx="19">
                  <c:v>29800.0</c:v>
                </c:pt>
                <c:pt idx="20">
                  <c:v>29831.0</c:v>
                </c:pt>
                <c:pt idx="21">
                  <c:v>29862.0</c:v>
                </c:pt>
                <c:pt idx="22">
                  <c:v>29892.0</c:v>
                </c:pt>
                <c:pt idx="23">
                  <c:v>29922.0</c:v>
                </c:pt>
                <c:pt idx="24">
                  <c:v>29953.0</c:v>
                </c:pt>
                <c:pt idx="25">
                  <c:v>29984.0</c:v>
                </c:pt>
                <c:pt idx="26">
                  <c:v>30013.0</c:v>
                </c:pt>
                <c:pt idx="27">
                  <c:v>30044.0</c:v>
                </c:pt>
                <c:pt idx="28">
                  <c:v>30074.0</c:v>
                </c:pt>
                <c:pt idx="29">
                  <c:v>30105.0</c:v>
                </c:pt>
                <c:pt idx="30">
                  <c:v>30135.0</c:v>
                </c:pt>
                <c:pt idx="31">
                  <c:v>30166.0</c:v>
                </c:pt>
                <c:pt idx="32">
                  <c:v>30197.0</c:v>
                </c:pt>
                <c:pt idx="33">
                  <c:v>30228.0</c:v>
                </c:pt>
                <c:pt idx="34">
                  <c:v>30258.0</c:v>
                </c:pt>
                <c:pt idx="35">
                  <c:v>30288.0</c:v>
                </c:pt>
                <c:pt idx="36">
                  <c:v>30319.0</c:v>
                </c:pt>
                <c:pt idx="37">
                  <c:v>30350.0</c:v>
                </c:pt>
                <c:pt idx="38">
                  <c:v>30379.0</c:v>
                </c:pt>
                <c:pt idx="39">
                  <c:v>30410.0</c:v>
                </c:pt>
                <c:pt idx="40">
                  <c:v>30440.0</c:v>
                </c:pt>
                <c:pt idx="41">
                  <c:v>30471.0</c:v>
                </c:pt>
                <c:pt idx="42">
                  <c:v>30501.0</c:v>
                </c:pt>
                <c:pt idx="43">
                  <c:v>30532.0</c:v>
                </c:pt>
                <c:pt idx="44">
                  <c:v>30563.0</c:v>
                </c:pt>
                <c:pt idx="45">
                  <c:v>30594.0</c:v>
                </c:pt>
                <c:pt idx="46">
                  <c:v>30624.0</c:v>
                </c:pt>
                <c:pt idx="47">
                  <c:v>30654.0</c:v>
                </c:pt>
                <c:pt idx="48">
                  <c:v>30685.0</c:v>
                </c:pt>
                <c:pt idx="49">
                  <c:v>30716.0</c:v>
                </c:pt>
                <c:pt idx="50">
                  <c:v>30745.0</c:v>
                </c:pt>
                <c:pt idx="51">
                  <c:v>30776.0</c:v>
                </c:pt>
                <c:pt idx="52">
                  <c:v>30806.0</c:v>
                </c:pt>
                <c:pt idx="53">
                  <c:v>30837.0</c:v>
                </c:pt>
                <c:pt idx="54">
                  <c:v>30867.0</c:v>
                </c:pt>
                <c:pt idx="55">
                  <c:v>30898.0</c:v>
                </c:pt>
                <c:pt idx="56">
                  <c:v>30929.0</c:v>
                </c:pt>
                <c:pt idx="57">
                  <c:v>30960.0</c:v>
                </c:pt>
                <c:pt idx="58">
                  <c:v>30990.0</c:v>
                </c:pt>
                <c:pt idx="59">
                  <c:v>31020.0</c:v>
                </c:pt>
                <c:pt idx="60">
                  <c:v>31051.0</c:v>
                </c:pt>
                <c:pt idx="61">
                  <c:v>31082.0</c:v>
                </c:pt>
                <c:pt idx="62">
                  <c:v>31111.0</c:v>
                </c:pt>
                <c:pt idx="63">
                  <c:v>31142.0</c:v>
                </c:pt>
                <c:pt idx="64">
                  <c:v>31172.0</c:v>
                </c:pt>
                <c:pt idx="65">
                  <c:v>31203.0</c:v>
                </c:pt>
                <c:pt idx="66">
                  <c:v>31233.0</c:v>
                </c:pt>
                <c:pt idx="67">
                  <c:v>31264.0</c:v>
                </c:pt>
                <c:pt idx="68">
                  <c:v>31295.0</c:v>
                </c:pt>
                <c:pt idx="69">
                  <c:v>31326.0</c:v>
                </c:pt>
                <c:pt idx="70">
                  <c:v>31356.0</c:v>
                </c:pt>
                <c:pt idx="71">
                  <c:v>31386.0</c:v>
                </c:pt>
                <c:pt idx="72">
                  <c:v>31417.0</c:v>
                </c:pt>
                <c:pt idx="73">
                  <c:v>31448.0</c:v>
                </c:pt>
                <c:pt idx="74">
                  <c:v>31477.0</c:v>
                </c:pt>
                <c:pt idx="75">
                  <c:v>31508.0</c:v>
                </c:pt>
                <c:pt idx="76">
                  <c:v>31538.0</c:v>
                </c:pt>
                <c:pt idx="77">
                  <c:v>31569.0</c:v>
                </c:pt>
                <c:pt idx="78">
                  <c:v>31599.0</c:v>
                </c:pt>
                <c:pt idx="79">
                  <c:v>31630.0</c:v>
                </c:pt>
                <c:pt idx="80">
                  <c:v>31661.0</c:v>
                </c:pt>
                <c:pt idx="81">
                  <c:v>31692.0</c:v>
                </c:pt>
                <c:pt idx="82">
                  <c:v>31722.0</c:v>
                </c:pt>
                <c:pt idx="83">
                  <c:v>31752.0</c:v>
                </c:pt>
                <c:pt idx="84">
                  <c:v>31783.0</c:v>
                </c:pt>
                <c:pt idx="85">
                  <c:v>31814.0</c:v>
                </c:pt>
                <c:pt idx="86">
                  <c:v>31843.0</c:v>
                </c:pt>
                <c:pt idx="87">
                  <c:v>31874.0</c:v>
                </c:pt>
                <c:pt idx="88">
                  <c:v>31904.0</c:v>
                </c:pt>
                <c:pt idx="89">
                  <c:v>31935.0</c:v>
                </c:pt>
                <c:pt idx="90">
                  <c:v>31965.0</c:v>
                </c:pt>
                <c:pt idx="91">
                  <c:v>31996.0</c:v>
                </c:pt>
                <c:pt idx="92">
                  <c:v>32027.0</c:v>
                </c:pt>
                <c:pt idx="93">
                  <c:v>32058.0</c:v>
                </c:pt>
                <c:pt idx="94">
                  <c:v>32088.0</c:v>
                </c:pt>
                <c:pt idx="95">
                  <c:v>32118.0</c:v>
                </c:pt>
                <c:pt idx="96">
                  <c:v>32149.0</c:v>
                </c:pt>
                <c:pt idx="97">
                  <c:v>32180.0</c:v>
                </c:pt>
                <c:pt idx="98">
                  <c:v>32209.0</c:v>
                </c:pt>
                <c:pt idx="99">
                  <c:v>32240.0</c:v>
                </c:pt>
                <c:pt idx="100">
                  <c:v>32270.0</c:v>
                </c:pt>
                <c:pt idx="101">
                  <c:v>32301.0</c:v>
                </c:pt>
                <c:pt idx="102">
                  <c:v>32331.0</c:v>
                </c:pt>
                <c:pt idx="103">
                  <c:v>32362.0</c:v>
                </c:pt>
                <c:pt idx="104">
                  <c:v>32393.0</c:v>
                </c:pt>
                <c:pt idx="105">
                  <c:v>32424.0</c:v>
                </c:pt>
                <c:pt idx="106">
                  <c:v>32454.0</c:v>
                </c:pt>
                <c:pt idx="107">
                  <c:v>32484.0</c:v>
                </c:pt>
                <c:pt idx="108">
                  <c:v>32515.0</c:v>
                </c:pt>
                <c:pt idx="109">
                  <c:v>32546.0</c:v>
                </c:pt>
                <c:pt idx="110">
                  <c:v>32575.0</c:v>
                </c:pt>
                <c:pt idx="111">
                  <c:v>32606.0</c:v>
                </c:pt>
                <c:pt idx="112">
                  <c:v>32636.0</c:v>
                </c:pt>
                <c:pt idx="113">
                  <c:v>32667.0</c:v>
                </c:pt>
                <c:pt idx="114">
                  <c:v>32697.0</c:v>
                </c:pt>
                <c:pt idx="115">
                  <c:v>32728.0</c:v>
                </c:pt>
                <c:pt idx="116">
                  <c:v>32759.0</c:v>
                </c:pt>
                <c:pt idx="117">
                  <c:v>32790.0</c:v>
                </c:pt>
                <c:pt idx="118">
                  <c:v>32820.0</c:v>
                </c:pt>
                <c:pt idx="119">
                  <c:v>32850.0</c:v>
                </c:pt>
                <c:pt idx="120">
                  <c:v>32881.0</c:v>
                </c:pt>
                <c:pt idx="121">
                  <c:v>32912.0</c:v>
                </c:pt>
                <c:pt idx="122">
                  <c:v>32941.0</c:v>
                </c:pt>
                <c:pt idx="123">
                  <c:v>32972.0</c:v>
                </c:pt>
                <c:pt idx="124">
                  <c:v>33002.0</c:v>
                </c:pt>
                <c:pt idx="125">
                  <c:v>33033.0</c:v>
                </c:pt>
                <c:pt idx="126">
                  <c:v>33063.0</c:v>
                </c:pt>
                <c:pt idx="127">
                  <c:v>33094.0</c:v>
                </c:pt>
                <c:pt idx="128">
                  <c:v>33125.0</c:v>
                </c:pt>
                <c:pt idx="129">
                  <c:v>33156.0</c:v>
                </c:pt>
                <c:pt idx="130">
                  <c:v>33186.0</c:v>
                </c:pt>
                <c:pt idx="131">
                  <c:v>33216.0</c:v>
                </c:pt>
                <c:pt idx="132">
                  <c:v>33247.0</c:v>
                </c:pt>
                <c:pt idx="133">
                  <c:v>33278.0</c:v>
                </c:pt>
                <c:pt idx="134">
                  <c:v>33307.0</c:v>
                </c:pt>
                <c:pt idx="135">
                  <c:v>33338.0</c:v>
                </c:pt>
                <c:pt idx="136">
                  <c:v>33368.0</c:v>
                </c:pt>
                <c:pt idx="137">
                  <c:v>33399.0</c:v>
                </c:pt>
                <c:pt idx="138">
                  <c:v>33429.0</c:v>
                </c:pt>
                <c:pt idx="139">
                  <c:v>33460.0</c:v>
                </c:pt>
                <c:pt idx="140">
                  <c:v>33491.0</c:v>
                </c:pt>
                <c:pt idx="141">
                  <c:v>33522.0</c:v>
                </c:pt>
                <c:pt idx="142">
                  <c:v>33552.0</c:v>
                </c:pt>
                <c:pt idx="143">
                  <c:v>33582.0</c:v>
                </c:pt>
                <c:pt idx="144">
                  <c:v>33613.0</c:v>
                </c:pt>
                <c:pt idx="145">
                  <c:v>33644.0</c:v>
                </c:pt>
                <c:pt idx="146">
                  <c:v>33673.0</c:v>
                </c:pt>
                <c:pt idx="147">
                  <c:v>33704.0</c:v>
                </c:pt>
                <c:pt idx="148">
                  <c:v>33734.0</c:v>
                </c:pt>
                <c:pt idx="149">
                  <c:v>33765.0</c:v>
                </c:pt>
                <c:pt idx="150">
                  <c:v>33795.0</c:v>
                </c:pt>
                <c:pt idx="151">
                  <c:v>33826.0</c:v>
                </c:pt>
                <c:pt idx="152">
                  <c:v>33857.0</c:v>
                </c:pt>
                <c:pt idx="153">
                  <c:v>33888.0</c:v>
                </c:pt>
                <c:pt idx="154">
                  <c:v>33918.0</c:v>
                </c:pt>
                <c:pt idx="155">
                  <c:v>33948.0</c:v>
                </c:pt>
                <c:pt idx="156">
                  <c:v>33979.0</c:v>
                </c:pt>
                <c:pt idx="157">
                  <c:v>34010.0</c:v>
                </c:pt>
                <c:pt idx="158">
                  <c:v>34039.0</c:v>
                </c:pt>
                <c:pt idx="159">
                  <c:v>34070.0</c:v>
                </c:pt>
                <c:pt idx="160">
                  <c:v>34100.0</c:v>
                </c:pt>
                <c:pt idx="161">
                  <c:v>34131.0</c:v>
                </c:pt>
                <c:pt idx="162">
                  <c:v>34161.0</c:v>
                </c:pt>
                <c:pt idx="163">
                  <c:v>34192.0</c:v>
                </c:pt>
                <c:pt idx="164">
                  <c:v>34223.0</c:v>
                </c:pt>
                <c:pt idx="165">
                  <c:v>34254.0</c:v>
                </c:pt>
                <c:pt idx="166">
                  <c:v>34284.0</c:v>
                </c:pt>
                <c:pt idx="167">
                  <c:v>34314.0</c:v>
                </c:pt>
                <c:pt idx="168">
                  <c:v>34345.0</c:v>
                </c:pt>
                <c:pt idx="169">
                  <c:v>34376.0</c:v>
                </c:pt>
                <c:pt idx="170">
                  <c:v>34405.0</c:v>
                </c:pt>
                <c:pt idx="171">
                  <c:v>34436.0</c:v>
                </c:pt>
                <c:pt idx="172">
                  <c:v>34466.0</c:v>
                </c:pt>
                <c:pt idx="173">
                  <c:v>34497.0</c:v>
                </c:pt>
                <c:pt idx="174">
                  <c:v>34527.0</c:v>
                </c:pt>
                <c:pt idx="175">
                  <c:v>34558.0</c:v>
                </c:pt>
                <c:pt idx="176">
                  <c:v>34589.0</c:v>
                </c:pt>
                <c:pt idx="177">
                  <c:v>34620.0</c:v>
                </c:pt>
                <c:pt idx="178">
                  <c:v>34650.0</c:v>
                </c:pt>
                <c:pt idx="179">
                  <c:v>34680.0</c:v>
                </c:pt>
                <c:pt idx="180">
                  <c:v>34711.0</c:v>
                </c:pt>
                <c:pt idx="181">
                  <c:v>34742.0</c:v>
                </c:pt>
                <c:pt idx="182">
                  <c:v>34771.0</c:v>
                </c:pt>
                <c:pt idx="183">
                  <c:v>34802.0</c:v>
                </c:pt>
                <c:pt idx="184">
                  <c:v>34832.0</c:v>
                </c:pt>
                <c:pt idx="185">
                  <c:v>34863.0</c:v>
                </c:pt>
                <c:pt idx="186">
                  <c:v>34893.0</c:v>
                </c:pt>
                <c:pt idx="187">
                  <c:v>34924.0</c:v>
                </c:pt>
                <c:pt idx="188">
                  <c:v>34955.0</c:v>
                </c:pt>
                <c:pt idx="189">
                  <c:v>34986.0</c:v>
                </c:pt>
                <c:pt idx="190">
                  <c:v>35016.0</c:v>
                </c:pt>
                <c:pt idx="191">
                  <c:v>35046.0</c:v>
                </c:pt>
                <c:pt idx="192">
                  <c:v>35077.0</c:v>
                </c:pt>
                <c:pt idx="193">
                  <c:v>35108.0</c:v>
                </c:pt>
                <c:pt idx="194">
                  <c:v>35137.0</c:v>
                </c:pt>
                <c:pt idx="195">
                  <c:v>35168.0</c:v>
                </c:pt>
                <c:pt idx="196">
                  <c:v>35198.0</c:v>
                </c:pt>
                <c:pt idx="197">
                  <c:v>35229.0</c:v>
                </c:pt>
                <c:pt idx="198">
                  <c:v>35259.0</c:v>
                </c:pt>
                <c:pt idx="199">
                  <c:v>35290.0</c:v>
                </c:pt>
                <c:pt idx="200">
                  <c:v>35321.0</c:v>
                </c:pt>
                <c:pt idx="201">
                  <c:v>35352.0</c:v>
                </c:pt>
                <c:pt idx="202">
                  <c:v>35382.0</c:v>
                </c:pt>
                <c:pt idx="203">
                  <c:v>35412.0</c:v>
                </c:pt>
                <c:pt idx="204">
                  <c:v>35443.0</c:v>
                </c:pt>
                <c:pt idx="205">
                  <c:v>35474.0</c:v>
                </c:pt>
                <c:pt idx="206">
                  <c:v>35503.0</c:v>
                </c:pt>
                <c:pt idx="207">
                  <c:v>35534.0</c:v>
                </c:pt>
                <c:pt idx="208">
                  <c:v>35564.0</c:v>
                </c:pt>
                <c:pt idx="209">
                  <c:v>35595.0</c:v>
                </c:pt>
                <c:pt idx="210">
                  <c:v>35625.0</c:v>
                </c:pt>
                <c:pt idx="211">
                  <c:v>35656.0</c:v>
                </c:pt>
                <c:pt idx="212">
                  <c:v>35687.0</c:v>
                </c:pt>
                <c:pt idx="213">
                  <c:v>35718.0</c:v>
                </c:pt>
                <c:pt idx="214">
                  <c:v>35748.0</c:v>
                </c:pt>
                <c:pt idx="215">
                  <c:v>35778.0</c:v>
                </c:pt>
                <c:pt idx="216">
                  <c:v>35809.0</c:v>
                </c:pt>
                <c:pt idx="217">
                  <c:v>35840.0</c:v>
                </c:pt>
                <c:pt idx="218">
                  <c:v>35869.0</c:v>
                </c:pt>
                <c:pt idx="219">
                  <c:v>35900.0</c:v>
                </c:pt>
                <c:pt idx="220">
                  <c:v>35930.0</c:v>
                </c:pt>
                <c:pt idx="221">
                  <c:v>35961.0</c:v>
                </c:pt>
                <c:pt idx="222">
                  <c:v>35991.0</c:v>
                </c:pt>
                <c:pt idx="223">
                  <c:v>36022.0</c:v>
                </c:pt>
                <c:pt idx="224">
                  <c:v>36053.0</c:v>
                </c:pt>
                <c:pt idx="225">
                  <c:v>36084.0</c:v>
                </c:pt>
                <c:pt idx="226">
                  <c:v>36114.0</c:v>
                </c:pt>
                <c:pt idx="227">
                  <c:v>36144.0</c:v>
                </c:pt>
                <c:pt idx="228">
                  <c:v>36175.0</c:v>
                </c:pt>
                <c:pt idx="229">
                  <c:v>36206.0</c:v>
                </c:pt>
                <c:pt idx="230">
                  <c:v>36235.0</c:v>
                </c:pt>
                <c:pt idx="231">
                  <c:v>36266.0</c:v>
                </c:pt>
                <c:pt idx="232">
                  <c:v>36296.0</c:v>
                </c:pt>
                <c:pt idx="233">
                  <c:v>36327.0</c:v>
                </c:pt>
                <c:pt idx="234">
                  <c:v>36357.0</c:v>
                </c:pt>
                <c:pt idx="235">
                  <c:v>36388.0</c:v>
                </c:pt>
                <c:pt idx="236">
                  <c:v>36419.0</c:v>
                </c:pt>
                <c:pt idx="237">
                  <c:v>36450.0</c:v>
                </c:pt>
                <c:pt idx="238">
                  <c:v>36480.0</c:v>
                </c:pt>
                <c:pt idx="239">
                  <c:v>36510.0</c:v>
                </c:pt>
                <c:pt idx="240">
                  <c:v>36541.0</c:v>
                </c:pt>
                <c:pt idx="241">
                  <c:v>36572.0</c:v>
                </c:pt>
                <c:pt idx="242">
                  <c:v>36601.0</c:v>
                </c:pt>
                <c:pt idx="243">
                  <c:v>36632.0</c:v>
                </c:pt>
                <c:pt idx="244">
                  <c:v>36662.0</c:v>
                </c:pt>
                <c:pt idx="245">
                  <c:v>36693.0</c:v>
                </c:pt>
                <c:pt idx="246">
                  <c:v>36723.0</c:v>
                </c:pt>
                <c:pt idx="247">
                  <c:v>36754.0</c:v>
                </c:pt>
                <c:pt idx="248">
                  <c:v>36785.0</c:v>
                </c:pt>
                <c:pt idx="249">
                  <c:v>36816.0</c:v>
                </c:pt>
                <c:pt idx="250">
                  <c:v>36846.0</c:v>
                </c:pt>
                <c:pt idx="251">
                  <c:v>36876.0</c:v>
                </c:pt>
                <c:pt idx="252">
                  <c:v>36907.0</c:v>
                </c:pt>
                <c:pt idx="253">
                  <c:v>36938.0</c:v>
                </c:pt>
                <c:pt idx="254">
                  <c:v>36967.0</c:v>
                </c:pt>
                <c:pt idx="255">
                  <c:v>36998.0</c:v>
                </c:pt>
                <c:pt idx="256">
                  <c:v>37028.0</c:v>
                </c:pt>
                <c:pt idx="257">
                  <c:v>37059.0</c:v>
                </c:pt>
                <c:pt idx="258">
                  <c:v>37089.0</c:v>
                </c:pt>
                <c:pt idx="259">
                  <c:v>37120.0</c:v>
                </c:pt>
                <c:pt idx="260">
                  <c:v>37151.0</c:v>
                </c:pt>
                <c:pt idx="261">
                  <c:v>37182.0</c:v>
                </c:pt>
                <c:pt idx="262">
                  <c:v>37212.0</c:v>
                </c:pt>
                <c:pt idx="263">
                  <c:v>37242.0</c:v>
                </c:pt>
                <c:pt idx="264">
                  <c:v>37273.0</c:v>
                </c:pt>
                <c:pt idx="265">
                  <c:v>37304.0</c:v>
                </c:pt>
                <c:pt idx="266">
                  <c:v>37333.0</c:v>
                </c:pt>
                <c:pt idx="267">
                  <c:v>37364.0</c:v>
                </c:pt>
                <c:pt idx="268">
                  <c:v>37394.0</c:v>
                </c:pt>
                <c:pt idx="269">
                  <c:v>37425.0</c:v>
                </c:pt>
                <c:pt idx="270">
                  <c:v>37455.0</c:v>
                </c:pt>
                <c:pt idx="271">
                  <c:v>37486.0</c:v>
                </c:pt>
                <c:pt idx="272">
                  <c:v>37517.0</c:v>
                </c:pt>
                <c:pt idx="273">
                  <c:v>37548.0</c:v>
                </c:pt>
                <c:pt idx="274">
                  <c:v>37578.0</c:v>
                </c:pt>
                <c:pt idx="275">
                  <c:v>37608.0</c:v>
                </c:pt>
                <c:pt idx="276">
                  <c:v>37639.0</c:v>
                </c:pt>
                <c:pt idx="277">
                  <c:v>37670.0</c:v>
                </c:pt>
                <c:pt idx="278">
                  <c:v>37699.0</c:v>
                </c:pt>
                <c:pt idx="279">
                  <c:v>37730.0</c:v>
                </c:pt>
                <c:pt idx="280">
                  <c:v>37760.0</c:v>
                </c:pt>
                <c:pt idx="281">
                  <c:v>37791.0</c:v>
                </c:pt>
                <c:pt idx="282">
                  <c:v>37821.0</c:v>
                </c:pt>
                <c:pt idx="283">
                  <c:v>37852.0</c:v>
                </c:pt>
                <c:pt idx="284">
                  <c:v>37883.0</c:v>
                </c:pt>
                <c:pt idx="285">
                  <c:v>37914.0</c:v>
                </c:pt>
                <c:pt idx="286">
                  <c:v>37944.0</c:v>
                </c:pt>
                <c:pt idx="287">
                  <c:v>37974.0</c:v>
                </c:pt>
                <c:pt idx="288">
                  <c:v>38005.0</c:v>
                </c:pt>
                <c:pt idx="289">
                  <c:v>38036.0</c:v>
                </c:pt>
                <c:pt idx="290">
                  <c:v>38065.0</c:v>
                </c:pt>
                <c:pt idx="291">
                  <c:v>38096.0</c:v>
                </c:pt>
                <c:pt idx="292">
                  <c:v>38126.0</c:v>
                </c:pt>
                <c:pt idx="293">
                  <c:v>38157.0</c:v>
                </c:pt>
                <c:pt idx="294">
                  <c:v>38187.0</c:v>
                </c:pt>
                <c:pt idx="295">
                  <c:v>38218.0</c:v>
                </c:pt>
                <c:pt idx="296">
                  <c:v>38249.0</c:v>
                </c:pt>
                <c:pt idx="297">
                  <c:v>38280.0</c:v>
                </c:pt>
                <c:pt idx="298">
                  <c:v>38310.0</c:v>
                </c:pt>
                <c:pt idx="299">
                  <c:v>38340.0</c:v>
                </c:pt>
                <c:pt idx="300">
                  <c:v>38371.0</c:v>
                </c:pt>
                <c:pt idx="301">
                  <c:v>38402.0</c:v>
                </c:pt>
                <c:pt idx="302">
                  <c:v>38431.0</c:v>
                </c:pt>
                <c:pt idx="303">
                  <c:v>38462.0</c:v>
                </c:pt>
                <c:pt idx="304">
                  <c:v>38492.0</c:v>
                </c:pt>
                <c:pt idx="305">
                  <c:v>38523.0</c:v>
                </c:pt>
                <c:pt idx="306">
                  <c:v>38553.0</c:v>
                </c:pt>
                <c:pt idx="307">
                  <c:v>38584.0</c:v>
                </c:pt>
                <c:pt idx="308">
                  <c:v>38615.0</c:v>
                </c:pt>
                <c:pt idx="309">
                  <c:v>38646.0</c:v>
                </c:pt>
                <c:pt idx="310">
                  <c:v>38676.0</c:v>
                </c:pt>
                <c:pt idx="311">
                  <c:v>38706.0</c:v>
                </c:pt>
                <c:pt idx="312">
                  <c:v>38737.0</c:v>
                </c:pt>
                <c:pt idx="313">
                  <c:v>38768.0</c:v>
                </c:pt>
                <c:pt idx="314">
                  <c:v>38799.0</c:v>
                </c:pt>
                <c:pt idx="315">
                  <c:v>38830.0</c:v>
                </c:pt>
                <c:pt idx="316">
                  <c:v>38861.0</c:v>
                </c:pt>
                <c:pt idx="317">
                  <c:v>38892.0</c:v>
                </c:pt>
                <c:pt idx="318">
                  <c:v>38923.0</c:v>
                </c:pt>
                <c:pt idx="319">
                  <c:v>38954.0</c:v>
                </c:pt>
                <c:pt idx="320">
                  <c:v>38985.0</c:v>
                </c:pt>
                <c:pt idx="321">
                  <c:v>39016.0</c:v>
                </c:pt>
                <c:pt idx="322">
                  <c:v>39047.0</c:v>
                </c:pt>
                <c:pt idx="323">
                  <c:v>39078.0</c:v>
                </c:pt>
                <c:pt idx="324">
                  <c:v>39109.0</c:v>
                </c:pt>
                <c:pt idx="325">
                  <c:v>39140.0</c:v>
                </c:pt>
                <c:pt idx="326">
                  <c:v>39171.0</c:v>
                </c:pt>
                <c:pt idx="327">
                  <c:v>39202.0</c:v>
                </c:pt>
                <c:pt idx="328">
                  <c:v>39233.0</c:v>
                </c:pt>
                <c:pt idx="329">
                  <c:v>39263.0</c:v>
                </c:pt>
                <c:pt idx="330">
                  <c:v>39294.0</c:v>
                </c:pt>
                <c:pt idx="331">
                  <c:v>39325.0</c:v>
                </c:pt>
                <c:pt idx="332">
                  <c:v>39355.0</c:v>
                </c:pt>
                <c:pt idx="333">
                  <c:v>39386.0</c:v>
                </c:pt>
                <c:pt idx="334">
                  <c:v>39416.0</c:v>
                </c:pt>
                <c:pt idx="335">
                  <c:v>39447.0</c:v>
                </c:pt>
                <c:pt idx="336">
                  <c:v>39478.0</c:v>
                </c:pt>
                <c:pt idx="337">
                  <c:v>39507.0</c:v>
                </c:pt>
                <c:pt idx="338">
                  <c:v>39538.0</c:v>
                </c:pt>
                <c:pt idx="339">
                  <c:v>39568.0</c:v>
                </c:pt>
                <c:pt idx="340">
                  <c:v>39599.0</c:v>
                </c:pt>
                <c:pt idx="341">
                  <c:v>39629.0</c:v>
                </c:pt>
                <c:pt idx="342">
                  <c:v>39660.0</c:v>
                </c:pt>
                <c:pt idx="343">
                  <c:v>39691.0</c:v>
                </c:pt>
                <c:pt idx="344">
                  <c:v>39721.0</c:v>
                </c:pt>
                <c:pt idx="345">
                  <c:v>39751.0</c:v>
                </c:pt>
                <c:pt idx="346">
                  <c:v>39781.0</c:v>
                </c:pt>
                <c:pt idx="347">
                  <c:v>39811.0</c:v>
                </c:pt>
                <c:pt idx="348">
                  <c:v>39841.0</c:v>
                </c:pt>
                <c:pt idx="349">
                  <c:v>39871.0</c:v>
                </c:pt>
                <c:pt idx="350">
                  <c:v>39901.0</c:v>
                </c:pt>
                <c:pt idx="351">
                  <c:v>39931.0</c:v>
                </c:pt>
                <c:pt idx="352">
                  <c:v>39961.0</c:v>
                </c:pt>
                <c:pt idx="353">
                  <c:v>39991.0</c:v>
                </c:pt>
                <c:pt idx="354">
                  <c:v>40021.0</c:v>
                </c:pt>
                <c:pt idx="355">
                  <c:v>40051.0</c:v>
                </c:pt>
                <c:pt idx="356">
                  <c:v>40081.0</c:v>
                </c:pt>
                <c:pt idx="357">
                  <c:v>40111.0</c:v>
                </c:pt>
                <c:pt idx="358">
                  <c:v>40141.0</c:v>
                </c:pt>
                <c:pt idx="359">
                  <c:v>40171.0</c:v>
                </c:pt>
                <c:pt idx="360">
                  <c:v>40201.0</c:v>
                </c:pt>
                <c:pt idx="361">
                  <c:v>40231.0</c:v>
                </c:pt>
                <c:pt idx="362">
                  <c:v>40261.0</c:v>
                </c:pt>
                <c:pt idx="363">
                  <c:v>40291.0</c:v>
                </c:pt>
                <c:pt idx="364">
                  <c:v>40321.0</c:v>
                </c:pt>
                <c:pt idx="365">
                  <c:v>40351.0</c:v>
                </c:pt>
                <c:pt idx="366">
                  <c:v>40381.0</c:v>
                </c:pt>
                <c:pt idx="367">
                  <c:v>40411.0</c:v>
                </c:pt>
                <c:pt idx="368">
                  <c:v>40441.0</c:v>
                </c:pt>
                <c:pt idx="369">
                  <c:v>40471.0</c:v>
                </c:pt>
                <c:pt idx="370">
                  <c:v>40501.0</c:v>
                </c:pt>
                <c:pt idx="371">
                  <c:v>40531.0</c:v>
                </c:pt>
              </c:numCache>
            </c:numRef>
          </c:cat>
          <c:val>
            <c:numRef>
              <c:f>monthdata!$K$8:$K$379</c:f>
              <c:numCache>
                <c:formatCode>#,##0.00</c:formatCode>
                <c:ptCount val="372"/>
                <c:pt idx="0">
                  <c:v>85.79270565797588</c:v>
                </c:pt>
                <c:pt idx="1">
                  <c:v>89.294981593014</c:v>
                </c:pt>
                <c:pt idx="2">
                  <c:v>91.03968905866135</c:v>
                </c:pt>
                <c:pt idx="3">
                  <c:v>90.2299569950077</c:v>
                </c:pt>
                <c:pt idx="4">
                  <c:v>91.49320773885144</c:v>
                </c:pt>
                <c:pt idx="5">
                  <c:v>91.18235956454244</c:v>
                </c:pt>
                <c:pt idx="6">
                  <c:v>91.01344927959617</c:v>
                </c:pt>
                <c:pt idx="7">
                  <c:v>90.17385211053569</c:v>
                </c:pt>
                <c:pt idx="8">
                  <c:v>89.48532124889951</c:v>
                </c:pt>
                <c:pt idx="9">
                  <c:v>88.98135433373328</c:v>
                </c:pt>
                <c:pt idx="10">
                  <c:v>89.33984160119458</c:v>
                </c:pt>
                <c:pt idx="11">
                  <c:v>89.88982703118346</c:v>
                </c:pt>
                <c:pt idx="12">
                  <c:v>97.0326444748707</c:v>
                </c:pt>
                <c:pt idx="13">
                  <c:v>96.59923313494847</c:v>
                </c:pt>
                <c:pt idx="14">
                  <c:v>94.17239977377216</c:v>
                </c:pt>
                <c:pt idx="15">
                  <c:v>93.95879177947775</c:v>
                </c:pt>
                <c:pt idx="16">
                  <c:v>91.85771983389307</c:v>
                </c:pt>
                <c:pt idx="17">
                  <c:v>89.13727433204946</c:v>
                </c:pt>
                <c:pt idx="18">
                  <c:v>87.0154186630956</c:v>
                </c:pt>
                <c:pt idx="19">
                  <c:v>84.54084924442681</c:v>
                </c:pt>
                <c:pt idx="20">
                  <c:v>83.09385094523972</c:v>
                </c:pt>
                <c:pt idx="21">
                  <c:v>82.66947897074006</c:v>
                </c:pt>
                <c:pt idx="22">
                  <c:v>84.10578052910259</c:v>
                </c:pt>
                <c:pt idx="23">
                  <c:v>83.18979575348625</c:v>
                </c:pt>
                <c:pt idx="24">
                  <c:v>82.15377438428862</c:v>
                </c:pt>
                <c:pt idx="25">
                  <c:v>81.72281503280526</c:v>
                </c:pt>
                <c:pt idx="26">
                  <c:v>78.1476507111414</c:v>
                </c:pt>
                <c:pt idx="27">
                  <c:v>74.8939902184039</c:v>
                </c:pt>
                <c:pt idx="28">
                  <c:v>74.42159348380634</c:v>
                </c:pt>
                <c:pt idx="29">
                  <c:v>76.29939034669877</c:v>
                </c:pt>
                <c:pt idx="30">
                  <c:v>74.88619122542339</c:v>
                </c:pt>
                <c:pt idx="31">
                  <c:v>73.48392909835156</c:v>
                </c:pt>
                <c:pt idx="32">
                  <c:v>73.47290767680096</c:v>
                </c:pt>
                <c:pt idx="33">
                  <c:v>74.08037677942268</c:v>
                </c:pt>
                <c:pt idx="34">
                  <c:v>73.60173743203305</c:v>
                </c:pt>
                <c:pt idx="35">
                  <c:v>73.03200179904863</c:v>
                </c:pt>
                <c:pt idx="36">
                  <c:v>69.92995301115716</c:v>
                </c:pt>
                <c:pt idx="37">
                  <c:v>68.40620923864976</c:v>
                </c:pt>
                <c:pt idx="38">
                  <c:v>63.05770815808823</c:v>
                </c:pt>
                <c:pt idx="39">
                  <c:v>61.6413118154522</c:v>
                </c:pt>
                <c:pt idx="40">
                  <c:v>62.6924419791933</c:v>
                </c:pt>
                <c:pt idx="41">
                  <c:v>64.01063122418024</c:v>
                </c:pt>
                <c:pt idx="42">
                  <c:v>62.79668363527498</c:v>
                </c:pt>
                <c:pt idx="43">
                  <c:v>64.2027234028119</c:v>
                </c:pt>
                <c:pt idx="44">
                  <c:v>64.078765746413</c:v>
                </c:pt>
                <c:pt idx="45">
                  <c:v>64.18559686857519</c:v>
                </c:pt>
                <c:pt idx="46">
                  <c:v>62.6933782419655</c:v>
                </c:pt>
                <c:pt idx="47">
                  <c:v>62.87870951124916</c:v>
                </c:pt>
                <c:pt idx="48">
                  <c:v>61.435850530966</c:v>
                </c:pt>
                <c:pt idx="49">
                  <c:v>61.41436508685128</c:v>
                </c:pt>
                <c:pt idx="50">
                  <c:v>61.2758242749457</c:v>
                </c:pt>
                <c:pt idx="51">
                  <c:v>61.45746327597209</c:v>
                </c:pt>
                <c:pt idx="52">
                  <c:v>61.58625143037565</c:v>
                </c:pt>
                <c:pt idx="53">
                  <c:v>61.25698030955881</c:v>
                </c:pt>
                <c:pt idx="54">
                  <c:v>60.68864265129601</c:v>
                </c:pt>
                <c:pt idx="55">
                  <c:v>60.34731429713334</c:v>
                </c:pt>
                <c:pt idx="56">
                  <c:v>59.7166425616749</c:v>
                </c:pt>
                <c:pt idx="57">
                  <c:v>59.73837271493631</c:v>
                </c:pt>
                <c:pt idx="58">
                  <c:v>59.46052353509275</c:v>
                </c:pt>
                <c:pt idx="59">
                  <c:v>57.79810576574936</c:v>
                </c:pt>
                <c:pt idx="60">
                  <c:v>56.52709982615691</c:v>
                </c:pt>
                <c:pt idx="61">
                  <c:v>55.33067632187375</c:v>
                </c:pt>
                <c:pt idx="62">
                  <c:v>55.5926193431322</c:v>
                </c:pt>
                <c:pt idx="63">
                  <c:v>56.1964020384101</c:v>
                </c:pt>
                <c:pt idx="64">
                  <c:v>56.06533740979409</c:v>
                </c:pt>
                <c:pt idx="65">
                  <c:v>55.22277139534911</c:v>
                </c:pt>
                <c:pt idx="66">
                  <c:v>53.78790447484479</c:v>
                </c:pt>
                <c:pt idx="67">
                  <c:v>53.73387971794531</c:v>
                </c:pt>
                <c:pt idx="68">
                  <c:v>53.47503118799295</c:v>
                </c:pt>
                <c:pt idx="69">
                  <c:v>53.68513106764399</c:v>
                </c:pt>
                <c:pt idx="70">
                  <c:v>54.19318308439676</c:v>
                </c:pt>
                <c:pt idx="71">
                  <c:v>52.25580714041214</c:v>
                </c:pt>
                <c:pt idx="72">
                  <c:v>49.58002783947764</c:v>
                </c:pt>
                <c:pt idx="73">
                  <c:v>35.994713033412</c:v>
                </c:pt>
                <c:pt idx="74">
                  <c:v>28.27743659104748</c:v>
                </c:pt>
                <c:pt idx="75">
                  <c:v>26.27402487217669</c:v>
                </c:pt>
                <c:pt idx="76">
                  <c:v>26.32471683004009</c:v>
                </c:pt>
                <c:pt idx="77">
                  <c:v>24.46583052358119</c:v>
                </c:pt>
                <c:pt idx="78">
                  <c:v>21.71289343376083</c:v>
                </c:pt>
                <c:pt idx="79">
                  <c:v>23.57321982033216</c:v>
                </c:pt>
                <c:pt idx="80">
                  <c:v>25.46271081350141</c:v>
                </c:pt>
                <c:pt idx="81">
                  <c:v>25.28113449346109</c:v>
                </c:pt>
                <c:pt idx="82">
                  <c:v>26.54950861393673</c:v>
                </c:pt>
                <c:pt idx="83">
                  <c:v>27.85375826526453</c:v>
                </c:pt>
                <c:pt idx="84">
                  <c:v>32.17923177480405</c:v>
                </c:pt>
                <c:pt idx="85">
                  <c:v>33.08616529553042</c:v>
                </c:pt>
                <c:pt idx="86">
                  <c:v>33.50301321301077</c:v>
                </c:pt>
                <c:pt idx="87">
                  <c:v>34.59574022430321</c:v>
                </c:pt>
                <c:pt idx="88">
                  <c:v>35.16243576802197</c:v>
                </c:pt>
                <c:pt idx="89">
                  <c:v>35.91929669563984</c:v>
                </c:pt>
                <c:pt idx="90">
                  <c:v>36.8421107359335</c:v>
                </c:pt>
                <c:pt idx="91">
                  <c:v>36.83230888190151</c:v>
                </c:pt>
                <c:pt idx="92">
                  <c:v>35.28810946972634</c:v>
                </c:pt>
                <c:pt idx="93">
                  <c:v>35.10172232754201</c:v>
                </c:pt>
                <c:pt idx="94">
                  <c:v>34.26252270503232</c:v>
                </c:pt>
                <c:pt idx="95">
                  <c:v>32.39760091188329</c:v>
                </c:pt>
                <c:pt idx="96">
                  <c:v>29.04830971714564</c:v>
                </c:pt>
                <c:pt idx="97">
                  <c:v>28.92380127306442</c:v>
                </c:pt>
                <c:pt idx="98">
                  <c:v>27.51780317936429</c:v>
                </c:pt>
                <c:pt idx="99">
                  <c:v>29.05740427871238</c:v>
                </c:pt>
                <c:pt idx="100">
                  <c:v>29.51925664357617</c:v>
                </c:pt>
                <c:pt idx="101">
                  <c:v>28.60887694552519</c:v>
                </c:pt>
                <c:pt idx="102">
                  <c:v>27.2171763294283</c:v>
                </c:pt>
                <c:pt idx="103">
                  <c:v>26.21429492612418</c:v>
                </c:pt>
                <c:pt idx="104">
                  <c:v>25.24055355628629</c:v>
                </c:pt>
                <c:pt idx="105">
                  <c:v>23.7196366065157</c:v>
                </c:pt>
                <c:pt idx="106">
                  <c:v>22.92646744239487</c:v>
                </c:pt>
                <c:pt idx="107">
                  <c:v>25.4574887759949</c:v>
                </c:pt>
                <c:pt idx="108">
                  <c:v>28.84966100636579</c:v>
                </c:pt>
                <c:pt idx="109">
                  <c:v>29.74661311079019</c:v>
                </c:pt>
                <c:pt idx="110">
                  <c:v>31.67072021318049</c:v>
                </c:pt>
                <c:pt idx="111">
                  <c:v>34.66131903697574</c:v>
                </c:pt>
                <c:pt idx="112">
                  <c:v>33.55748904417405</c:v>
                </c:pt>
                <c:pt idx="113">
                  <c:v>32.07110853215956</c:v>
                </c:pt>
                <c:pt idx="114">
                  <c:v>31.54664478511769</c:v>
                </c:pt>
                <c:pt idx="115">
                  <c:v>30.12770908185162</c:v>
                </c:pt>
                <c:pt idx="116">
                  <c:v>30.71378093834699</c:v>
                </c:pt>
                <c:pt idx="117">
                  <c:v>31.79686494772065</c:v>
                </c:pt>
                <c:pt idx="118">
                  <c:v>31.71684039351311</c:v>
                </c:pt>
                <c:pt idx="119">
                  <c:v>34.54113486436482</c:v>
                </c:pt>
                <c:pt idx="120">
                  <c:v>35.05943497450734</c:v>
                </c:pt>
                <c:pt idx="121">
                  <c:v>33.64731023102547</c:v>
                </c:pt>
                <c:pt idx="122">
                  <c:v>32.08756039497646</c:v>
                </c:pt>
                <c:pt idx="123">
                  <c:v>28.19291417937566</c:v>
                </c:pt>
                <c:pt idx="124">
                  <c:v>27.08306237449209</c:v>
                </c:pt>
                <c:pt idx="125">
                  <c:v>25.40735754263479</c:v>
                </c:pt>
                <c:pt idx="126">
                  <c:v>27.550205006405</c:v>
                </c:pt>
                <c:pt idx="127">
                  <c:v>40.18048090113187</c:v>
                </c:pt>
                <c:pt idx="128">
                  <c:v>49.21005455736783</c:v>
                </c:pt>
                <c:pt idx="129">
                  <c:v>53.77391461332327</c:v>
                </c:pt>
                <c:pt idx="130">
                  <c:v>49.15040409740509</c:v>
                </c:pt>
                <c:pt idx="131">
                  <c:v>41.46683412038747</c:v>
                </c:pt>
                <c:pt idx="132">
                  <c:v>36.1295312608184</c:v>
                </c:pt>
                <c:pt idx="133">
                  <c:v>29.58045641331207</c:v>
                </c:pt>
                <c:pt idx="134">
                  <c:v>28.3558553237833</c:v>
                </c:pt>
                <c:pt idx="135">
                  <c:v>29.50521569031009</c:v>
                </c:pt>
                <c:pt idx="136">
                  <c:v>29.5058150196023</c:v>
                </c:pt>
                <c:pt idx="137">
                  <c:v>28.50673245052804</c:v>
                </c:pt>
                <c:pt idx="138">
                  <c:v>29.00617265839902</c:v>
                </c:pt>
                <c:pt idx="139">
                  <c:v>29.83973748973246</c:v>
                </c:pt>
                <c:pt idx="140">
                  <c:v>30.22112409410492</c:v>
                </c:pt>
                <c:pt idx="141">
                  <c:v>31.49194685827312</c:v>
                </c:pt>
                <c:pt idx="142">
                  <c:v>30.60403708760389</c:v>
                </c:pt>
                <c:pt idx="143">
                  <c:v>27.09058063727458</c:v>
                </c:pt>
                <c:pt idx="144">
                  <c:v>25.35428971025925</c:v>
                </c:pt>
                <c:pt idx="145">
                  <c:v>25.13758367463224</c:v>
                </c:pt>
                <c:pt idx="146">
                  <c:v>25.6401733229924</c:v>
                </c:pt>
                <c:pt idx="147">
                  <c:v>27.14978904213358</c:v>
                </c:pt>
                <c:pt idx="148">
                  <c:v>29.29455720263947</c:v>
                </c:pt>
                <c:pt idx="149">
                  <c:v>30.83750107980128</c:v>
                </c:pt>
                <c:pt idx="150">
                  <c:v>30.62521132259199</c:v>
                </c:pt>
                <c:pt idx="151">
                  <c:v>29.78566326078724</c:v>
                </c:pt>
                <c:pt idx="152">
                  <c:v>29.71826961261611</c:v>
                </c:pt>
                <c:pt idx="153">
                  <c:v>29.74365756720169</c:v>
                </c:pt>
                <c:pt idx="154">
                  <c:v>28.22052191499579</c:v>
                </c:pt>
                <c:pt idx="155">
                  <c:v>25.91439030827545</c:v>
                </c:pt>
                <c:pt idx="156">
                  <c:v>25.64353060656554</c:v>
                </c:pt>
                <c:pt idx="157">
                  <c:v>26.51065540371764</c:v>
                </c:pt>
                <c:pt idx="158">
                  <c:v>27.0698000276234</c:v>
                </c:pt>
                <c:pt idx="159">
                  <c:v>27.79761400394872</c:v>
                </c:pt>
                <c:pt idx="160">
                  <c:v>27.04366665068379</c:v>
                </c:pt>
                <c:pt idx="161">
                  <c:v>25.34969734295633</c:v>
                </c:pt>
                <c:pt idx="162">
                  <c:v>23.84119920161501</c:v>
                </c:pt>
                <c:pt idx="163">
                  <c:v>23.53897794790896</c:v>
                </c:pt>
                <c:pt idx="164">
                  <c:v>23.00321047394769</c:v>
                </c:pt>
                <c:pt idx="165">
                  <c:v>23.32051420502343</c:v>
                </c:pt>
                <c:pt idx="166">
                  <c:v>20.96676239825953</c:v>
                </c:pt>
                <c:pt idx="167">
                  <c:v>18.70527618831919</c:v>
                </c:pt>
                <c:pt idx="168">
                  <c:v>19.23520299907418</c:v>
                </c:pt>
                <c:pt idx="169">
                  <c:v>19.15714137199583</c:v>
                </c:pt>
                <c:pt idx="170">
                  <c:v>19.53744088030219</c:v>
                </c:pt>
                <c:pt idx="171">
                  <c:v>21.52216531660633</c:v>
                </c:pt>
                <c:pt idx="172">
                  <c:v>23.24517787717038</c:v>
                </c:pt>
                <c:pt idx="173">
                  <c:v>25.09762321628563</c:v>
                </c:pt>
                <c:pt idx="174">
                  <c:v>25.6988482904137</c:v>
                </c:pt>
                <c:pt idx="175">
                  <c:v>24.37173469669716</c:v>
                </c:pt>
                <c:pt idx="176">
                  <c:v>23.22085855027921</c:v>
                </c:pt>
                <c:pt idx="177">
                  <c:v>23.71764333523429</c:v>
                </c:pt>
                <c:pt idx="178">
                  <c:v>23.944173982939</c:v>
                </c:pt>
                <c:pt idx="179">
                  <c:v>22.90287628902949</c:v>
                </c:pt>
                <c:pt idx="180">
                  <c:v>23.97402639647909</c:v>
                </c:pt>
                <c:pt idx="181">
                  <c:v>24.85203313946579</c:v>
                </c:pt>
                <c:pt idx="182">
                  <c:v>24.78692076801526</c:v>
                </c:pt>
                <c:pt idx="183">
                  <c:v>26.84417831935153</c:v>
                </c:pt>
                <c:pt idx="184">
                  <c:v>26.58028007499443</c:v>
                </c:pt>
                <c:pt idx="185">
                  <c:v>24.91163466792893</c:v>
                </c:pt>
                <c:pt idx="186">
                  <c:v>23.55515969564834</c:v>
                </c:pt>
                <c:pt idx="187">
                  <c:v>23.57164568061333</c:v>
                </c:pt>
                <c:pt idx="188">
                  <c:v>23.77186988831298</c:v>
                </c:pt>
                <c:pt idx="189">
                  <c:v>23.14284329450219</c:v>
                </c:pt>
                <c:pt idx="190">
                  <c:v>23.4181272349735</c:v>
                </c:pt>
                <c:pt idx="191">
                  <c:v>24.78594962624909</c:v>
                </c:pt>
                <c:pt idx="192">
                  <c:v>24.62901257326546</c:v>
                </c:pt>
                <c:pt idx="193">
                  <c:v>24.96466173788286</c:v>
                </c:pt>
                <c:pt idx="194">
                  <c:v>27.8764848007909</c:v>
                </c:pt>
                <c:pt idx="195">
                  <c:v>29.78320450106957</c:v>
                </c:pt>
                <c:pt idx="196">
                  <c:v>28.02249741075757</c:v>
                </c:pt>
                <c:pt idx="197">
                  <c:v>26.84852227619344</c:v>
                </c:pt>
                <c:pt idx="198">
                  <c:v>27.2087048327794</c:v>
                </c:pt>
                <c:pt idx="199">
                  <c:v>28.43597472707913</c:v>
                </c:pt>
                <c:pt idx="200">
                  <c:v>30.44931110089977</c:v>
                </c:pt>
                <c:pt idx="201">
                  <c:v>31.96117520023442</c:v>
                </c:pt>
                <c:pt idx="202">
                  <c:v>31.10955593980036</c:v>
                </c:pt>
                <c:pt idx="203">
                  <c:v>31.80487855603073</c:v>
                </c:pt>
                <c:pt idx="204">
                  <c:v>31.46133642236111</c:v>
                </c:pt>
                <c:pt idx="205">
                  <c:v>28.49092814430169</c:v>
                </c:pt>
                <c:pt idx="206">
                  <c:v>26.11308068457309</c:v>
                </c:pt>
                <c:pt idx="207">
                  <c:v>24.30512260834128</c:v>
                </c:pt>
                <c:pt idx="208">
                  <c:v>25.25966781792953</c:v>
                </c:pt>
                <c:pt idx="209">
                  <c:v>23.59339502376609</c:v>
                </c:pt>
                <c:pt idx="210">
                  <c:v>23.73621440335345</c:v>
                </c:pt>
                <c:pt idx="211">
                  <c:v>24.33252007989859</c:v>
                </c:pt>
                <c:pt idx="212">
                  <c:v>24.14123188040509</c:v>
                </c:pt>
                <c:pt idx="213">
                  <c:v>25.27211612565544</c:v>
                </c:pt>
                <c:pt idx="214">
                  <c:v>24.09095994036029</c:v>
                </c:pt>
                <c:pt idx="215">
                  <c:v>21.46791735334544</c:v>
                </c:pt>
                <c:pt idx="216">
                  <c:v>19.28718274546709</c:v>
                </c:pt>
                <c:pt idx="217">
                  <c:v>17.91303665850293</c:v>
                </c:pt>
                <c:pt idx="218">
                  <c:v>16.57919073355867</c:v>
                </c:pt>
                <c:pt idx="219">
                  <c:v>17.19337157703067</c:v>
                </c:pt>
                <c:pt idx="220">
                  <c:v>16.90294890535309</c:v>
                </c:pt>
                <c:pt idx="221">
                  <c:v>15.53913691300448</c:v>
                </c:pt>
                <c:pt idx="222">
                  <c:v>15.42735501329947</c:v>
                </c:pt>
                <c:pt idx="223">
                  <c:v>15.12179006828129</c:v>
                </c:pt>
                <c:pt idx="224">
                  <c:v>17.00131711145734</c:v>
                </c:pt>
                <c:pt idx="225">
                  <c:v>16.09603065845697</c:v>
                </c:pt>
                <c:pt idx="226">
                  <c:v>14.58628573316597</c:v>
                </c:pt>
                <c:pt idx="227">
                  <c:v>12.4461448452834</c:v>
                </c:pt>
                <c:pt idx="228">
                  <c:v>13.46008162072745</c:v>
                </c:pt>
                <c:pt idx="229">
                  <c:v>13.66283528109442</c:v>
                </c:pt>
                <c:pt idx="230">
                  <c:v>15.97086309934078</c:v>
                </c:pt>
                <c:pt idx="231">
                  <c:v>19.50134617157918</c:v>
                </c:pt>
                <c:pt idx="232">
                  <c:v>20.43750557049838</c:v>
                </c:pt>
                <c:pt idx="233">
                  <c:v>20.83219403487826</c:v>
                </c:pt>
                <c:pt idx="234">
                  <c:v>23.57600572189324</c:v>
                </c:pt>
                <c:pt idx="235">
                  <c:v>25.48547435200273</c:v>
                </c:pt>
                <c:pt idx="236">
                  <c:v>28.12642889712079</c:v>
                </c:pt>
                <c:pt idx="237">
                  <c:v>28.0423951012948</c:v>
                </c:pt>
                <c:pt idx="238">
                  <c:v>29.93207603628287</c:v>
                </c:pt>
                <c:pt idx="239">
                  <c:v>31.40262797260754</c:v>
                </c:pt>
                <c:pt idx="240">
                  <c:v>32.48620347033599</c:v>
                </c:pt>
                <c:pt idx="241">
                  <c:v>35.0765075292841</c:v>
                </c:pt>
                <c:pt idx="242">
                  <c:v>35.373385289786</c:v>
                </c:pt>
                <c:pt idx="243">
                  <c:v>30.95334616801504</c:v>
                </c:pt>
                <c:pt idx="244">
                  <c:v>33.48631864306368</c:v>
                </c:pt>
                <c:pt idx="245">
                  <c:v>36.63357880669001</c:v>
                </c:pt>
                <c:pt idx="246">
                  <c:v>35.35580358791184</c:v>
                </c:pt>
                <c:pt idx="247">
                  <c:v>36.26398595527363</c:v>
                </c:pt>
                <c:pt idx="248">
                  <c:v>38.38070251482473</c:v>
                </c:pt>
                <c:pt idx="249">
                  <c:v>37.24928350818836</c:v>
                </c:pt>
                <c:pt idx="250">
                  <c:v>37.51372339068576</c:v>
                </c:pt>
                <c:pt idx="251">
                  <c:v>31.40754933199679</c:v>
                </c:pt>
                <c:pt idx="252">
                  <c:v>30.41570943744489</c:v>
                </c:pt>
                <c:pt idx="253">
                  <c:v>30.92240208043105</c:v>
                </c:pt>
                <c:pt idx="254">
                  <c:v>28.42097627756699</c:v>
                </c:pt>
                <c:pt idx="255">
                  <c:v>28.32311745953528</c:v>
                </c:pt>
                <c:pt idx="256">
                  <c:v>30.28709855260793</c:v>
                </c:pt>
                <c:pt idx="257">
                  <c:v>29.40972177631289</c:v>
                </c:pt>
                <c:pt idx="258">
                  <c:v>27.92454295992543</c:v>
                </c:pt>
                <c:pt idx="259">
                  <c:v>29.14791771891129</c:v>
                </c:pt>
                <c:pt idx="260">
                  <c:v>27.59881727325288</c:v>
                </c:pt>
                <c:pt idx="261">
                  <c:v>23.03242435080656</c:v>
                </c:pt>
                <c:pt idx="262">
                  <c:v>19.71381893331969</c:v>
                </c:pt>
                <c:pt idx="263">
                  <c:v>19.56654317658687</c:v>
                </c:pt>
                <c:pt idx="264">
                  <c:v>20.88380372878053</c:v>
                </c:pt>
                <c:pt idx="265">
                  <c:v>22.31914933417177</c:v>
                </c:pt>
                <c:pt idx="266">
                  <c:v>27.21769540192881</c:v>
                </c:pt>
                <c:pt idx="267">
                  <c:v>29.17430813256317</c:v>
                </c:pt>
                <c:pt idx="268">
                  <c:v>29.66461621229431</c:v>
                </c:pt>
                <c:pt idx="269">
                  <c:v>28.40436743623372</c:v>
                </c:pt>
                <c:pt idx="270">
                  <c:v>30.22885006019854</c:v>
                </c:pt>
                <c:pt idx="271">
                  <c:v>31.00611280955702</c:v>
                </c:pt>
                <c:pt idx="272">
                  <c:v>32.706482825692</c:v>
                </c:pt>
                <c:pt idx="273">
                  <c:v>31.27704061270549</c:v>
                </c:pt>
                <c:pt idx="274">
                  <c:v>28.42733411495393</c:v>
                </c:pt>
                <c:pt idx="275">
                  <c:v>31.93491468692929</c:v>
                </c:pt>
                <c:pt idx="276">
                  <c:v>36.05756776752595</c:v>
                </c:pt>
                <c:pt idx="277">
                  <c:v>38.27454581951397</c:v>
                </c:pt>
                <c:pt idx="278">
                  <c:v>34.6853029024604</c:v>
                </c:pt>
                <c:pt idx="279">
                  <c:v>29.15485962719445</c:v>
                </c:pt>
                <c:pt idx="280">
                  <c:v>29.93886483961863</c:v>
                </c:pt>
                <c:pt idx="281">
                  <c:v>32.35521620644143</c:v>
                </c:pt>
                <c:pt idx="282">
                  <c:v>33.0783265212938</c:v>
                </c:pt>
                <c:pt idx="283">
                  <c:v>33.65948464637813</c:v>
                </c:pt>
                <c:pt idx="284">
                  <c:v>30.25492518411354</c:v>
                </c:pt>
                <c:pt idx="285">
                  <c:v>32.21024349804404</c:v>
                </c:pt>
                <c:pt idx="286">
                  <c:v>32.3300660944879</c:v>
                </c:pt>
                <c:pt idx="287">
                  <c:v>33.619282729312</c:v>
                </c:pt>
                <c:pt idx="288">
                  <c:v>35.38786977067382</c:v>
                </c:pt>
                <c:pt idx="289">
                  <c:v>35.91021518250539</c:v>
                </c:pt>
                <c:pt idx="290">
                  <c:v>37.53616595485749</c:v>
                </c:pt>
                <c:pt idx="291">
                  <c:v>37.62755829634702</c:v>
                </c:pt>
                <c:pt idx="292">
                  <c:v>41.46895584928701</c:v>
                </c:pt>
                <c:pt idx="293">
                  <c:v>38.78333468429502</c:v>
                </c:pt>
                <c:pt idx="294">
                  <c:v>41.49167565426519</c:v>
                </c:pt>
                <c:pt idx="295">
                  <c:v>45.5120518847484</c:v>
                </c:pt>
                <c:pt idx="296">
                  <c:v>46.45332162766473</c:v>
                </c:pt>
                <c:pt idx="297">
                  <c:v>51.96600011700797</c:v>
                </c:pt>
                <c:pt idx="298">
                  <c:v>45.401881932506</c:v>
                </c:pt>
                <c:pt idx="299">
                  <c:v>38.80590637093815</c:v>
                </c:pt>
                <c:pt idx="300">
                  <c:v>42.62143542289797</c:v>
                </c:pt>
                <c:pt idx="301">
                  <c:v>45.00114570795697</c:v>
                </c:pt>
                <c:pt idx="302">
                  <c:v>51.68006514579532</c:v>
                </c:pt>
                <c:pt idx="303">
                  <c:v>51.01285875328684</c:v>
                </c:pt>
                <c:pt idx="304">
                  <c:v>48.528543527836</c:v>
                </c:pt>
                <c:pt idx="305">
                  <c:v>55.22871442170057</c:v>
                </c:pt>
                <c:pt idx="306">
                  <c:v>58.83802462081714</c:v>
                </c:pt>
                <c:pt idx="307">
                  <c:v>64.97672627337491</c:v>
                </c:pt>
                <c:pt idx="308">
                  <c:v>64.86907524790048</c:v>
                </c:pt>
                <c:pt idx="309">
                  <c:v>60.83067640892526</c:v>
                </c:pt>
                <c:pt idx="310">
                  <c:v>54.81214055615996</c:v>
                </c:pt>
                <c:pt idx="311">
                  <c:v>55.663229570846</c:v>
                </c:pt>
                <c:pt idx="312">
                  <c:v>61.195035781775</c:v>
                </c:pt>
                <c:pt idx="313">
                  <c:v>57.68651492396836</c:v>
                </c:pt>
                <c:pt idx="314">
                  <c:v>60.27654320917746</c:v>
                </c:pt>
                <c:pt idx="315">
                  <c:v>67.76340429568226</c:v>
                </c:pt>
                <c:pt idx="316">
                  <c:v>69.6971017443551</c:v>
                </c:pt>
                <c:pt idx="317">
                  <c:v>69.02527642482386</c:v>
                </c:pt>
                <c:pt idx="318">
                  <c:v>72.98006623398645</c:v>
                </c:pt>
                <c:pt idx="319">
                  <c:v>70.9275826217413</c:v>
                </c:pt>
                <c:pt idx="320">
                  <c:v>61.24858171083532</c:v>
                </c:pt>
                <c:pt idx="321">
                  <c:v>56.76101938264324</c:v>
                </c:pt>
                <c:pt idx="322">
                  <c:v>56.53625018109383</c:v>
                </c:pt>
                <c:pt idx="323">
                  <c:v>59.11209702249825</c:v>
                </c:pt>
                <c:pt idx="324">
                  <c:v>52.93491283538201</c:v>
                </c:pt>
                <c:pt idx="325">
                  <c:v>57.22851463821152</c:v>
                </c:pt>
                <c:pt idx="326">
                  <c:v>59.75674455979072</c:v>
                </c:pt>
                <c:pt idx="327">
                  <c:v>63.88371035056117</c:v>
                </c:pt>
                <c:pt idx="328">
                  <c:v>64.79370240547121</c:v>
                </c:pt>
                <c:pt idx="329">
                  <c:v>68.5288642223425</c:v>
                </c:pt>
                <c:pt idx="330">
                  <c:v>74.39522579415168</c:v>
                </c:pt>
                <c:pt idx="331">
                  <c:v>71.62313711603711</c:v>
                </c:pt>
                <c:pt idx="332">
                  <c:v>75.47062237449906</c:v>
                </c:pt>
                <c:pt idx="333">
                  <c:v>81.63035531547857</c:v>
                </c:pt>
                <c:pt idx="334">
                  <c:v>88.42218159556896</c:v>
                </c:pt>
                <c:pt idx="335">
                  <c:v>85.69084161661006</c:v>
                </c:pt>
                <c:pt idx="336">
                  <c:v>87.0675144868803</c:v>
                </c:pt>
                <c:pt idx="337">
                  <c:v>89.39812438193092</c:v>
                </c:pt>
                <c:pt idx="338">
                  <c:v>98.87431547029817</c:v>
                </c:pt>
                <c:pt idx="339">
                  <c:v>106.6095271871292</c:v>
                </c:pt>
                <c:pt idx="340">
                  <c:v>117.917645677569</c:v>
                </c:pt>
                <c:pt idx="341">
                  <c:v>127.1189571999404</c:v>
                </c:pt>
                <c:pt idx="342">
                  <c:v>127.2659423629522</c:v>
                </c:pt>
                <c:pt idx="343">
                  <c:v>110.6693226074195</c:v>
                </c:pt>
                <c:pt idx="344">
                  <c:v>96.21219963204782</c:v>
                </c:pt>
                <c:pt idx="345">
                  <c:v>71.78903794482166</c:v>
                </c:pt>
                <c:pt idx="346">
                  <c:v>50.03448498228663</c:v>
                </c:pt>
                <c:pt idx="347">
                  <c:v>36.5071411665479</c:v>
                </c:pt>
                <c:pt idx="348">
                  <c:v>37.710609501882</c:v>
                </c:pt>
                <c:pt idx="349">
                  <c:v>39.52020339915536</c:v>
                </c:pt>
                <c:pt idx="350">
                  <c:v>47.101290433992</c:v>
                </c:pt>
                <c:pt idx="351">
                  <c:v>50.72723382439233</c:v>
                </c:pt>
                <c:pt idx="352">
                  <c:v>57.98371231807256</c:v>
                </c:pt>
                <c:pt idx="353">
                  <c:v>67.63070804236722</c:v>
                </c:pt>
                <c:pt idx="354">
                  <c:v>64.42808610979556</c:v>
                </c:pt>
                <c:pt idx="355">
                  <c:v>68.95146115063771</c:v>
                </c:pt>
                <c:pt idx="356">
                  <c:v>68.26591243718339</c:v>
                </c:pt>
                <c:pt idx="357">
                  <c:v>71.89652013223248</c:v>
                </c:pt>
                <c:pt idx="358">
                  <c:v>74.19598958558885</c:v>
                </c:pt>
                <c:pt idx="359">
                  <c:v>74.0</c:v>
                </c:pt>
                <c:pt idx="360">
                  <c:v>72.77384622495106</c:v>
                </c:pt>
                <c:pt idx="361">
                  <c:v>71.65873082587908</c:v>
                </c:pt>
                <c:pt idx="362">
                  <c:v>72.58905874716888</c:v>
                </c:pt>
                <c:pt idx="363">
                  <c:v>73.68968321336645</c:v>
                </c:pt>
                <c:pt idx="364">
                  <c:v>74.64212424358985</c:v>
                </c:pt>
                <c:pt idx="365">
                  <c:v>75.56034098382203</c:v>
                </c:pt>
                <c:pt idx="366">
                  <c:v>75.44791916349126</c:v>
                </c:pt>
                <c:pt idx="367">
                  <c:v>76.29841599785311</c:v>
                </c:pt>
                <c:pt idx="368">
                  <c:v>76.12549675771442</c:v>
                </c:pt>
                <c:pt idx="369">
                  <c:v>76.83741123006135</c:v>
                </c:pt>
                <c:pt idx="370">
                  <c:v>76.65481023284953</c:v>
                </c:pt>
                <c:pt idx="371">
                  <c:v>77.47536085611362</c:v>
                </c:pt>
              </c:numCache>
            </c:numRef>
          </c:val>
          <c:smooth val="0"/>
        </c:ser>
        <c:dLbls>
          <c:showLegendKey val="0"/>
          <c:showVal val="0"/>
          <c:showCatName val="0"/>
          <c:showSerName val="0"/>
          <c:showPercent val="0"/>
          <c:showBubbleSize val="0"/>
        </c:dLbls>
        <c:marker val="1"/>
        <c:smooth val="0"/>
        <c:axId val="2111168120"/>
        <c:axId val="2037057048"/>
      </c:lineChart>
      <c:dateAx>
        <c:axId val="2111168120"/>
        <c:scaling>
          <c:orientation val="minMax"/>
        </c:scaling>
        <c:delete val="0"/>
        <c:axPos val="b"/>
        <c:numFmt formatCode="[$-409]mmm\-yy;@" sourceLinked="0"/>
        <c:majorTickMark val="out"/>
        <c:minorTickMark val="none"/>
        <c:tickLblPos val="nextTo"/>
        <c:spPr>
          <a:solidFill>
            <a:sysClr val="window" lastClr="FFFFFF"/>
          </a:solidFill>
          <a:ln w="12700"/>
        </c:spPr>
        <c:crossAx val="2037057048"/>
        <c:crosses val="autoZero"/>
        <c:auto val="1"/>
        <c:lblOffset val="100"/>
        <c:baseTimeUnit val="months"/>
      </c:dateAx>
      <c:valAx>
        <c:axId val="2037057048"/>
        <c:scaling>
          <c:orientation val="minMax"/>
        </c:scaling>
        <c:delete val="0"/>
        <c:axPos val="l"/>
        <c:majorGridlines/>
        <c:numFmt formatCode="#,##0.00" sourceLinked="1"/>
        <c:majorTickMark val="out"/>
        <c:minorTickMark val="none"/>
        <c:tickLblPos val="nextTo"/>
        <c:spPr>
          <a:solidFill>
            <a:sysClr val="window" lastClr="FFFFFF"/>
          </a:solidFill>
          <a:ln>
            <a:solidFill>
              <a:schemeClr val="bg1"/>
            </a:solidFill>
          </a:ln>
        </c:spPr>
        <c:crossAx val="2111168120"/>
        <c:crosses val="autoZero"/>
        <c:crossBetween val="between"/>
      </c:valAx>
      <c:spPr>
        <a:solidFill>
          <a:sysClr val="window" lastClr="FFFFFF">
            <a:alpha val="29000"/>
          </a:sysClr>
        </a:solidFill>
        <a:ln>
          <a:solidFill>
            <a:schemeClr val="bg1">
              <a:alpha val="22000"/>
            </a:schemeClr>
          </a:solidFill>
        </a:ln>
        <a:effectLst>
          <a:outerShdw blurRad="50800" dist="38100" dir="2700000" algn="tl" rotWithShape="0">
            <a:prstClr val="black">
              <a:alpha val="40000"/>
            </a:prstClr>
          </a:outerShdw>
        </a:effectLst>
        <a:scene3d>
          <a:camera prst="orthographicFront"/>
          <a:lightRig rig="threePt" dir="t"/>
        </a:scene3d>
        <a:sp3d prstMaterial="powder">
          <a:bevelT/>
          <a:bevelB/>
        </a:sp3d>
      </c:spPr>
    </c:plotArea>
    <c:plotVisOnly val="1"/>
    <c:dispBlanksAs val="gap"/>
    <c:showDLblsOverMax val="0"/>
  </c:chart>
  <c:spPr>
    <a:blipFill dpi="0" rotWithShape="1">
      <a:blip xmlns:r="http://schemas.openxmlformats.org/officeDocument/2006/relationships" r:embed="rId1">
        <a:alphaModFix amt="43000"/>
      </a:blip>
      <a:srcRect/>
      <a:stretch>
        <a:fillRect/>
      </a:stretch>
    </a:blipFill>
  </c:spPr>
  <c:txPr>
    <a:bodyPr/>
    <a:lstStyle/>
    <a:p>
      <a:pPr>
        <a:defRPr sz="1400"/>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solidFill>
          <a:schemeClr val="bg1"/>
        </a:solidFill>
      </c:spPr>
    </c:title>
    <c:autoTitleDeleted val="0"/>
    <c:plotArea>
      <c:layout>
        <c:manualLayout>
          <c:layoutTarget val="inner"/>
          <c:xMode val="edge"/>
          <c:yMode val="edge"/>
          <c:x val="0.135593543652233"/>
          <c:y val="0.145723108505136"/>
          <c:w val="0.819324495600526"/>
          <c:h val="0.588052333080456"/>
        </c:manualLayout>
      </c:layout>
      <c:lineChart>
        <c:grouping val="standard"/>
        <c:varyColors val="0"/>
        <c:ser>
          <c:idx val="0"/>
          <c:order val="0"/>
          <c:tx>
            <c:v>WTI Crude Futures - Contango</c:v>
          </c:tx>
          <c:spPr>
            <a:ln w="63500">
              <a:solidFill>
                <a:srgbClr val="C00000"/>
              </a:solidFill>
            </a:ln>
          </c:spPr>
          <c:marker>
            <c:symbol val="none"/>
          </c:marker>
          <c:cat>
            <c:numRef>
              <c:f>Sheet3!$A$3:$A$46</c:f>
              <c:numCache>
                <c:formatCode>General</c:formatCode>
                <c:ptCount val="44"/>
                <c:pt idx="0" formatCode="mmm\-yy">
                  <c:v>40238.0</c:v>
                </c:pt>
                <c:pt idx="2" formatCode="mmm\-yy">
                  <c:v>40269.0</c:v>
                </c:pt>
                <c:pt idx="4" formatCode="mmm\-yy">
                  <c:v>40299.0</c:v>
                </c:pt>
                <c:pt idx="6" formatCode="mmm\-yy">
                  <c:v>40330.0</c:v>
                </c:pt>
                <c:pt idx="8" formatCode="mmm\-yy">
                  <c:v>40360.0</c:v>
                </c:pt>
                <c:pt idx="10" formatCode="mmm\-yy">
                  <c:v>40391.0</c:v>
                </c:pt>
                <c:pt idx="12" formatCode="mmm\-yy">
                  <c:v>40422.0</c:v>
                </c:pt>
                <c:pt idx="14" formatCode="mmm\-yy">
                  <c:v>40452.0</c:v>
                </c:pt>
                <c:pt idx="16" formatCode="mmm\-yy">
                  <c:v>40483.0</c:v>
                </c:pt>
                <c:pt idx="18" formatCode="mmm\-yy">
                  <c:v>40513.0</c:v>
                </c:pt>
                <c:pt idx="20" formatCode="mmm\-yy">
                  <c:v>40544.0</c:v>
                </c:pt>
                <c:pt idx="22" formatCode="mmm\-yy">
                  <c:v>40575.0</c:v>
                </c:pt>
                <c:pt idx="24" formatCode="mmm\-yy">
                  <c:v>40603.0</c:v>
                </c:pt>
                <c:pt idx="26" formatCode="mmm\-yy">
                  <c:v>40634.0</c:v>
                </c:pt>
                <c:pt idx="28" formatCode="mmm\-yy">
                  <c:v>40664.0</c:v>
                </c:pt>
                <c:pt idx="30" formatCode="mmm\-yy">
                  <c:v>40695.0</c:v>
                </c:pt>
                <c:pt idx="32" formatCode="mmm\-yy">
                  <c:v>40725.0</c:v>
                </c:pt>
                <c:pt idx="34" formatCode="mmm\-yy">
                  <c:v>40756.0</c:v>
                </c:pt>
                <c:pt idx="36" formatCode="mmm\-yy">
                  <c:v>40787.0</c:v>
                </c:pt>
                <c:pt idx="38" formatCode="mmm\-yy">
                  <c:v>40817.0</c:v>
                </c:pt>
                <c:pt idx="40" formatCode="mmm\-yy">
                  <c:v>40848.0</c:v>
                </c:pt>
                <c:pt idx="42" formatCode="mmm\-yy">
                  <c:v>40878.0</c:v>
                </c:pt>
              </c:numCache>
            </c:numRef>
          </c:cat>
          <c:val>
            <c:numRef>
              <c:f>Sheet3!$E$3:$E$46</c:f>
              <c:numCache>
                <c:formatCode>General</c:formatCode>
                <c:ptCount val="44"/>
                <c:pt idx="0" formatCode="#,##0.00">
                  <c:v>78.37</c:v>
                </c:pt>
                <c:pt idx="2" formatCode="#,##0.00">
                  <c:v>78.97</c:v>
                </c:pt>
                <c:pt idx="4" formatCode="#,##0.00">
                  <c:v>79.64</c:v>
                </c:pt>
                <c:pt idx="6" formatCode="#,##0.00">
                  <c:v>80.28</c:v>
                </c:pt>
                <c:pt idx="8" formatCode="#,##0.00">
                  <c:v>80.86</c:v>
                </c:pt>
                <c:pt idx="10" formatCode="#,##0.00">
                  <c:v>81.37</c:v>
                </c:pt>
                <c:pt idx="12" formatCode="#,##0.00">
                  <c:v>81.87</c:v>
                </c:pt>
                <c:pt idx="14" formatCode="#,##0.00">
                  <c:v>82.38</c:v>
                </c:pt>
                <c:pt idx="16" formatCode="#,##0.00">
                  <c:v>82.91000000000002</c:v>
                </c:pt>
                <c:pt idx="18" formatCode="#,##0.00">
                  <c:v>83.46000000000002</c:v>
                </c:pt>
                <c:pt idx="20" formatCode="#,##0.00">
                  <c:v>83.83</c:v>
                </c:pt>
                <c:pt idx="22" formatCode="#,##0.00">
                  <c:v>84.14</c:v>
                </c:pt>
                <c:pt idx="24" formatCode="#,##0.00">
                  <c:v>84.47</c:v>
                </c:pt>
                <c:pt idx="26" formatCode="#,##0.00">
                  <c:v>84.79</c:v>
                </c:pt>
                <c:pt idx="28" formatCode="#,##0.00">
                  <c:v>85.04</c:v>
                </c:pt>
                <c:pt idx="30" formatCode="#,##0.00">
                  <c:v>85.26</c:v>
                </c:pt>
                <c:pt idx="32" formatCode="#,##0.00">
                  <c:v>85.48</c:v>
                </c:pt>
                <c:pt idx="34" formatCode="#,##0.00">
                  <c:v>85.7</c:v>
                </c:pt>
                <c:pt idx="36" formatCode="#,##0.00">
                  <c:v>85.93</c:v>
                </c:pt>
                <c:pt idx="38" formatCode="#,##0.00">
                  <c:v>86.16</c:v>
                </c:pt>
                <c:pt idx="40" formatCode="#,##0.00">
                  <c:v>86.42</c:v>
                </c:pt>
                <c:pt idx="42" formatCode="#,##0.00">
                  <c:v>86.69</c:v>
                </c:pt>
              </c:numCache>
            </c:numRef>
          </c:val>
          <c:smooth val="0"/>
        </c:ser>
        <c:dLbls>
          <c:showLegendKey val="0"/>
          <c:showVal val="0"/>
          <c:showCatName val="0"/>
          <c:showSerName val="0"/>
          <c:showPercent val="0"/>
          <c:showBubbleSize val="0"/>
        </c:dLbls>
        <c:marker val="1"/>
        <c:smooth val="0"/>
        <c:axId val="2140382760"/>
        <c:axId val="2113540312"/>
      </c:lineChart>
      <c:dateAx>
        <c:axId val="2140382760"/>
        <c:scaling>
          <c:orientation val="minMax"/>
        </c:scaling>
        <c:delete val="0"/>
        <c:axPos val="b"/>
        <c:numFmt formatCode="mmm\-yy" sourceLinked="1"/>
        <c:majorTickMark val="none"/>
        <c:minorTickMark val="none"/>
        <c:tickLblPos val="nextTo"/>
        <c:spPr>
          <a:solidFill>
            <a:sysClr val="window" lastClr="FFFFFF"/>
          </a:solidFill>
        </c:spPr>
        <c:crossAx val="2113540312"/>
        <c:crosses val="autoZero"/>
        <c:auto val="1"/>
        <c:lblOffset val="100"/>
        <c:baseTimeUnit val="months"/>
      </c:dateAx>
      <c:valAx>
        <c:axId val="2113540312"/>
        <c:scaling>
          <c:orientation val="minMax"/>
          <c:max val="87.0"/>
          <c:min val="78.0"/>
        </c:scaling>
        <c:delete val="0"/>
        <c:axPos val="l"/>
        <c:majorGridlines/>
        <c:title>
          <c:tx>
            <c:rich>
              <a:bodyPr/>
              <a:lstStyle/>
              <a:p>
                <a:pPr>
                  <a:defRPr/>
                </a:pPr>
                <a:r>
                  <a:rPr lang="en-US"/>
                  <a:t>Oil Futures in $</a:t>
                </a:r>
                <a:endParaRPr lang="ko-KR"/>
              </a:p>
            </c:rich>
          </c:tx>
          <c:overlay val="0"/>
          <c:spPr>
            <a:solidFill>
              <a:sysClr val="window" lastClr="FFFFFF"/>
            </a:solidFill>
          </c:spPr>
        </c:title>
        <c:numFmt formatCode="&quot;$&quot;#,##0.00" sourceLinked="0"/>
        <c:majorTickMark val="none"/>
        <c:minorTickMark val="none"/>
        <c:tickLblPos val="nextTo"/>
        <c:spPr>
          <a:solidFill>
            <a:sysClr val="window" lastClr="FFFFFF"/>
          </a:solidFill>
        </c:spPr>
        <c:crossAx val="2140382760"/>
        <c:crosses val="autoZero"/>
        <c:crossBetween val="between"/>
      </c:valAx>
      <c:spPr>
        <a:gradFill>
          <a:gsLst>
            <a:gs pos="100000">
              <a:prstClr val="black">
                <a:alpha val="97000"/>
              </a:prstClr>
            </a:gs>
            <a:gs pos="17999">
              <a:prstClr val="white"/>
            </a:gs>
            <a:gs pos="36000">
              <a:prstClr val="white"/>
            </a:gs>
            <a:gs pos="86000">
              <a:prstClr val="white">
                <a:alpha val="86000"/>
              </a:prstClr>
            </a:gs>
            <a:gs pos="94000">
              <a:prstClr val="white"/>
            </a:gs>
            <a:gs pos="96000">
              <a:prstClr val="black"/>
            </a:gs>
          </a:gsLst>
          <a:path path="shape">
            <a:fillToRect l="50000" t="50000" r="50000" b="50000"/>
          </a:path>
        </a:gradFill>
        <a:ln w="25400">
          <a:solidFill>
            <a:schemeClr val="bg1"/>
          </a:solidFill>
        </a:ln>
        <a:effectLst>
          <a:outerShdw blurRad="50800" dist="50800" dir="5400000" algn="ctr" rotWithShape="0">
            <a:schemeClr val="tx1"/>
          </a:outerShdw>
        </a:effectLst>
      </c:spPr>
    </c:plotArea>
    <c:legend>
      <c:legendPos val="r"/>
      <c:layout>
        <c:manualLayout>
          <c:xMode val="edge"/>
          <c:yMode val="edge"/>
          <c:x val="0.399362563377581"/>
          <c:y val="0.896349893622423"/>
          <c:w val="0.278233111278472"/>
          <c:h val="0.0626247911852497"/>
        </c:manualLayout>
      </c:layout>
      <c:overlay val="0"/>
      <c:spPr>
        <a:solidFill>
          <a:sysClr val="window" lastClr="FFFFFF"/>
        </a:solidFill>
      </c:spPr>
    </c:legend>
    <c:plotVisOnly val="1"/>
    <c:dispBlanksAs val="gap"/>
    <c:showDLblsOverMax val="0"/>
  </c:chart>
  <c:spPr>
    <a:blipFill dpi="0" rotWithShape="1">
      <a:blip xmlns:r="http://schemas.openxmlformats.org/officeDocument/2006/relationships" r:embed="rId1">
        <a:alphaModFix amt="42000"/>
      </a:blip>
      <a:srcRect/>
      <a:stretch>
        <a:fillRect/>
      </a:stretch>
    </a:blipFill>
  </c:spPr>
  <c:txPr>
    <a:bodyPr/>
    <a:lstStyle/>
    <a:p>
      <a:pPr>
        <a:defRPr sz="1600"/>
      </a:pPr>
      <a:endParaRPr lang="en-US"/>
    </a:p>
  </c:txPr>
  <c:externalData r:id="rId2">
    <c:autoUpdate val="0"/>
  </c:externalData>
  <c:userShapes r:id="rId3"/>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800"/>
              <a:t>Total Positions</a:t>
            </a:r>
            <a:r>
              <a:rPr lang="en-US" sz="2800" baseline="0"/>
              <a:t> </a:t>
            </a:r>
            <a:r>
              <a:rPr lang="en-US" sz="2800"/>
              <a:t>With Options: Bias Result</a:t>
            </a:r>
          </a:p>
        </c:rich>
      </c:tx>
      <c:layout>
        <c:manualLayout>
          <c:xMode val="edge"/>
          <c:yMode val="edge"/>
          <c:x val="0.132890010328574"/>
          <c:y val="0.0186915887850467"/>
        </c:manualLayout>
      </c:layout>
      <c:overlay val="0"/>
      <c:spPr>
        <a:solidFill>
          <a:sysClr val="window" lastClr="FFFFFF">
            <a:alpha val="75000"/>
          </a:sysClr>
        </a:solidFill>
        <a:scene3d>
          <a:camera prst="orthographicFront"/>
          <a:lightRig rig="threePt" dir="t"/>
        </a:scene3d>
        <a:sp3d>
          <a:bevelT/>
          <a:bevelB/>
        </a:sp3d>
      </c:spPr>
    </c:title>
    <c:autoTitleDeleted val="0"/>
    <c:plotArea>
      <c:layout>
        <c:manualLayout>
          <c:layoutTarget val="inner"/>
          <c:xMode val="edge"/>
          <c:yMode val="edge"/>
          <c:x val="0.119944888878959"/>
          <c:y val="0.124852208894448"/>
          <c:w val="0.789969019354145"/>
          <c:h val="0.582668579978901"/>
        </c:manualLayout>
      </c:layout>
      <c:barChart>
        <c:barDir val="col"/>
        <c:grouping val="clustered"/>
        <c:varyColors val="0"/>
        <c:ser>
          <c:idx val="1"/>
          <c:order val="1"/>
          <c:tx>
            <c:strRef>
              <c:f>Sheet1!$I$4</c:f>
              <c:strCache>
                <c:ptCount val="1"/>
                <c:pt idx="0">
                  <c:v>WTI 선물</c:v>
                </c:pt>
              </c:strCache>
            </c:strRef>
          </c:tx>
          <c:spPr>
            <a:ln>
              <a:solidFill>
                <a:srgbClr val="00B0F0"/>
              </a:solidFill>
            </a:ln>
          </c:spPr>
          <c:invertIfNegative val="0"/>
          <c:cat>
            <c:strRef>
              <c:f>Sheet1!$A$120:$B$370</c:f>
              <c:strCache>
                <c:ptCount val="251"/>
                <c:pt idx="0">
                  <c:v>2005.03.15</c:v>
                </c:pt>
                <c:pt idx="1">
                  <c:v>2005.03.22</c:v>
                </c:pt>
                <c:pt idx="2">
                  <c:v>2005.03.29</c:v>
                </c:pt>
                <c:pt idx="3">
                  <c:v>2005.04.05</c:v>
                </c:pt>
                <c:pt idx="4">
                  <c:v>2005.04.12</c:v>
                </c:pt>
                <c:pt idx="5">
                  <c:v>2005.04.19</c:v>
                </c:pt>
                <c:pt idx="6">
                  <c:v>2005.04.26</c:v>
                </c:pt>
                <c:pt idx="7">
                  <c:v>2005.05.03</c:v>
                </c:pt>
                <c:pt idx="8">
                  <c:v>2005.05.10</c:v>
                </c:pt>
                <c:pt idx="9">
                  <c:v>2005.05.17</c:v>
                </c:pt>
                <c:pt idx="10">
                  <c:v>2005.05.24</c:v>
                </c:pt>
                <c:pt idx="11">
                  <c:v>2005.05.31</c:v>
                </c:pt>
                <c:pt idx="12">
                  <c:v>2005.06.07</c:v>
                </c:pt>
                <c:pt idx="13">
                  <c:v>2005.06.14</c:v>
                </c:pt>
                <c:pt idx="14">
                  <c:v>2005.06.21</c:v>
                </c:pt>
                <c:pt idx="15">
                  <c:v>2005.06.28</c:v>
                </c:pt>
                <c:pt idx="16">
                  <c:v>2005.07.05</c:v>
                </c:pt>
                <c:pt idx="17">
                  <c:v>2005.07.12</c:v>
                </c:pt>
                <c:pt idx="18">
                  <c:v>2005.07.19</c:v>
                </c:pt>
                <c:pt idx="19">
                  <c:v>2005.07.26</c:v>
                </c:pt>
                <c:pt idx="20">
                  <c:v>2005.08.02</c:v>
                </c:pt>
                <c:pt idx="21">
                  <c:v>2005.08.09</c:v>
                </c:pt>
                <c:pt idx="22">
                  <c:v>2005.08.16</c:v>
                </c:pt>
                <c:pt idx="23">
                  <c:v>2005.08.23</c:v>
                </c:pt>
                <c:pt idx="24">
                  <c:v>2005.08.30</c:v>
                </c:pt>
                <c:pt idx="25">
                  <c:v>2005.09.06</c:v>
                </c:pt>
                <c:pt idx="26">
                  <c:v>2005.09.13</c:v>
                </c:pt>
                <c:pt idx="27">
                  <c:v>2005.09.20</c:v>
                </c:pt>
                <c:pt idx="28">
                  <c:v>2005.09.27</c:v>
                </c:pt>
                <c:pt idx="29">
                  <c:v>2005.10.04</c:v>
                </c:pt>
                <c:pt idx="30">
                  <c:v>2005.10.11</c:v>
                </c:pt>
                <c:pt idx="31">
                  <c:v>2005.10.18</c:v>
                </c:pt>
                <c:pt idx="32">
                  <c:v>2005.10.25</c:v>
                </c:pt>
                <c:pt idx="33">
                  <c:v>2005.11.01</c:v>
                </c:pt>
                <c:pt idx="34">
                  <c:v>2005.11.08</c:v>
                </c:pt>
                <c:pt idx="35">
                  <c:v>2005.11.15</c:v>
                </c:pt>
                <c:pt idx="36">
                  <c:v>2005.11.22</c:v>
                </c:pt>
                <c:pt idx="37">
                  <c:v>2005.11.29</c:v>
                </c:pt>
                <c:pt idx="38">
                  <c:v>2005.12.06</c:v>
                </c:pt>
                <c:pt idx="39">
                  <c:v>2005.12.13</c:v>
                </c:pt>
                <c:pt idx="40">
                  <c:v>2005.12.20</c:v>
                </c:pt>
                <c:pt idx="41">
                  <c:v>2005.12.27</c:v>
                </c:pt>
                <c:pt idx="42">
                  <c:v>2006.01.03</c:v>
                </c:pt>
                <c:pt idx="43">
                  <c:v>2006.01.10</c:v>
                </c:pt>
                <c:pt idx="44">
                  <c:v>2006.01.17</c:v>
                </c:pt>
                <c:pt idx="45">
                  <c:v>2006.01.24</c:v>
                </c:pt>
                <c:pt idx="46">
                  <c:v>2006.01.31</c:v>
                </c:pt>
                <c:pt idx="47">
                  <c:v>2006.02.07</c:v>
                </c:pt>
                <c:pt idx="48">
                  <c:v>2006.02.14</c:v>
                </c:pt>
                <c:pt idx="49">
                  <c:v>2006.02.21</c:v>
                </c:pt>
                <c:pt idx="50">
                  <c:v>2006.02.28</c:v>
                </c:pt>
                <c:pt idx="51">
                  <c:v>2006.03.07</c:v>
                </c:pt>
                <c:pt idx="52">
                  <c:v>2006.03.14</c:v>
                </c:pt>
                <c:pt idx="53">
                  <c:v>2006.03.21</c:v>
                </c:pt>
                <c:pt idx="54">
                  <c:v>2006.03.28</c:v>
                </c:pt>
                <c:pt idx="55">
                  <c:v>2006.04.04</c:v>
                </c:pt>
                <c:pt idx="56">
                  <c:v>2006.04.11</c:v>
                </c:pt>
                <c:pt idx="57">
                  <c:v>2006.04.18</c:v>
                </c:pt>
                <c:pt idx="58">
                  <c:v>2006.04.25</c:v>
                </c:pt>
                <c:pt idx="59">
                  <c:v>2006.05.02</c:v>
                </c:pt>
                <c:pt idx="60">
                  <c:v>2006.05.09</c:v>
                </c:pt>
                <c:pt idx="61">
                  <c:v>2006.05.16</c:v>
                </c:pt>
                <c:pt idx="62">
                  <c:v>2006.05.23</c:v>
                </c:pt>
                <c:pt idx="63">
                  <c:v>2006.05.30</c:v>
                </c:pt>
                <c:pt idx="64">
                  <c:v>2006.06.06</c:v>
                </c:pt>
                <c:pt idx="65">
                  <c:v>2006.06.13</c:v>
                </c:pt>
                <c:pt idx="66">
                  <c:v>2006.06.20</c:v>
                </c:pt>
                <c:pt idx="67">
                  <c:v>2006.06.27</c:v>
                </c:pt>
                <c:pt idx="68">
                  <c:v>2006.07.03</c:v>
                </c:pt>
                <c:pt idx="69">
                  <c:v>2006.07.11</c:v>
                </c:pt>
                <c:pt idx="70">
                  <c:v>2006.07.18</c:v>
                </c:pt>
                <c:pt idx="71">
                  <c:v>2006.07.25</c:v>
                </c:pt>
                <c:pt idx="72">
                  <c:v>2006.08.01</c:v>
                </c:pt>
                <c:pt idx="73">
                  <c:v>2006.08.08</c:v>
                </c:pt>
                <c:pt idx="74">
                  <c:v>2006.08.15</c:v>
                </c:pt>
                <c:pt idx="75">
                  <c:v>2006.08.22</c:v>
                </c:pt>
                <c:pt idx="76">
                  <c:v>2006.08.29</c:v>
                </c:pt>
                <c:pt idx="77">
                  <c:v>2006.09.05</c:v>
                </c:pt>
                <c:pt idx="78">
                  <c:v>2006.09.12</c:v>
                </c:pt>
                <c:pt idx="79">
                  <c:v>2006.09.19</c:v>
                </c:pt>
                <c:pt idx="80">
                  <c:v>2006.09.26</c:v>
                </c:pt>
                <c:pt idx="81">
                  <c:v>2006.10.03</c:v>
                </c:pt>
                <c:pt idx="82">
                  <c:v>2006.10.10</c:v>
                </c:pt>
                <c:pt idx="83">
                  <c:v>2006.10.17</c:v>
                </c:pt>
                <c:pt idx="84">
                  <c:v>2006.10.24</c:v>
                </c:pt>
                <c:pt idx="85">
                  <c:v>2006.10.31</c:v>
                </c:pt>
                <c:pt idx="86">
                  <c:v>2006.11.07</c:v>
                </c:pt>
                <c:pt idx="87">
                  <c:v>2006.11.14</c:v>
                </c:pt>
                <c:pt idx="88">
                  <c:v>2006.11.21</c:v>
                </c:pt>
                <c:pt idx="89">
                  <c:v>2006.11.28</c:v>
                </c:pt>
                <c:pt idx="90">
                  <c:v>2006.12.05</c:v>
                </c:pt>
                <c:pt idx="91">
                  <c:v>2006.12.12</c:v>
                </c:pt>
                <c:pt idx="92">
                  <c:v>2006.12.19</c:v>
                </c:pt>
                <c:pt idx="93">
                  <c:v>2006.12.26</c:v>
                </c:pt>
                <c:pt idx="94">
                  <c:v>2007.01.03</c:v>
                </c:pt>
                <c:pt idx="95">
                  <c:v>2007.01.09</c:v>
                </c:pt>
                <c:pt idx="96">
                  <c:v>2007.01.16</c:v>
                </c:pt>
                <c:pt idx="97">
                  <c:v>2007.01.23</c:v>
                </c:pt>
                <c:pt idx="98">
                  <c:v>2007.01.30</c:v>
                </c:pt>
                <c:pt idx="99">
                  <c:v>2007.02.06</c:v>
                </c:pt>
                <c:pt idx="100">
                  <c:v>2007.02.13</c:v>
                </c:pt>
                <c:pt idx="101">
                  <c:v>2007.02.20</c:v>
                </c:pt>
                <c:pt idx="102">
                  <c:v>2007.02.27</c:v>
                </c:pt>
                <c:pt idx="103">
                  <c:v>2007.03.06</c:v>
                </c:pt>
                <c:pt idx="104">
                  <c:v>2007.03.13</c:v>
                </c:pt>
                <c:pt idx="105">
                  <c:v>2007.03.20</c:v>
                </c:pt>
                <c:pt idx="106">
                  <c:v>2007.03.27</c:v>
                </c:pt>
                <c:pt idx="107">
                  <c:v>2007.04.03</c:v>
                </c:pt>
                <c:pt idx="108">
                  <c:v>2007.04.10</c:v>
                </c:pt>
                <c:pt idx="109">
                  <c:v>2007.04.17</c:v>
                </c:pt>
                <c:pt idx="110">
                  <c:v>2007.04.24</c:v>
                </c:pt>
                <c:pt idx="111">
                  <c:v>2007.05.01</c:v>
                </c:pt>
                <c:pt idx="112">
                  <c:v>2007.05.08</c:v>
                </c:pt>
                <c:pt idx="113">
                  <c:v>2007.05.15</c:v>
                </c:pt>
                <c:pt idx="114">
                  <c:v>2007.05.22</c:v>
                </c:pt>
                <c:pt idx="115">
                  <c:v>2007.05.29</c:v>
                </c:pt>
                <c:pt idx="116">
                  <c:v>2007.06.05</c:v>
                </c:pt>
                <c:pt idx="117">
                  <c:v>2007.06.12</c:v>
                </c:pt>
                <c:pt idx="118">
                  <c:v>2007.06.19</c:v>
                </c:pt>
                <c:pt idx="119">
                  <c:v>2007.06.26</c:v>
                </c:pt>
                <c:pt idx="120">
                  <c:v>2007.07.03</c:v>
                </c:pt>
                <c:pt idx="121">
                  <c:v>2007.07.10</c:v>
                </c:pt>
                <c:pt idx="122">
                  <c:v>2007.07.17</c:v>
                </c:pt>
                <c:pt idx="123">
                  <c:v>2007.07.24</c:v>
                </c:pt>
                <c:pt idx="124">
                  <c:v>2007.07.31</c:v>
                </c:pt>
                <c:pt idx="125">
                  <c:v>2007.08.07</c:v>
                </c:pt>
                <c:pt idx="126">
                  <c:v>2007.08.14</c:v>
                </c:pt>
                <c:pt idx="127">
                  <c:v>2007.08.21</c:v>
                </c:pt>
                <c:pt idx="128">
                  <c:v>2007.08.28</c:v>
                </c:pt>
                <c:pt idx="129">
                  <c:v>2007.09.04</c:v>
                </c:pt>
                <c:pt idx="130">
                  <c:v>2007.09.11</c:v>
                </c:pt>
                <c:pt idx="131">
                  <c:v>2007.09.18</c:v>
                </c:pt>
                <c:pt idx="132">
                  <c:v>2007.09.25</c:v>
                </c:pt>
                <c:pt idx="133">
                  <c:v>2007.10.02</c:v>
                </c:pt>
                <c:pt idx="134">
                  <c:v>2007.10.09</c:v>
                </c:pt>
                <c:pt idx="135">
                  <c:v>2007.10.16</c:v>
                </c:pt>
                <c:pt idx="136">
                  <c:v>2007.10.23</c:v>
                </c:pt>
                <c:pt idx="137">
                  <c:v>2007.10.30</c:v>
                </c:pt>
                <c:pt idx="138">
                  <c:v>2007.11.06</c:v>
                </c:pt>
                <c:pt idx="139">
                  <c:v>2007.11.13</c:v>
                </c:pt>
                <c:pt idx="140">
                  <c:v>2007.11.20</c:v>
                </c:pt>
                <c:pt idx="141">
                  <c:v>2007.11.27</c:v>
                </c:pt>
                <c:pt idx="142">
                  <c:v>2007.12.04</c:v>
                </c:pt>
                <c:pt idx="143">
                  <c:v>2007.12.11</c:v>
                </c:pt>
                <c:pt idx="144">
                  <c:v>2007.12.18</c:v>
                </c:pt>
                <c:pt idx="145">
                  <c:v>2007.12.28</c:v>
                </c:pt>
                <c:pt idx="146">
                  <c:v>2007.12.31</c:v>
                </c:pt>
                <c:pt idx="147">
                  <c:v>2008.01.08</c:v>
                </c:pt>
                <c:pt idx="148">
                  <c:v>2008.01.15</c:v>
                </c:pt>
                <c:pt idx="149">
                  <c:v>2008.01.22</c:v>
                </c:pt>
                <c:pt idx="150">
                  <c:v>2008.01.29</c:v>
                </c:pt>
                <c:pt idx="151">
                  <c:v>2008.02.05</c:v>
                </c:pt>
                <c:pt idx="152">
                  <c:v>2008.02.12</c:v>
                </c:pt>
                <c:pt idx="153">
                  <c:v>2008.02.19</c:v>
                </c:pt>
                <c:pt idx="154">
                  <c:v>2008.02.26</c:v>
                </c:pt>
                <c:pt idx="155">
                  <c:v>2008.03.04</c:v>
                </c:pt>
                <c:pt idx="156">
                  <c:v>2008.03.11</c:v>
                </c:pt>
                <c:pt idx="157">
                  <c:v>2008.03.18</c:v>
                </c:pt>
                <c:pt idx="158">
                  <c:v>2008.03.25</c:v>
                </c:pt>
                <c:pt idx="159">
                  <c:v>2008.04.01</c:v>
                </c:pt>
                <c:pt idx="160">
                  <c:v>2008.04.08</c:v>
                </c:pt>
                <c:pt idx="161">
                  <c:v>2008.04.15</c:v>
                </c:pt>
                <c:pt idx="162">
                  <c:v>2008.04.22</c:v>
                </c:pt>
                <c:pt idx="163">
                  <c:v>2008.04.29</c:v>
                </c:pt>
                <c:pt idx="164">
                  <c:v>2008.05.06</c:v>
                </c:pt>
                <c:pt idx="165">
                  <c:v>2008.05.13</c:v>
                </c:pt>
                <c:pt idx="166">
                  <c:v>2008.05.20</c:v>
                </c:pt>
                <c:pt idx="167">
                  <c:v>2008.05.27</c:v>
                </c:pt>
                <c:pt idx="168">
                  <c:v>2008.06.03</c:v>
                </c:pt>
                <c:pt idx="169">
                  <c:v>2008.06.10</c:v>
                </c:pt>
                <c:pt idx="170">
                  <c:v>2008.06.17</c:v>
                </c:pt>
                <c:pt idx="171">
                  <c:v>2008.06.24</c:v>
                </c:pt>
                <c:pt idx="172">
                  <c:v>2008.07.01</c:v>
                </c:pt>
                <c:pt idx="173">
                  <c:v>2008.07.08</c:v>
                </c:pt>
                <c:pt idx="174">
                  <c:v>2008.07.15</c:v>
                </c:pt>
                <c:pt idx="175">
                  <c:v>2008.07.22</c:v>
                </c:pt>
                <c:pt idx="176">
                  <c:v>2008.07.29</c:v>
                </c:pt>
                <c:pt idx="177">
                  <c:v>2008.08.05</c:v>
                </c:pt>
                <c:pt idx="178">
                  <c:v>2008.08.12</c:v>
                </c:pt>
                <c:pt idx="179">
                  <c:v>2008.08.19</c:v>
                </c:pt>
                <c:pt idx="180">
                  <c:v>2008.08.26</c:v>
                </c:pt>
                <c:pt idx="181">
                  <c:v>2008.09.02</c:v>
                </c:pt>
                <c:pt idx="182">
                  <c:v>2008.09.09</c:v>
                </c:pt>
                <c:pt idx="183">
                  <c:v>2008.09.16</c:v>
                </c:pt>
                <c:pt idx="184">
                  <c:v>2008.09.23</c:v>
                </c:pt>
                <c:pt idx="185">
                  <c:v>2008.09.30</c:v>
                </c:pt>
                <c:pt idx="186">
                  <c:v>2008.10.07</c:v>
                </c:pt>
                <c:pt idx="187">
                  <c:v>2008.10.14</c:v>
                </c:pt>
                <c:pt idx="188">
                  <c:v>2008.10.21</c:v>
                </c:pt>
                <c:pt idx="189">
                  <c:v>2008.10.28</c:v>
                </c:pt>
                <c:pt idx="190">
                  <c:v>2008.11.04</c:v>
                </c:pt>
                <c:pt idx="191">
                  <c:v>2008.11.11</c:v>
                </c:pt>
                <c:pt idx="192">
                  <c:v>2008.11.18</c:v>
                </c:pt>
                <c:pt idx="193">
                  <c:v>2008.11.25</c:v>
                </c:pt>
                <c:pt idx="194">
                  <c:v>2008.12.02</c:v>
                </c:pt>
                <c:pt idx="195">
                  <c:v>2008.12.09</c:v>
                </c:pt>
                <c:pt idx="196">
                  <c:v>2008.12.16</c:v>
                </c:pt>
                <c:pt idx="197">
                  <c:v>2008.12.22</c:v>
                </c:pt>
                <c:pt idx="198">
                  <c:v>2008.12.30</c:v>
                </c:pt>
                <c:pt idx="199">
                  <c:v>2009.01.06</c:v>
                </c:pt>
                <c:pt idx="200">
                  <c:v>2009.01.13</c:v>
                </c:pt>
                <c:pt idx="201">
                  <c:v>2009.01.20</c:v>
                </c:pt>
                <c:pt idx="202">
                  <c:v>2009.01.27</c:v>
                </c:pt>
                <c:pt idx="203">
                  <c:v>2009.02.03</c:v>
                </c:pt>
                <c:pt idx="204">
                  <c:v>2009.02.10</c:v>
                </c:pt>
                <c:pt idx="205">
                  <c:v>2009.02.17</c:v>
                </c:pt>
                <c:pt idx="206">
                  <c:v>2009.02.24</c:v>
                </c:pt>
                <c:pt idx="207">
                  <c:v>2009.03.03</c:v>
                </c:pt>
                <c:pt idx="208">
                  <c:v>2009.03.10</c:v>
                </c:pt>
                <c:pt idx="209">
                  <c:v>2009.03.17</c:v>
                </c:pt>
                <c:pt idx="210">
                  <c:v>2009.03.24</c:v>
                </c:pt>
                <c:pt idx="211">
                  <c:v>2009.03.31</c:v>
                </c:pt>
                <c:pt idx="212">
                  <c:v>2009.04.07</c:v>
                </c:pt>
                <c:pt idx="213">
                  <c:v>2009.04.14</c:v>
                </c:pt>
                <c:pt idx="214">
                  <c:v>2009.04.21</c:v>
                </c:pt>
                <c:pt idx="215">
                  <c:v>2009.04.28</c:v>
                </c:pt>
                <c:pt idx="216">
                  <c:v>2009.05.08</c:v>
                </c:pt>
                <c:pt idx="217">
                  <c:v>2009.05.12</c:v>
                </c:pt>
                <c:pt idx="218">
                  <c:v>2009.05.19</c:v>
                </c:pt>
                <c:pt idx="219">
                  <c:v>2009.05.26</c:v>
                </c:pt>
                <c:pt idx="220">
                  <c:v>2009.06.02</c:v>
                </c:pt>
                <c:pt idx="221">
                  <c:v>2009.06.09</c:v>
                </c:pt>
                <c:pt idx="222">
                  <c:v>2009.06.16</c:v>
                </c:pt>
                <c:pt idx="223">
                  <c:v>2009.06.23</c:v>
                </c:pt>
                <c:pt idx="224">
                  <c:v>2009.06.30</c:v>
                </c:pt>
                <c:pt idx="225">
                  <c:v>2009.07.07</c:v>
                </c:pt>
                <c:pt idx="226">
                  <c:v>2009.07.14</c:v>
                </c:pt>
                <c:pt idx="227">
                  <c:v>2009.07.21</c:v>
                </c:pt>
                <c:pt idx="228">
                  <c:v>2009.07.28</c:v>
                </c:pt>
                <c:pt idx="229">
                  <c:v>2009.08.04</c:v>
                </c:pt>
                <c:pt idx="230">
                  <c:v>2009.08.11</c:v>
                </c:pt>
                <c:pt idx="231">
                  <c:v>2009.08.18</c:v>
                </c:pt>
                <c:pt idx="232">
                  <c:v>2009.08.25</c:v>
                </c:pt>
                <c:pt idx="233">
                  <c:v>2009.09.01</c:v>
                </c:pt>
                <c:pt idx="234">
                  <c:v>2009.09.08</c:v>
                </c:pt>
                <c:pt idx="235">
                  <c:v>2009.09.15</c:v>
                </c:pt>
                <c:pt idx="236">
                  <c:v>2009.09.22</c:v>
                </c:pt>
                <c:pt idx="237">
                  <c:v>2009.09.29</c:v>
                </c:pt>
                <c:pt idx="238">
                  <c:v>2009.10.06</c:v>
                </c:pt>
                <c:pt idx="239">
                  <c:v>2009.10.13</c:v>
                </c:pt>
                <c:pt idx="240">
                  <c:v>2009.10.20</c:v>
                </c:pt>
                <c:pt idx="241">
                  <c:v>2009.10.27</c:v>
                </c:pt>
                <c:pt idx="242">
                  <c:v>2009.11.03</c:v>
                </c:pt>
                <c:pt idx="243">
                  <c:v>2009.11.09</c:v>
                </c:pt>
                <c:pt idx="244">
                  <c:v>2009.11.17</c:v>
                </c:pt>
                <c:pt idx="245">
                  <c:v>2009.11.24</c:v>
                </c:pt>
                <c:pt idx="246">
                  <c:v>2009.12.01</c:v>
                </c:pt>
                <c:pt idx="247">
                  <c:v>2009.12.08</c:v>
                </c:pt>
                <c:pt idx="248">
                  <c:v>2009.12.15</c:v>
                </c:pt>
                <c:pt idx="249">
                  <c:v>2009.12.22</c:v>
                </c:pt>
                <c:pt idx="250">
                  <c:v>2009.12.29</c:v>
                </c:pt>
              </c:strCache>
            </c:strRef>
          </c:cat>
          <c:val>
            <c:numRef>
              <c:f>Sheet1!$I$121:$I$370</c:f>
              <c:numCache>
                <c:formatCode>General</c:formatCode>
                <c:ptCount val="250"/>
                <c:pt idx="0">
                  <c:v>56.03</c:v>
                </c:pt>
                <c:pt idx="1">
                  <c:v>54.23000000000001</c:v>
                </c:pt>
                <c:pt idx="2">
                  <c:v>56.04</c:v>
                </c:pt>
                <c:pt idx="3">
                  <c:v>51.86</c:v>
                </c:pt>
                <c:pt idx="4">
                  <c:v>53.57</c:v>
                </c:pt>
                <c:pt idx="5">
                  <c:v>54.2</c:v>
                </c:pt>
                <c:pt idx="6">
                  <c:v>49.5</c:v>
                </c:pt>
                <c:pt idx="7">
                  <c:v>52.07</c:v>
                </c:pt>
                <c:pt idx="8">
                  <c:v>48.97</c:v>
                </c:pt>
                <c:pt idx="9">
                  <c:v>49.67</c:v>
                </c:pt>
                <c:pt idx="10">
                  <c:v>51.97</c:v>
                </c:pt>
                <c:pt idx="11">
                  <c:v>53.76000000000001</c:v>
                </c:pt>
                <c:pt idx="12">
                  <c:v>55.0</c:v>
                </c:pt>
                <c:pt idx="13">
                  <c:v>58.9</c:v>
                </c:pt>
                <c:pt idx="14">
                  <c:v>58.2</c:v>
                </c:pt>
                <c:pt idx="15">
                  <c:v>59.59</c:v>
                </c:pt>
                <c:pt idx="16">
                  <c:v>60.62000000000001</c:v>
                </c:pt>
                <c:pt idx="17">
                  <c:v>58.69000000000001</c:v>
                </c:pt>
                <c:pt idx="18">
                  <c:v>59.2</c:v>
                </c:pt>
                <c:pt idx="19">
                  <c:v>61.89</c:v>
                </c:pt>
                <c:pt idx="20">
                  <c:v>63.07</c:v>
                </c:pt>
                <c:pt idx="21">
                  <c:v>66.08</c:v>
                </c:pt>
                <c:pt idx="22">
                  <c:v>65.71</c:v>
                </c:pt>
                <c:pt idx="23">
                  <c:v>69.81</c:v>
                </c:pt>
                <c:pt idx="24">
                  <c:v>65.96</c:v>
                </c:pt>
                <c:pt idx="25">
                  <c:v>63.11</c:v>
                </c:pt>
                <c:pt idx="26">
                  <c:v>66.23</c:v>
                </c:pt>
                <c:pt idx="27">
                  <c:v>65.07</c:v>
                </c:pt>
                <c:pt idx="28">
                  <c:v>63.9</c:v>
                </c:pt>
                <c:pt idx="29">
                  <c:v>63.53</c:v>
                </c:pt>
                <c:pt idx="30">
                  <c:v>62.44</c:v>
                </c:pt>
                <c:pt idx="31">
                  <c:v>62.44</c:v>
                </c:pt>
                <c:pt idx="32">
                  <c:v>59.85</c:v>
                </c:pt>
                <c:pt idx="33">
                  <c:v>59.71</c:v>
                </c:pt>
                <c:pt idx="34">
                  <c:v>56.98</c:v>
                </c:pt>
                <c:pt idx="35">
                  <c:v>58.84</c:v>
                </c:pt>
                <c:pt idx="36">
                  <c:v>56.5</c:v>
                </c:pt>
                <c:pt idx="37">
                  <c:v>59.94</c:v>
                </c:pt>
                <c:pt idx="38">
                  <c:v>61.37</c:v>
                </c:pt>
                <c:pt idx="39">
                  <c:v>58.09</c:v>
                </c:pt>
                <c:pt idx="40">
                  <c:v>58.16000000000001</c:v>
                </c:pt>
                <c:pt idx="41">
                  <c:v>63.14</c:v>
                </c:pt>
                <c:pt idx="42">
                  <c:v>63.37</c:v>
                </c:pt>
                <c:pt idx="43">
                  <c:v>66.31</c:v>
                </c:pt>
                <c:pt idx="44">
                  <c:v>67.58</c:v>
                </c:pt>
                <c:pt idx="45">
                  <c:v>67.92</c:v>
                </c:pt>
                <c:pt idx="46">
                  <c:v>63.09</c:v>
                </c:pt>
                <c:pt idx="47">
                  <c:v>59.57</c:v>
                </c:pt>
                <c:pt idx="48">
                  <c:v>62.74</c:v>
                </c:pt>
                <c:pt idx="49">
                  <c:v>61.41</c:v>
                </c:pt>
                <c:pt idx="50">
                  <c:v>61.58</c:v>
                </c:pt>
                <c:pt idx="51">
                  <c:v>63.1</c:v>
                </c:pt>
                <c:pt idx="52">
                  <c:v>60.57</c:v>
                </c:pt>
                <c:pt idx="53">
                  <c:v>66.07</c:v>
                </c:pt>
                <c:pt idx="54">
                  <c:v>66.23</c:v>
                </c:pt>
                <c:pt idx="55">
                  <c:v>68.98</c:v>
                </c:pt>
                <c:pt idx="56">
                  <c:v>71.35</c:v>
                </c:pt>
                <c:pt idx="57">
                  <c:v>72.88</c:v>
                </c:pt>
                <c:pt idx="58">
                  <c:v>74.61</c:v>
                </c:pt>
                <c:pt idx="59">
                  <c:v>70.69</c:v>
                </c:pt>
                <c:pt idx="60">
                  <c:v>69.53</c:v>
                </c:pt>
                <c:pt idx="61">
                  <c:v>71.76</c:v>
                </c:pt>
                <c:pt idx="62">
                  <c:v>72.03</c:v>
                </c:pt>
                <c:pt idx="63">
                  <c:v>72.5</c:v>
                </c:pt>
                <c:pt idx="64">
                  <c:v>68.56</c:v>
                </c:pt>
                <c:pt idx="65">
                  <c:v>69.34</c:v>
                </c:pt>
                <c:pt idx="66">
                  <c:v>71.92</c:v>
                </c:pt>
                <c:pt idx="67">
                  <c:v>73.93</c:v>
                </c:pt>
                <c:pt idx="68">
                  <c:v>74.16</c:v>
                </c:pt>
                <c:pt idx="69">
                  <c:v>75.26</c:v>
                </c:pt>
                <c:pt idx="70">
                  <c:v>74.4</c:v>
                </c:pt>
                <c:pt idx="71">
                  <c:v>74.91000000000002</c:v>
                </c:pt>
                <c:pt idx="72">
                  <c:v>76.31</c:v>
                </c:pt>
                <c:pt idx="73">
                  <c:v>73.05</c:v>
                </c:pt>
                <c:pt idx="74">
                  <c:v>74.23</c:v>
                </c:pt>
                <c:pt idx="75">
                  <c:v>69.71</c:v>
                </c:pt>
                <c:pt idx="76">
                  <c:v>68.6</c:v>
                </c:pt>
                <c:pt idx="77">
                  <c:v>63.76000000000001</c:v>
                </c:pt>
                <c:pt idx="78">
                  <c:v>62.17</c:v>
                </c:pt>
                <c:pt idx="79">
                  <c:v>61.01</c:v>
                </c:pt>
                <c:pt idx="80">
                  <c:v>58.68</c:v>
                </c:pt>
                <c:pt idx="81">
                  <c:v>58.52</c:v>
                </c:pt>
                <c:pt idx="82">
                  <c:v>58.93</c:v>
                </c:pt>
                <c:pt idx="83">
                  <c:v>59.35</c:v>
                </c:pt>
                <c:pt idx="84">
                  <c:v>58.73000000000001</c:v>
                </c:pt>
                <c:pt idx="85">
                  <c:v>58.93</c:v>
                </c:pt>
                <c:pt idx="86">
                  <c:v>58.28</c:v>
                </c:pt>
                <c:pt idx="87">
                  <c:v>60.17</c:v>
                </c:pt>
                <c:pt idx="88">
                  <c:v>60.99</c:v>
                </c:pt>
                <c:pt idx="89">
                  <c:v>62.43</c:v>
                </c:pt>
                <c:pt idx="90">
                  <c:v>61.02</c:v>
                </c:pt>
                <c:pt idx="91">
                  <c:v>63.46</c:v>
                </c:pt>
                <c:pt idx="92">
                  <c:v>61.1</c:v>
                </c:pt>
                <c:pt idx="93">
                  <c:v>58.32</c:v>
                </c:pt>
                <c:pt idx="94">
                  <c:v>55.64</c:v>
                </c:pt>
                <c:pt idx="95">
                  <c:v>51.21</c:v>
                </c:pt>
                <c:pt idx="96">
                  <c:v>55.04</c:v>
                </c:pt>
                <c:pt idx="97">
                  <c:v>56.97</c:v>
                </c:pt>
                <c:pt idx="98">
                  <c:v>58.88</c:v>
                </c:pt>
                <c:pt idx="99">
                  <c:v>59.06</c:v>
                </c:pt>
                <c:pt idx="100">
                  <c:v>58.85</c:v>
                </c:pt>
                <c:pt idx="101">
                  <c:v>61.46</c:v>
                </c:pt>
                <c:pt idx="102">
                  <c:v>60.69000000000001</c:v>
                </c:pt>
                <c:pt idx="103">
                  <c:v>57.93</c:v>
                </c:pt>
                <c:pt idx="104">
                  <c:v>59.25</c:v>
                </c:pt>
                <c:pt idx="105">
                  <c:v>62.93</c:v>
                </c:pt>
                <c:pt idx="106">
                  <c:v>64.64</c:v>
                </c:pt>
                <c:pt idx="107">
                  <c:v>61.89</c:v>
                </c:pt>
                <c:pt idx="108">
                  <c:v>63.1</c:v>
                </c:pt>
                <c:pt idx="109">
                  <c:v>64.58</c:v>
                </c:pt>
                <c:pt idx="110">
                  <c:v>64.4</c:v>
                </c:pt>
                <c:pt idx="111">
                  <c:v>62.26000000000001</c:v>
                </c:pt>
                <c:pt idx="112">
                  <c:v>63.17</c:v>
                </c:pt>
                <c:pt idx="113">
                  <c:v>65.51</c:v>
                </c:pt>
                <c:pt idx="114">
                  <c:v>63.15</c:v>
                </c:pt>
                <c:pt idx="115">
                  <c:v>64.76</c:v>
                </c:pt>
                <c:pt idx="116">
                  <c:v>65.35</c:v>
                </c:pt>
                <c:pt idx="117">
                  <c:v>69.1</c:v>
                </c:pt>
                <c:pt idx="118">
                  <c:v>67.77</c:v>
                </c:pt>
                <c:pt idx="119">
                  <c:v>71.41000000000002</c:v>
                </c:pt>
                <c:pt idx="120">
                  <c:v>72.81</c:v>
                </c:pt>
                <c:pt idx="121">
                  <c:v>74.02</c:v>
                </c:pt>
                <c:pt idx="122">
                  <c:v>73.56</c:v>
                </c:pt>
                <c:pt idx="123">
                  <c:v>75.48</c:v>
                </c:pt>
                <c:pt idx="124">
                  <c:v>72.42</c:v>
                </c:pt>
                <c:pt idx="125">
                  <c:v>72.38</c:v>
                </c:pt>
                <c:pt idx="126">
                  <c:v>69.47</c:v>
                </c:pt>
                <c:pt idx="127">
                  <c:v>71.73</c:v>
                </c:pt>
                <c:pt idx="128">
                  <c:v>75.08</c:v>
                </c:pt>
                <c:pt idx="129">
                  <c:v>78.23</c:v>
                </c:pt>
                <c:pt idx="130">
                  <c:v>80.23</c:v>
                </c:pt>
                <c:pt idx="131">
                  <c:v>79.53</c:v>
                </c:pt>
                <c:pt idx="132">
                  <c:v>80.05</c:v>
                </c:pt>
                <c:pt idx="133">
                  <c:v>80.26</c:v>
                </c:pt>
                <c:pt idx="134">
                  <c:v>87.61</c:v>
                </c:pt>
                <c:pt idx="135">
                  <c:v>85.27</c:v>
                </c:pt>
                <c:pt idx="136">
                  <c:v>90.38</c:v>
                </c:pt>
                <c:pt idx="137">
                  <c:v>96.7</c:v>
                </c:pt>
                <c:pt idx="138">
                  <c:v>91.16999999999998</c:v>
                </c:pt>
                <c:pt idx="139">
                  <c:v>98.03</c:v>
                </c:pt>
                <c:pt idx="140">
                  <c:v>94.42</c:v>
                </c:pt>
                <c:pt idx="141">
                  <c:v>88.32</c:v>
                </c:pt>
                <c:pt idx="142">
                  <c:v>90.02</c:v>
                </c:pt>
                <c:pt idx="143">
                  <c:v>90.08</c:v>
                </c:pt>
                <c:pt idx="144">
                  <c:v>94.13</c:v>
                </c:pt>
                <c:pt idx="145">
                  <c:v>95.98</c:v>
                </c:pt>
                <c:pt idx="146">
                  <c:v>96.33</c:v>
                </c:pt>
                <c:pt idx="147">
                  <c:v>91.9</c:v>
                </c:pt>
                <c:pt idx="148">
                  <c:v>90.71000000000002</c:v>
                </c:pt>
                <c:pt idx="149">
                  <c:v>91.64</c:v>
                </c:pt>
                <c:pt idx="150">
                  <c:v>88.41000000000002</c:v>
                </c:pt>
                <c:pt idx="151">
                  <c:v>92.78</c:v>
                </c:pt>
                <c:pt idx="152">
                  <c:v>100.01</c:v>
                </c:pt>
                <c:pt idx="153">
                  <c:v>100.88</c:v>
                </c:pt>
                <c:pt idx="154">
                  <c:v>99.52</c:v>
                </c:pt>
                <c:pt idx="155">
                  <c:v>109.0</c:v>
                </c:pt>
                <c:pt idx="156">
                  <c:v>108.0</c:v>
                </c:pt>
                <c:pt idx="157">
                  <c:v>101.0</c:v>
                </c:pt>
                <c:pt idx="158">
                  <c:v>100.98</c:v>
                </c:pt>
                <c:pt idx="159">
                  <c:v>108.0</c:v>
                </c:pt>
                <c:pt idx="160">
                  <c:v>114.0</c:v>
                </c:pt>
                <c:pt idx="161">
                  <c:v>119.0</c:v>
                </c:pt>
                <c:pt idx="162">
                  <c:v>116.0</c:v>
                </c:pt>
                <c:pt idx="163">
                  <c:v>122.0</c:v>
                </c:pt>
                <c:pt idx="164">
                  <c:v>126.0</c:v>
                </c:pt>
                <c:pt idx="165">
                  <c:v>129.0</c:v>
                </c:pt>
                <c:pt idx="166">
                  <c:v>129.0</c:v>
                </c:pt>
                <c:pt idx="167">
                  <c:v>124.0</c:v>
                </c:pt>
                <c:pt idx="168">
                  <c:v>131.0</c:v>
                </c:pt>
                <c:pt idx="169">
                  <c:v>134.0</c:v>
                </c:pt>
                <c:pt idx="170">
                  <c:v>137.0</c:v>
                </c:pt>
                <c:pt idx="171">
                  <c:v>141.0</c:v>
                </c:pt>
                <c:pt idx="172">
                  <c:v>136.0</c:v>
                </c:pt>
                <c:pt idx="173">
                  <c:v>139.0</c:v>
                </c:pt>
                <c:pt idx="174">
                  <c:v>128.0</c:v>
                </c:pt>
                <c:pt idx="175">
                  <c:v>122.0</c:v>
                </c:pt>
                <c:pt idx="176">
                  <c:v>119.0</c:v>
                </c:pt>
                <c:pt idx="177">
                  <c:v>113.0</c:v>
                </c:pt>
                <c:pt idx="178">
                  <c:v>115.0</c:v>
                </c:pt>
                <c:pt idx="179">
                  <c:v>116.0</c:v>
                </c:pt>
                <c:pt idx="180">
                  <c:v>110.0</c:v>
                </c:pt>
                <c:pt idx="181">
                  <c:v>103.0</c:v>
                </c:pt>
                <c:pt idx="182">
                  <c:v>91.15</c:v>
                </c:pt>
                <c:pt idx="183">
                  <c:v>107.0</c:v>
                </c:pt>
                <c:pt idx="184">
                  <c:v>100.64</c:v>
                </c:pt>
                <c:pt idx="185">
                  <c:v>90.06</c:v>
                </c:pt>
                <c:pt idx="186">
                  <c:v>78.63</c:v>
                </c:pt>
                <c:pt idx="187">
                  <c:v>70.89</c:v>
                </c:pt>
                <c:pt idx="188">
                  <c:v>62.73000000000001</c:v>
                </c:pt>
                <c:pt idx="189">
                  <c:v>70.53</c:v>
                </c:pt>
                <c:pt idx="190">
                  <c:v>59.33</c:v>
                </c:pt>
                <c:pt idx="191">
                  <c:v>54.39</c:v>
                </c:pt>
                <c:pt idx="192">
                  <c:v>50.77</c:v>
                </c:pt>
                <c:pt idx="193">
                  <c:v>46.96</c:v>
                </c:pt>
                <c:pt idx="194">
                  <c:v>42.07</c:v>
                </c:pt>
                <c:pt idx="195">
                  <c:v>43.6</c:v>
                </c:pt>
                <c:pt idx="196">
                  <c:v>39.91</c:v>
                </c:pt>
                <c:pt idx="197">
                  <c:v>39.03</c:v>
                </c:pt>
                <c:pt idx="198">
                  <c:v>48.58</c:v>
                </c:pt>
                <c:pt idx="199">
                  <c:v>37.78</c:v>
                </c:pt>
                <c:pt idx="200">
                  <c:v>38.74</c:v>
                </c:pt>
                <c:pt idx="201">
                  <c:v>41.58</c:v>
                </c:pt>
                <c:pt idx="202">
                  <c:v>40.78</c:v>
                </c:pt>
                <c:pt idx="203">
                  <c:v>37.55</c:v>
                </c:pt>
                <c:pt idx="204">
                  <c:v>34.93</c:v>
                </c:pt>
                <c:pt idx="205">
                  <c:v>39.96</c:v>
                </c:pt>
                <c:pt idx="206">
                  <c:v>41.65</c:v>
                </c:pt>
                <c:pt idx="207">
                  <c:v>45.71</c:v>
                </c:pt>
                <c:pt idx="208">
                  <c:v>49.16000000000001</c:v>
                </c:pt>
                <c:pt idx="209">
                  <c:v>53.98</c:v>
                </c:pt>
                <c:pt idx="210">
                  <c:v>49.66000000000001</c:v>
                </c:pt>
                <c:pt idx="211">
                  <c:v>49.15</c:v>
                </c:pt>
                <c:pt idx="212">
                  <c:v>49.41</c:v>
                </c:pt>
                <c:pt idx="213">
                  <c:v>48.55</c:v>
                </c:pt>
                <c:pt idx="214">
                  <c:v>49.92</c:v>
                </c:pt>
                <c:pt idx="215">
                  <c:v>53.84</c:v>
                </c:pt>
                <c:pt idx="216">
                  <c:v>58.85</c:v>
                </c:pt>
                <c:pt idx="217">
                  <c:v>60.1</c:v>
                </c:pt>
                <c:pt idx="218">
                  <c:v>62.45</c:v>
                </c:pt>
                <c:pt idx="219">
                  <c:v>68.55</c:v>
                </c:pt>
                <c:pt idx="220">
                  <c:v>70.01</c:v>
                </c:pt>
                <c:pt idx="221">
                  <c:v>70.47</c:v>
                </c:pt>
                <c:pt idx="222">
                  <c:v>69.24</c:v>
                </c:pt>
                <c:pt idx="223">
                  <c:v>69.89</c:v>
                </c:pt>
                <c:pt idx="224">
                  <c:v>59.89</c:v>
                </c:pt>
                <c:pt idx="225">
                  <c:v>59.52</c:v>
                </c:pt>
                <c:pt idx="226">
                  <c:v>64.72</c:v>
                </c:pt>
                <c:pt idx="227">
                  <c:v>67.23</c:v>
                </c:pt>
                <c:pt idx="228">
                  <c:v>71.42</c:v>
                </c:pt>
                <c:pt idx="229">
                  <c:v>71.82</c:v>
                </c:pt>
                <c:pt idx="230">
                  <c:v>69.12</c:v>
                </c:pt>
                <c:pt idx="231">
                  <c:v>72.05</c:v>
                </c:pt>
                <c:pt idx="232">
                  <c:v>68.05</c:v>
                </c:pt>
                <c:pt idx="233">
                  <c:v>71.1</c:v>
                </c:pt>
                <c:pt idx="234">
                  <c:v>70.93</c:v>
                </c:pt>
                <c:pt idx="235">
                  <c:v>71.76</c:v>
                </c:pt>
                <c:pt idx="236">
                  <c:v>66.71</c:v>
                </c:pt>
                <c:pt idx="237">
                  <c:v>70.88</c:v>
                </c:pt>
                <c:pt idx="238">
                  <c:v>74.15</c:v>
                </c:pt>
                <c:pt idx="239">
                  <c:v>79.12</c:v>
                </c:pt>
                <c:pt idx="240">
                  <c:v>79.55</c:v>
                </c:pt>
                <c:pt idx="241">
                  <c:v>79.6</c:v>
                </c:pt>
                <c:pt idx="242">
                  <c:v>79.43</c:v>
                </c:pt>
                <c:pt idx="243">
                  <c:v>79.14</c:v>
                </c:pt>
                <c:pt idx="244">
                  <c:v>76.02</c:v>
                </c:pt>
                <c:pt idx="245">
                  <c:v>78.37</c:v>
                </c:pt>
                <c:pt idx="246">
                  <c:v>72.62</c:v>
                </c:pt>
                <c:pt idx="247">
                  <c:v>70.69</c:v>
                </c:pt>
                <c:pt idx="248">
                  <c:v>74.4</c:v>
                </c:pt>
                <c:pt idx="249">
                  <c:v>78.87</c:v>
                </c:pt>
              </c:numCache>
            </c:numRef>
          </c:val>
        </c:ser>
        <c:dLbls>
          <c:showLegendKey val="0"/>
          <c:showVal val="0"/>
          <c:showCatName val="0"/>
          <c:showSerName val="0"/>
          <c:showPercent val="0"/>
          <c:showBubbleSize val="0"/>
        </c:dLbls>
        <c:gapWidth val="150"/>
        <c:axId val="2138314248"/>
        <c:axId val="2110834760"/>
      </c:barChart>
      <c:lineChart>
        <c:grouping val="standard"/>
        <c:varyColors val="0"/>
        <c:ser>
          <c:idx val="0"/>
          <c:order val="0"/>
          <c:tx>
            <c:strRef>
              <c:f>Sheet1!$H$5</c:f>
              <c:strCache>
                <c:ptCount val="1"/>
                <c:pt idx="0">
                  <c:v>Net Buying Positions-O</c:v>
                </c:pt>
              </c:strCache>
            </c:strRef>
          </c:tx>
          <c:spPr>
            <a:ln w="44450">
              <a:solidFill>
                <a:schemeClr val="tx1"/>
              </a:solidFill>
            </a:ln>
          </c:spPr>
          <c:marker>
            <c:symbol val="none"/>
          </c:marker>
          <c:cat>
            <c:strRef>
              <c:f>Sheet1!$A$120:$B$370</c:f>
              <c:strCache>
                <c:ptCount val="251"/>
                <c:pt idx="0">
                  <c:v>2005.03.15</c:v>
                </c:pt>
                <c:pt idx="1">
                  <c:v>2005.03.22</c:v>
                </c:pt>
                <c:pt idx="2">
                  <c:v>2005.03.29</c:v>
                </c:pt>
                <c:pt idx="3">
                  <c:v>2005.04.05</c:v>
                </c:pt>
                <c:pt idx="4">
                  <c:v>2005.04.12</c:v>
                </c:pt>
                <c:pt idx="5">
                  <c:v>2005.04.19</c:v>
                </c:pt>
                <c:pt idx="6">
                  <c:v>2005.04.26</c:v>
                </c:pt>
                <c:pt idx="7">
                  <c:v>2005.05.03</c:v>
                </c:pt>
                <c:pt idx="8">
                  <c:v>2005.05.10</c:v>
                </c:pt>
                <c:pt idx="9">
                  <c:v>2005.05.17</c:v>
                </c:pt>
                <c:pt idx="10">
                  <c:v>2005.05.24</c:v>
                </c:pt>
                <c:pt idx="11">
                  <c:v>2005.05.31</c:v>
                </c:pt>
                <c:pt idx="12">
                  <c:v>2005.06.07</c:v>
                </c:pt>
                <c:pt idx="13">
                  <c:v>2005.06.14</c:v>
                </c:pt>
                <c:pt idx="14">
                  <c:v>2005.06.21</c:v>
                </c:pt>
                <c:pt idx="15">
                  <c:v>2005.06.28</c:v>
                </c:pt>
                <c:pt idx="16">
                  <c:v>2005.07.05</c:v>
                </c:pt>
                <c:pt idx="17">
                  <c:v>2005.07.12</c:v>
                </c:pt>
                <c:pt idx="18">
                  <c:v>2005.07.19</c:v>
                </c:pt>
                <c:pt idx="19">
                  <c:v>2005.07.26</c:v>
                </c:pt>
                <c:pt idx="20">
                  <c:v>2005.08.02</c:v>
                </c:pt>
                <c:pt idx="21">
                  <c:v>2005.08.09</c:v>
                </c:pt>
                <c:pt idx="22">
                  <c:v>2005.08.16</c:v>
                </c:pt>
                <c:pt idx="23">
                  <c:v>2005.08.23</c:v>
                </c:pt>
                <c:pt idx="24">
                  <c:v>2005.08.30</c:v>
                </c:pt>
                <c:pt idx="25">
                  <c:v>2005.09.06</c:v>
                </c:pt>
                <c:pt idx="26">
                  <c:v>2005.09.13</c:v>
                </c:pt>
                <c:pt idx="27">
                  <c:v>2005.09.20</c:v>
                </c:pt>
                <c:pt idx="28">
                  <c:v>2005.09.27</c:v>
                </c:pt>
                <c:pt idx="29">
                  <c:v>2005.10.04</c:v>
                </c:pt>
                <c:pt idx="30">
                  <c:v>2005.10.11</c:v>
                </c:pt>
                <c:pt idx="31">
                  <c:v>2005.10.18</c:v>
                </c:pt>
                <c:pt idx="32">
                  <c:v>2005.10.25</c:v>
                </c:pt>
                <c:pt idx="33">
                  <c:v>2005.11.01</c:v>
                </c:pt>
                <c:pt idx="34">
                  <c:v>2005.11.08</c:v>
                </c:pt>
                <c:pt idx="35">
                  <c:v>2005.11.15</c:v>
                </c:pt>
                <c:pt idx="36">
                  <c:v>2005.11.22</c:v>
                </c:pt>
                <c:pt idx="37">
                  <c:v>2005.11.29</c:v>
                </c:pt>
                <c:pt idx="38">
                  <c:v>2005.12.06</c:v>
                </c:pt>
                <c:pt idx="39">
                  <c:v>2005.12.13</c:v>
                </c:pt>
                <c:pt idx="40">
                  <c:v>2005.12.20</c:v>
                </c:pt>
                <c:pt idx="41">
                  <c:v>2005.12.27</c:v>
                </c:pt>
                <c:pt idx="42">
                  <c:v>2006.01.03</c:v>
                </c:pt>
                <c:pt idx="43">
                  <c:v>2006.01.10</c:v>
                </c:pt>
                <c:pt idx="44">
                  <c:v>2006.01.17</c:v>
                </c:pt>
                <c:pt idx="45">
                  <c:v>2006.01.24</c:v>
                </c:pt>
                <c:pt idx="46">
                  <c:v>2006.01.31</c:v>
                </c:pt>
                <c:pt idx="47">
                  <c:v>2006.02.07</c:v>
                </c:pt>
                <c:pt idx="48">
                  <c:v>2006.02.14</c:v>
                </c:pt>
                <c:pt idx="49">
                  <c:v>2006.02.21</c:v>
                </c:pt>
                <c:pt idx="50">
                  <c:v>2006.02.28</c:v>
                </c:pt>
                <c:pt idx="51">
                  <c:v>2006.03.07</c:v>
                </c:pt>
                <c:pt idx="52">
                  <c:v>2006.03.14</c:v>
                </c:pt>
                <c:pt idx="53">
                  <c:v>2006.03.21</c:v>
                </c:pt>
                <c:pt idx="54">
                  <c:v>2006.03.28</c:v>
                </c:pt>
                <c:pt idx="55">
                  <c:v>2006.04.04</c:v>
                </c:pt>
                <c:pt idx="56">
                  <c:v>2006.04.11</c:v>
                </c:pt>
                <c:pt idx="57">
                  <c:v>2006.04.18</c:v>
                </c:pt>
                <c:pt idx="58">
                  <c:v>2006.04.25</c:v>
                </c:pt>
                <c:pt idx="59">
                  <c:v>2006.05.02</c:v>
                </c:pt>
                <c:pt idx="60">
                  <c:v>2006.05.09</c:v>
                </c:pt>
                <c:pt idx="61">
                  <c:v>2006.05.16</c:v>
                </c:pt>
                <c:pt idx="62">
                  <c:v>2006.05.23</c:v>
                </c:pt>
                <c:pt idx="63">
                  <c:v>2006.05.30</c:v>
                </c:pt>
                <c:pt idx="64">
                  <c:v>2006.06.06</c:v>
                </c:pt>
                <c:pt idx="65">
                  <c:v>2006.06.13</c:v>
                </c:pt>
                <c:pt idx="66">
                  <c:v>2006.06.20</c:v>
                </c:pt>
                <c:pt idx="67">
                  <c:v>2006.06.27</c:v>
                </c:pt>
                <c:pt idx="68">
                  <c:v>2006.07.03</c:v>
                </c:pt>
                <c:pt idx="69">
                  <c:v>2006.07.11</c:v>
                </c:pt>
                <c:pt idx="70">
                  <c:v>2006.07.18</c:v>
                </c:pt>
                <c:pt idx="71">
                  <c:v>2006.07.25</c:v>
                </c:pt>
                <c:pt idx="72">
                  <c:v>2006.08.01</c:v>
                </c:pt>
                <c:pt idx="73">
                  <c:v>2006.08.08</c:v>
                </c:pt>
                <c:pt idx="74">
                  <c:v>2006.08.15</c:v>
                </c:pt>
                <c:pt idx="75">
                  <c:v>2006.08.22</c:v>
                </c:pt>
                <c:pt idx="76">
                  <c:v>2006.08.29</c:v>
                </c:pt>
                <c:pt idx="77">
                  <c:v>2006.09.05</c:v>
                </c:pt>
                <c:pt idx="78">
                  <c:v>2006.09.12</c:v>
                </c:pt>
                <c:pt idx="79">
                  <c:v>2006.09.19</c:v>
                </c:pt>
                <c:pt idx="80">
                  <c:v>2006.09.26</c:v>
                </c:pt>
                <c:pt idx="81">
                  <c:v>2006.10.03</c:v>
                </c:pt>
                <c:pt idx="82">
                  <c:v>2006.10.10</c:v>
                </c:pt>
                <c:pt idx="83">
                  <c:v>2006.10.17</c:v>
                </c:pt>
                <c:pt idx="84">
                  <c:v>2006.10.24</c:v>
                </c:pt>
                <c:pt idx="85">
                  <c:v>2006.10.31</c:v>
                </c:pt>
                <c:pt idx="86">
                  <c:v>2006.11.07</c:v>
                </c:pt>
                <c:pt idx="87">
                  <c:v>2006.11.14</c:v>
                </c:pt>
                <c:pt idx="88">
                  <c:v>2006.11.21</c:v>
                </c:pt>
                <c:pt idx="89">
                  <c:v>2006.11.28</c:v>
                </c:pt>
                <c:pt idx="90">
                  <c:v>2006.12.05</c:v>
                </c:pt>
                <c:pt idx="91">
                  <c:v>2006.12.12</c:v>
                </c:pt>
                <c:pt idx="92">
                  <c:v>2006.12.19</c:v>
                </c:pt>
                <c:pt idx="93">
                  <c:v>2006.12.26</c:v>
                </c:pt>
                <c:pt idx="94">
                  <c:v>2007.01.03</c:v>
                </c:pt>
                <c:pt idx="95">
                  <c:v>2007.01.09</c:v>
                </c:pt>
                <c:pt idx="96">
                  <c:v>2007.01.16</c:v>
                </c:pt>
                <c:pt idx="97">
                  <c:v>2007.01.23</c:v>
                </c:pt>
                <c:pt idx="98">
                  <c:v>2007.01.30</c:v>
                </c:pt>
                <c:pt idx="99">
                  <c:v>2007.02.06</c:v>
                </c:pt>
                <c:pt idx="100">
                  <c:v>2007.02.13</c:v>
                </c:pt>
                <c:pt idx="101">
                  <c:v>2007.02.20</c:v>
                </c:pt>
                <c:pt idx="102">
                  <c:v>2007.02.27</c:v>
                </c:pt>
                <c:pt idx="103">
                  <c:v>2007.03.06</c:v>
                </c:pt>
                <c:pt idx="104">
                  <c:v>2007.03.13</c:v>
                </c:pt>
                <c:pt idx="105">
                  <c:v>2007.03.20</c:v>
                </c:pt>
                <c:pt idx="106">
                  <c:v>2007.03.27</c:v>
                </c:pt>
                <c:pt idx="107">
                  <c:v>2007.04.03</c:v>
                </c:pt>
                <c:pt idx="108">
                  <c:v>2007.04.10</c:v>
                </c:pt>
                <c:pt idx="109">
                  <c:v>2007.04.17</c:v>
                </c:pt>
                <c:pt idx="110">
                  <c:v>2007.04.24</c:v>
                </c:pt>
                <c:pt idx="111">
                  <c:v>2007.05.01</c:v>
                </c:pt>
                <c:pt idx="112">
                  <c:v>2007.05.08</c:v>
                </c:pt>
                <c:pt idx="113">
                  <c:v>2007.05.15</c:v>
                </c:pt>
                <c:pt idx="114">
                  <c:v>2007.05.22</c:v>
                </c:pt>
                <c:pt idx="115">
                  <c:v>2007.05.29</c:v>
                </c:pt>
                <c:pt idx="116">
                  <c:v>2007.06.05</c:v>
                </c:pt>
                <c:pt idx="117">
                  <c:v>2007.06.12</c:v>
                </c:pt>
                <c:pt idx="118">
                  <c:v>2007.06.19</c:v>
                </c:pt>
                <c:pt idx="119">
                  <c:v>2007.06.26</c:v>
                </c:pt>
                <c:pt idx="120">
                  <c:v>2007.07.03</c:v>
                </c:pt>
                <c:pt idx="121">
                  <c:v>2007.07.10</c:v>
                </c:pt>
                <c:pt idx="122">
                  <c:v>2007.07.17</c:v>
                </c:pt>
                <c:pt idx="123">
                  <c:v>2007.07.24</c:v>
                </c:pt>
                <c:pt idx="124">
                  <c:v>2007.07.31</c:v>
                </c:pt>
                <c:pt idx="125">
                  <c:v>2007.08.07</c:v>
                </c:pt>
                <c:pt idx="126">
                  <c:v>2007.08.14</c:v>
                </c:pt>
                <c:pt idx="127">
                  <c:v>2007.08.21</c:v>
                </c:pt>
                <c:pt idx="128">
                  <c:v>2007.08.28</c:v>
                </c:pt>
                <c:pt idx="129">
                  <c:v>2007.09.04</c:v>
                </c:pt>
                <c:pt idx="130">
                  <c:v>2007.09.11</c:v>
                </c:pt>
                <c:pt idx="131">
                  <c:v>2007.09.18</c:v>
                </c:pt>
                <c:pt idx="132">
                  <c:v>2007.09.25</c:v>
                </c:pt>
                <c:pt idx="133">
                  <c:v>2007.10.02</c:v>
                </c:pt>
                <c:pt idx="134">
                  <c:v>2007.10.09</c:v>
                </c:pt>
                <c:pt idx="135">
                  <c:v>2007.10.16</c:v>
                </c:pt>
                <c:pt idx="136">
                  <c:v>2007.10.23</c:v>
                </c:pt>
                <c:pt idx="137">
                  <c:v>2007.10.30</c:v>
                </c:pt>
                <c:pt idx="138">
                  <c:v>2007.11.06</c:v>
                </c:pt>
                <c:pt idx="139">
                  <c:v>2007.11.13</c:v>
                </c:pt>
                <c:pt idx="140">
                  <c:v>2007.11.20</c:v>
                </c:pt>
                <c:pt idx="141">
                  <c:v>2007.11.27</c:v>
                </c:pt>
                <c:pt idx="142">
                  <c:v>2007.12.04</c:v>
                </c:pt>
                <c:pt idx="143">
                  <c:v>2007.12.11</c:v>
                </c:pt>
                <c:pt idx="144">
                  <c:v>2007.12.18</c:v>
                </c:pt>
                <c:pt idx="145">
                  <c:v>2007.12.28</c:v>
                </c:pt>
                <c:pt idx="146">
                  <c:v>2007.12.31</c:v>
                </c:pt>
                <c:pt idx="147">
                  <c:v>2008.01.08</c:v>
                </c:pt>
                <c:pt idx="148">
                  <c:v>2008.01.15</c:v>
                </c:pt>
                <c:pt idx="149">
                  <c:v>2008.01.22</c:v>
                </c:pt>
                <c:pt idx="150">
                  <c:v>2008.01.29</c:v>
                </c:pt>
                <c:pt idx="151">
                  <c:v>2008.02.05</c:v>
                </c:pt>
                <c:pt idx="152">
                  <c:v>2008.02.12</c:v>
                </c:pt>
                <c:pt idx="153">
                  <c:v>2008.02.19</c:v>
                </c:pt>
                <c:pt idx="154">
                  <c:v>2008.02.26</c:v>
                </c:pt>
                <c:pt idx="155">
                  <c:v>2008.03.04</c:v>
                </c:pt>
                <c:pt idx="156">
                  <c:v>2008.03.11</c:v>
                </c:pt>
                <c:pt idx="157">
                  <c:v>2008.03.18</c:v>
                </c:pt>
                <c:pt idx="158">
                  <c:v>2008.03.25</c:v>
                </c:pt>
                <c:pt idx="159">
                  <c:v>2008.04.01</c:v>
                </c:pt>
                <c:pt idx="160">
                  <c:v>2008.04.08</c:v>
                </c:pt>
                <c:pt idx="161">
                  <c:v>2008.04.15</c:v>
                </c:pt>
                <c:pt idx="162">
                  <c:v>2008.04.22</c:v>
                </c:pt>
                <c:pt idx="163">
                  <c:v>2008.04.29</c:v>
                </c:pt>
                <c:pt idx="164">
                  <c:v>2008.05.06</c:v>
                </c:pt>
                <c:pt idx="165">
                  <c:v>2008.05.13</c:v>
                </c:pt>
                <c:pt idx="166">
                  <c:v>2008.05.20</c:v>
                </c:pt>
                <c:pt idx="167">
                  <c:v>2008.05.27</c:v>
                </c:pt>
                <c:pt idx="168">
                  <c:v>2008.06.03</c:v>
                </c:pt>
                <c:pt idx="169">
                  <c:v>2008.06.10</c:v>
                </c:pt>
                <c:pt idx="170">
                  <c:v>2008.06.17</c:v>
                </c:pt>
                <c:pt idx="171">
                  <c:v>2008.06.24</c:v>
                </c:pt>
                <c:pt idx="172">
                  <c:v>2008.07.01</c:v>
                </c:pt>
                <c:pt idx="173">
                  <c:v>2008.07.08</c:v>
                </c:pt>
                <c:pt idx="174">
                  <c:v>2008.07.15</c:v>
                </c:pt>
                <c:pt idx="175">
                  <c:v>2008.07.22</c:v>
                </c:pt>
                <c:pt idx="176">
                  <c:v>2008.07.29</c:v>
                </c:pt>
                <c:pt idx="177">
                  <c:v>2008.08.05</c:v>
                </c:pt>
                <c:pt idx="178">
                  <c:v>2008.08.12</c:v>
                </c:pt>
                <c:pt idx="179">
                  <c:v>2008.08.19</c:v>
                </c:pt>
                <c:pt idx="180">
                  <c:v>2008.08.26</c:v>
                </c:pt>
                <c:pt idx="181">
                  <c:v>2008.09.02</c:v>
                </c:pt>
                <c:pt idx="182">
                  <c:v>2008.09.09</c:v>
                </c:pt>
                <c:pt idx="183">
                  <c:v>2008.09.16</c:v>
                </c:pt>
                <c:pt idx="184">
                  <c:v>2008.09.23</c:v>
                </c:pt>
                <c:pt idx="185">
                  <c:v>2008.09.30</c:v>
                </c:pt>
                <c:pt idx="186">
                  <c:v>2008.10.07</c:v>
                </c:pt>
                <c:pt idx="187">
                  <c:v>2008.10.14</c:v>
                </c:pt>
                <c:pt idx="188">
                  <c:v>2008.10.21</c:v>
                </c:pt>
                <c:pt idx="189">
                  <c:v>2008.10.28</c:v>
                </c:pt>
                <c:pt idx="190">
                  <c:v>2008.11.04</c:v>
                </c:pt>
                <c:pt idx="191">
                  <c:v>2008.11.11</c:v>
                </c:pt>
                <c:pt idx="192">
                  <c:v>2008.11.18</c:v>
                </c:pt>
                <c:pt idx="193">
                  <c:v>2008.11.25</c:v>
                </c:pt>
                <c:pt idx="194">
                  <c:v>2008.12.02</c:v>
                </c:pt>
                <c:pt idx="195">
                  <c:v>2008.12.09</c:v>
                </c:pt>
                <c:pt idx="196">
                  <c:v>2008.12.16</c:v>
                </c:pt>
                <c:pt idx="197">
                  <c:v>2008.12.22</c:v>
                </c:pt>
                <c:pt idx="198">
                  <c:v>2008.12.30</c:v>
                </c:pt>
                <c:pt idx="199">
                  <c:v>2009.01.06</c:v>
                </c:pt>
                <c:pt idx="200">
                  <c:v>2009.01.13</c:v>
                </c:pt>
                <c:pt idx="201">
                  <c:v>2009.01.20</c:v>
                </c:pt>
                <c:pt idx="202">
                  <c:v>2009.01.27</c:v>
                </c:pt>
                <c:pt idx="203">
                  <c:v>2009.02.03</c:v>
                </c:pt>
                <c:pt idx="204">
                  <c:v>2009.02.10</c:v>
                </c:pt>
                <c:pt idx="205">
                  <c:v>2009.02.17</c:v>
                </c:pt>
                <c:pt idx="206">
                  <c:v>2009.02.24</c:v>
                </c:pt>
                <c:pt idx="207">
                  <c:v>2009.03.03</c:v>
                </c:pt>
                <c:pt idx="208">
                  <c:v>2009.03.10</c:v>
                </c:pt>
                <c:pt idx="209">
                  <c:v>2009.03.17</c:v>
                </c:pt>
                <c:pt idx="210">
                  <c:v>2009.03.24</c:v>
                </c:pt>
                <c:pt idx="211">
                  <c:v>2009.03.31</c:v>
                </c:pt>
                <c:pt idx="212">
                  <c:v>2009.04.07</c:v>
                </c:pt>
                <c:pt idx="213">
                  <c:v>2009.04.14</c:v>
                </c:pt>
                <c:pt idx="214">
                  <c:v>2009.04.21</c:v>
                </c:pt>
                <c:pt idx="215">
                  <c:v>2009.04.28</c:v>
                </c:pt>
                <c:pt idx="216">
                  <c:v>2009.05.08</c:v>
                </c:pt>
                <c:pt idx="217">
                  <c:v>2009.05.12</c:v>
                </c:pt>
                <c:pt idx="218">
                  <c:v>2009.05.19</c:v>
                </c:pt>
                <c:pt idx="219">
                  <c:v>2009.05.26</c:v>
                </c:pt>
                <c:pt idx="220">
                  <c:v>2009.06.02</c:v>
                </c:pt>
                <c:pt idx="221">
                  <c:v>2009.06.09</c:v>
                </c:pt>
                <c:pt idx="222">
                  <c:v>2009.06.16</c:v>
                </c:pt>
                <c:pt idx="223">
                  <c:v>2009.06.23</c:v>
                </c:pt>
                <c:pt idx="224">
                  <c:v>2009.06.30</c:v>
                </c:pt>
                <c:pt idx="225">
                  <c:v>2009.07.07</c:v>
                </c:pt>
                <c:pt idx="226">
                  <c:v>2009.07.14</c:v>
                </c:pt>
                <c:pt idx="227">
                  <c:v>2009.07.21</c:v>
                </c:pt>
                <c:pt idx="228">
                  <c:v>2009.07.28</c:v>
                </c:pt>
                <c:pt idx="229">
                  <c:v>2009.08.04</c:v>
                </c:pt>
                <c:pt idx="230">
                  <c:v>2009.08.11</c:v>
                </c:pt>
                <c:pt idx="231">
                  <c:v>2009.08.18</c:v>
                </c:pt>
                <c:pt idx="232">
                  <c:v>2009.08.25</c:v>
                </c:pt>
                <c:pt idx="233">
                  <c:v>2009.09.01</c:v>
                </c:pt>
                <c:pt idx="234">
                  <c:v>2009.09.08</c:v>
                </c:pt>
                <c:pt idx="235">
                  <c:v>2009.09.15</c:v>
                </c:pt>
                <c:pt idx="236">
                  <c:v>2009.09.22</c:v>
                </c:pt>
                <c:pt idx="237">
                  <c:v>2009.09.29</c:v>
                </c:pt>
                <c:pt idx="238">
                  <c:v>2009.10.06</c:v>
                </c:pt>
                <c:pt idx="239">
                  <c:v>2009.10.13</c:v>
                </c:pt>
                <c:pt idx="240">
                  <c:v>2009.10.20</c:v>
                </c:pt>
                <c:pt idx="241">
                  <c:v>2009.10.27</c:v>
                </c:pt>
                <c:pt idx="242">
                  <c:v>2009.11.03</c:v>
                </c:pt>
                <c:pt idx="243">
                  <c:v>2009.11.09</c:v>
                </c:pt>
                <c:pt idx="244">
                  <c:v>2009.11.17</c:v>
                </c:pt>
                <c:pt idx="245">
                  <c:v>2009.11.24</c:v>
                </c:pt>
                <c:pt idx="246">
                  <c:v>2009.12.01</c:v>
                </c:pt>
                <c:pt idx="247">
                  <c:v>2009.12.08</c:v>
                </c:pt>
                <c:pt idx="248">
                  <c:v>2009.12.15</c:v>
                </c:pt>
                <c:pt idx="249">
                  <c:v>2009.12.22</c:v>
                </c:pt>
                <c:pt idx="250">
                  <c:v>2009.12.29</c:v>
                </c:pt>
              </c:strCache>
            </c:strRef>
          </c:cat>
          <c:val>
            <c:numRef>
              <c:f>Sheet1!$F$121:$F$370</c:f>
              <c:numCache>
                <c:formatCode>#,##0</c:formatCode>
                <c:ptCount val="250"/>
                <c:pt idx="0">
                  <c:v>172350.0</c:v>
                </c:pt>
                <c:pt idx="1">
                  <c:v>169823.0</c:v>
                </c:pt>
                <c:pt idx="2">
                  <c:v>179318.0</c:v>
                </c:pt>
                <c:pt idx="3">
                  <c:v>164237.0</c:v>
                </c:pt>
                <c:pt idx="4">
                  <c:v>132657.0</c:v>
                </c:pt>
                <c:pt idx="5">
                  <c:v>130122.0</c:v>
                </c:pt>
                <c:pt idx="6">
                  <c:v>114966.0</c:v>
                </c:pt>
                <c:pt idx="7">
                  <c:v>111848.0</c:v>
                </c:pt>
                <c:pt idx="8">
                  <c:v>96192.0</c:v>
                </c:pt>
                <c:pt idx="9">
                  <c:v>88063.0</c:v>
                </c:pt>
                <c:pt idx="10">
                  <c:v>91016.0</c:v>
                </c:pt>
                <c:pt idx="11">
                  <c:v>101924.0</c:v>
                </c:pt>
                <c:pt idx="12">
                  <c:v>107398.0</c:v>
                </c:pt>
                <c:pt idx="13">
                  <c:v>119813.0</c:v>
                </c:pt>
                <c:pt idx="14">
                  <c:v>125562.0</c:v>
                </c:pt>
                <c:pt idx="15">
                  <c:v>134611.0</c:v>
                </c:pt>
                <c:pt idx="16">
                  <c:v>134284.0</c:v>
                </c:pt>
                <c:pt idx="17">
                  <c:v>121928.0</c:v>
                </c:pt>
                <c:pt idx="18">
                  <c:v>119164.0</c:v>
                </c:pt>
                <c:pt idx="19">
                  <c:v>136584.0</c:v>
                </c:pt>
                <c:pt idx="20">
                  <c:v>154921.0</c:v>
                </c:pt>
                <c:pt idx="21">
                  <c:v>167863.0</c:v>
                </c:pt>
                <c:pt idx="22">
                  <c:v>153382.0</c:v>
                </c:pt>
                <c:pt idx="23">
                  <c:v>151327.0</c:v>
                </c:pt>
                <c:pt idx="24">
                  <c:v>144978.0</c:v>
                </c:pt>
                <c:pt idx="25">
                  <c:v>122746.0</c:v>
                </c:pt>
                <c:pt idx="26">
                  <c:v>114554.0</c:v>
                </c:pt>
                <c:pt idx="27">
                  <c:v>111947.0</c:v>
                </c:pt>
                <c:pt idx="28">
                  <c:v>117975.0</c:v>
                </c:pt>
                <c:pt idx="29">
                  <c:v>107740.0</c:v>
                </c:pt>
                <c:pt idx="30">
                  <c:v>121667.0</c:v>
                </c:pt>
                <c:pt idx="31">
                  <c:v>119535.0</c:v>
                </c:pt>
                <c:pt idx="32">
                  <c:v>119650.0</c:v>
                </c:pt>
                <c:pt idx="33">
                  <c:v>122687.0</c:v>
                </c:pt>
                <c:pt idx="34">
                  <c:v>124962.0</c:v>
                </c:pt>
                <c:pt idx="35">
                  <c:v>121982.0</c:v>
                </c:pt>
                <c:pt idx="36">
                  <c:v>129825.0</c:v>
                </c:pt>
                <c:pt idx="37">
                  <c:v>137751.0</c:v>
                </c:pt>
                <c:pt idx="38">
                  <c:v>138253.0</c:v>
                </c:pt>
                <c:pt idx="39">
                  <c:v>135066.0</c:v>
                </c:pt>
                <c:pt idx="40">
                  <c:v>133758.0</c:v>
                </c:pt>
                <c:pt idx="41">
                  <c:v>144087.0</c:v>
                </c:pt>
                <c:pt idx="42">
                  <c:v>154705.0</c:v>
                </c:pt>
                <c:pt idx="43">
                  <c:v>156165.0</c:v>
                </c:pt>
                <c:pt idx="44">
                  <c:v>159114.0</c:v>
                </c:pt>
                <c:pt idx="45">
                  <c:v>168635.0</c:v>
                </c:pt>
                <c:pt idx="46">
                  <c:v>147795.0</c:v>
                </c:pt>
                <c:pt idx="47">
                  <c:v>140279.0</c:v>
                </c:pt>
                <c:pt idx="48">
                  <c:v>124985.0</c:v>
                </c:pt>
                <c:pt idx="49">
                  <c:v>133063.0</c:v>
                </c:pt>
                <c:pt idx="50">
                  <c:v>135328.0</c:v>
                </c:pt>
                <c:pt idx="51">
                  <c:v>139708.0</c:v>
                </c:pt>
                <c:pt idx="52">
                  <c:v>136300.0</c:v>
                </c:pt>
                <c:pt idx="53">
                  <c:v>149161.0</c:v>
                </c:pt>
                <c:pt idx="54">
                  <c:v>161717.0</c:v>
                </c:pt>
                <c:pt idx="55">
                  <c:v>175240.0</c:v>
                </c:pt>
                <c:pt idx="56">
                  <c:v>196345.0</c:v>
                </c:pt>
                <c:pt idx="57">
                  <c:v>211199.0</c:v>
                </c:pt>
                <c:pt idx="58">
                  <c:v>228385.0</c:v>
                </c:pt>
                <c:pt idx="59">
                  <c:v>202454.0</c:v>
                </c:pt>
                <c:pt idx="60">
                  <c:v>202638.0</c:v>
                </c:pt>
                <c:pt idx="61">
                  <c:v>179188.0</c:v>
                </c:pt>
                <c:pt idx="62">
                  <c:v>185190.0</c:v>
                </c:pt>
                <c:pt idx="63">
                  <c:v>185176.0</c:v>
                </c:pt>
                <c:pt idx="64">
                  <c:v>175213.0</c:v>
                </c:pt>
                <c:pt idx="65">
                  <c:v>165196.0</c:v>
                </c:pt>
                <c:pt idx="66">
                  <c:v>178071.0</c:v>
                </c:pt>
                <c:pt idx="67">
                  <c:v>191304.0</c:v>
                </c:pt>
                <c:pt idx="68">
                  <c:v>205885.0</c:v>
                </c:pt>
                <c:pt idx="69">
                  <c:v>207219.0</c:v>
                </c:pt>
                <c:pt idx="70">
                  <c:v>193816.0</c:v>
                </c:pt>
                <c:pt idx="71">
                  <c:v>203896.0</c:v>
                </c:pt>
                <c:pt idx="72">
                  <c:v>214797.0</c:v>
                </c:pt>
                <c:pt idx="73">
                  <c:v>198498.0</c:v>
                </c:pt>
                <c:pt idx="74">
                  <c:v>184231.0</c:v>
                </c:pt>
                <c:pt idx="75">
                  <c:v>185582.0</c:v>
                </c:pt>
                <c:pt idx="76">
                  <c:v>185115.0</c:v>
                </c:pt>
                <c:pt idx="77">
                  <c:v>177803.0</c:v>
                </c:pt>
                <c:pt idx="78">
                  <c:v>165748.0</c:v>
                </c:pt>
                <c:pt idx="79">
                  <c:v>178134.0</c:v>
                </c:pt>
                <c:pt idx="80">
                  <c:v>172399.0</c:v>
                </c:pt>
                <c:pt idx="81">
                  <c:v>174158.0</c:v>
                </c:pt>
                <c:pt idx="82">
                  <c:v>163356.0</c:v>
                </c:pt>
                <c:pt idx="83">
                  <c:v>169550.0</c:v>
                </c:pt>
                <c:pt idx="84">
                  <c:v>170482.0</c:v>
                </c:pt>
                <c:pt idx="85">
                  <c:v>176948.0</c:v>
                </c:pt>
                <c:pt idx="86">
                  <c:v>174181.0</c:v>
                </c:pt>
                <c:pt idx="87">
                  <c:v>177890.0</c:v>
                </c:pt>
                <c:pt idx="88">
                  <c:v>184356.0</c:v>
                </c:pt>
                <c:pt idx="89">
                  <c:v>177910.0</c:v>
                </c:pt>
                <c:pt idx="90">
                  <c:v>176713.0</c:v>
                </c:pt>
                <c:pt idx="91">
                  <c:v>169480.0</c:v>
                </c:pt>
                <c:pt idx="92">
                  <c:v>173180.0</c:v>
                </c:pt>
                <c:pt idx="93">
                  <c:v>182996.0</c:v>
                </c:pt>
                <c:pt idx="94">
                  <c:v>185051.0</c:v>
                </c:pt>
                <c:pt idx="95">
                  <c:v>200805.0</c:v>
                </c:pt>
                <c:pt idx="96">
                  <c:v>190493.0</c:v>
                </c:pt>
                <c:pt idx="97">
                  <c:v>182711.0</c:v>
                </c:pt>
                <c:pt idx="98">
                  <c:v>166606.0</c:v>
                </c:pt>
                <c:pt idx="99">
                  <c:v>173821.0</c:v>
                </c:pt>
                <c:pt idx="100">
                  <c:v>174583.0</c:v>
                </c:pt>
                <c:pt idx="101">
                  <c:v>181112.0</c:v>
                </c:pt>
                <c:pt idx="102">
                  <c:v>176408.0</c:v>
                </c:pt>
                <c:pt idx="103">
                  <c:v>187501.0</c:v>
                </c:pt>
                <c:pt idx="104">
                  <c:v>182379.0</c:v>
                </c:pt>
                <c:pt idx="105">
                  <c:v>189919.0</c:v>
                </c:pt>
                <c:pt idx="106">
                  <c:v>202500.0</c:v>
                </c:pt>
                <c:pt idx="107">
                  <c:v>205062.0</c:v>
                </c:pt>
                <c:pt idx="108">
                  <c:v>205663.0</c:v>
                </c:pt>
                <c:pt idx="109">
                  <c:v>197375.0</c:v>
                </c:pt>
                <c:pt idx="110">
                  <c:v>196326.0</c:v>
                </c:pt>
                <c:pt idx="111">
                  <c:v>194804.0</c:v>
                </c:pt>
                <c:pt idx="112">
                  <c:v>207380.0</c:v>
                </c:pt>
                <c:pt idx="113">
                  <c:v>202797.0</c:v>
                </c:pt>
                <c:pt idx="114">
                  <c:v>200089.0</c:v>
                </c:pt>
                <c:pt idx="115">
                  <c:v>205070.0</c:v>
                </c:pt>
                <c:pt idx="116">
                  <c:v>211172.0</c:v>
                </c:pt>
                <c:pt idx="117">
                  <c:v>224914.0</c:v>
                </c:pt>
                <c:pt idx="118">
                  <c:v>217169.0</c:v>
                </c:pt>
                <c:pt idx="119">
                  <c:v>241019.0</c:v>
                </c:pt>
                <c:pt idx="120">
                  <c:v>257120.0</c:v>
                </c:pt>
                <c:pt idx="121">
                  <c:v>266395.0</c:v>
                </c:pt>
                <c:pt idx="122">
                  <c:v>268531.0</c:v>
                </c:pt>
                <c:pt idx="123">
                  <c:v>276972.0</c:v>
                </c:pt>
                <c:pt idx="124">
                  <c:v>240578.0</c:v>
                </c:pt>
                <c:pt idx="125">
                  <c:v>229489.0</c:v>
                </c:pt>
                <c:pt idx="126">
                  <c:v>213540.0</c:v>
                </c:pt>
                <c:pt idx="127">
                  <c:v>215530.0</c:v>
                </c:pt>
                <c:pt idx="128">
                  <c:v>242181.0</c:v>
                </c:pt>
                <c:pt idx="129">
                  <c:v>249443.0</c:v>
                </c:pt>
                <c:pt idx="130">
                  <c:v>263686.0</c:v>
                </c:pt>
                <c:pt idx="131">
                  <c:v>258452.0</c:v>
                </c:pt>
                <c:pt idx="132">
                  <c:v>249446.0</c:v>
                </c:pt>
                <c:pt idx="133">
                  <c:v>259818.0</c:v>
                </c:pt>
                <c:pt idx="134">
                  <c:v>264921.0</c:v>
                </c:pt>
                <c:pt idx="135">
                  <c:v>260258.0</c:v>
                </c:pt>
                <c:pt idx="136">
                  <c:v>260594.0</c:v>
                </c:pt>
                <c:pt idx="137">
                  <c:v>280580.0</c:v>
                </c:pt>
                <c:pt idx="138">
                  <c:v>258340.0</c:v>
                </c:pt>
                <c:pt idx="139">
                  <c:v>273540.0</c:v>
                </c:pt>
                <c:pt idx="140">
                  <c:v>262369.0</c:v>
                </c:pt>
                <c:pt idx="141">
                  <c:v>246389.0</c:v>
                </c:pt>
                <c:pt idx="142">
                  <c:v>248864.0</c:v>
                </c:pt>
                <c:pt idx="143">
                  <c:v>251399.0</c:v>
                </c:pt>
                <c:pt idx="144">
                  <c:v>255244.0</c:v>
                </c:pt>
                <c:pt idx="145">
                  <c:v>266584.0</c:v>
                </c:pt>
                <c:pt idx="146">
                  <c:v>266554.0</c:v>
                </c:pt>
                <c:pt idx="147">
                  <c:v>256235.0</c:v>
                </c:pt>
                <c:pt idx="148">
                  <c:v>236334.0</c:v>
                </c:pt>
                <c:pt idx="149">
                  <c:v>245212.0</c:v>
                </c:pt>
                <c:pt idx="150">
                  <c:v>235039.0</c:v>
                </c:pt>
                <c:pt idx="151">
                  <c:v>256055.0</c:v>
                </c:pt>
                <c:pt idx="152">
                  <c:v>278486.0</c:v>
                </c:pt>
                <c:pt idx="153">
                  <c:v>302206.0</c:v>
                </c:pt>
                <c:pt idx="154">
                  <c:v>292115.0</c:v>
                </c:pt>
                <c:pt idx="155">
                  <c:v>293932.0</c:v>
                </c:pt>
                <c:pt idx="156">
                  <c:v>282401.0</c:v>
                </c:pt>
                <c:pt idx="157">
                  <c:v>257673.0</c:v>
                </c:pt>
                <c:pt idx="158">
                  <c:v>255726.0</c:v>
                </c:pt>
                <c:pt idx="159">
                  <c:v>270309.0</c:v>
                </c:pt>
                <c:pt idx="160">
                  <c:v>282209.0</c:v>
                </c:pt>
                <c:pt idx="161">
                  <c:v>288205.0</c:v>
                </c:pt>
                <c:pt idx="162">
                  <c:v>288670.0</c:v>
                </c:pt>
                <c:pt idx="163">
                  <c:v>300536.0</c:v>
                </c:pt>
                <c:pt idx="164">
                  <c:v>292375.0</c:v>
                </c:pt>
                <c:pt idx="165">
                  <c:v>290513.0</c:v>
                </c:pt>
                <c:pt idx="166">
                  <c:v>262150.0</c:v>
                </c:pt>
                <c:pt idx="167">
                  <c:v>253693.0</c:v>
                </c:pt>
                <c:pt idx="168">
                  <c:v>252050.0</c:v>
                </c:pt>
                <c:pt idx="169">
                  <c:v>244275.0</c:v>
                </c:pt>
                <c:pt idx="170">
                  <c:v>249723.0</c:v>
                </c:pt>
                <c:pt idx="171">
                  <c:v>245972.0</c:v>
                </c:pt>
                <c:pt idx="172">
                  <c:v>242334.0</c:v>
                </c:pt>
                <c:pt idx="173">
                  <c:v>238974.0</c:v>
                </c:pt>
                <c:pt idx="174">
                  <c:v>216575.0</c:v>
                </c:pt>
                <c:pt idx="175">
                  <c:v>215556.0</c:v>
                </c:pt>
                <c:pt idx="176">
                  <c:v>208073.0</c:v>
                </c:pt>
                <c:pt idx="177">
                  <c:v>200653.0</c:v>
                </c:pt>
                <c:pt idx="178">
                  <c:v>208692.0</c:v>
                </c:pt>
                <c:pt idx="179">
                  <c:v>210927.0</c:v>
                </c:pt>
                <c:pt idx="180">
                  <c:v>197124.0</c:v>
                </c:pt>
                <c:pt idx="181">
                  <c:v>194081.0</c:v>
                </c:pt>
                <c:pt idx="182">
                  <c:v>200697.0</c:v>
                </c:pt>
                <c:pt idx="183">
                  <c:v>198256.0</c:v>
                </c:pt>
                <c:pt idx="184">
                  <c:v>183893.0</c:v>
                </c:pt>
                <c:pt idx="185">
                  <c:v>169916.0</c:v>
                </c:pt>
                <c:pt idx="186">
                  <c:v>171637.0</c:v>
                </c:pt>
                <c:pt idx="187">
                  <c:v>176595.0</c:v>
                </c:pt>
                <c:pt idx="188">
                  <c:v>189770.0</c:v>
                </c:pt>
                <c:pt idx="189">
                  <c:v>187191.0</c:v>
                </c:pt>
                <c:pt idx="190">
                  <c:v>199425.0</c:v>
                </c:pt>
                <c:pt idx="191">
                  <c:v>195654.0</c:v>
                </c:pt>
                <c:pt idx="192">
                  <c:v>193089.0</c:v>
                </c:pt>
                <c:pt idx="193">
                  <c:v>201371.0</c:v>
                </c:pt>
                <c:pt idx="194">
                  <c:v>222374.0</c:v>
                </c:pt>
                <c:pt idx="195">
                  <c:v>215675.0</c:v>
                </c:pt>
                <c:pt idx="196">
                  <c:v>232579.0</c:v>
                </c:pt>
                <c:pt idx="197">
                  <c:v>232614.0</c:v>
                </c:pt>
                <c:pt idx="198">
                  <c:v>235268.0</c:v>
                </c:pt>
                <c:pt idx="199">
                  <c:v>236765.0</c:v>
                </c:pt>
                <c:pt idx="200">
                  <c:v>241916.0</c:v>
                </c:pt>
                <c:pt idx="201">
                  <c:v>241847.0</c:v>
                </c:pt>
                <c:pt idx="202">
                  <c:v>254040.0</c:v>
                </c:pt>
                <c:pt idx="203">
                  <c:v>257847.0</c:v>
                </c:pt>
                <c:pt idx="204">
                  <c:v>250867.0</c:v>
                </c:pt>
                <c:pt idx="205">
                  <c:v>235900.0</c:v>
                </c:pt>
                <c:pt idx="206">
                  <c:v>222310.0</c:v>
                </c:pt>
                <c:pt idx="207">
                  <c:v>204156.0</c:v>
                </c:pt>
                <c:pt idx="208">
                  <c:v>208006.0</c:v>
                </c:pt>
                <c:pt idx="209">
                  <c:v>200473.0</c:v>
                </c:pt>
                <c:pt idx="210">
                  <c:v>193952.0</c:v>
                </c:pt>
                <c:pt idx="211">
                  <c:v>194607.0</c:v>
                </c:pt>
                <c:pt idx="212">
                  <c:v>189647.0</c:v>
                </c:pt>
                <c:pt idx="213">
                  <c:v>189065.0</c:v>
                </c:pt>
                <c:pt idx="214">
                  <c:v>180712.0</c:v>
                </c:pt>
                <c:pt idx="215">
                  <c:v>177874.0</c:v>
                </c:pt>
                <c:pt idx="216">
                  <c:v>174348.0</c:v>
                </c:pt>
                <c:pt idx="217">
                  <c:v>177820.0</c:v>
                </c:pt>
                <c:pt idx="218">
                  <c:v>187139.0</c:v>
                </c:pt>
                <c:pt idx="219">
                  <c:v>199076.0</c:v>
                </c:pt>
                <c:pt idx="220">
                  <c:v>206326.0</c:v>
                </c:pt>
                <c:pt idx="221">
                  <c:v>192494.0</c:v>
                </c:pt>
                <c:pt idx="222">
                  <c:v>191960.0</c:v>
                </c:pt>
                <c:pt idx="223">
                  <c:v>202172.0</c:v>
                </c:pt>
                <c:pt idx="224">
                  <c:v>191160.0</c:v>
                </c:pt>
                <c:pt idx="225">
                  <c:v>189896.0</c:v>
                </c:pt>
                <c:pt idx="226">
                  <c:v>198576.0</c:v>
                </c:pt>
                <c:pt idx="227">
                  <c:v>208583.0</c:v>
                </c:pt>
                <c:pt idx="228">
                  <c:v>228294.0</c:v>
                </c:pt>
                <c:pt idx="229">
                  <c:v>222220.0</c:v>
                </c:pt>
                <c:pt idx="230">
                  <c:v>222393.0</c:v>
                </c:pt>
                <c:pt idx="231">
                  <c:v>238673.0</c:v>
                </c:pt>
                <c:pt idx="232">
                  <c:v>225750.0</c:v>
                </c:pt>
                <c:pt idx="233">
                  <c:v>220766.0</c:v>
                </c:pt>
                <c:pt idx="234">
                  <c:v>229241.0</c:v>
                </c:pt>
                <c:pt idx="235">
                  <c:v>234735.0</c:v>
                </c:pt>
                <c:pt idx="236">
                  <c:v>230611.0</c:v>
                </c:pt>
                <c:pt idx="237">
                  <c:v>234594.0</c:v>
                </c:pt>
                <c:pt idx="238">
                  <c:v>256417.0</c:v>
                </c:pt>
                <c:pt idx="239">
                  <c:v>284762.0</c:v>
                </c:pt>
                <c:pt idx="240">
                  <c:v>295659.0</c:v>
                </c:pt>
                <c:pt idx="241">
                  <c:v>290437.0</c:v>
                </c:pt>
                <c:pt idx="242">
                  <c:v>276918.0</c:v>
                </c:pt>
                <c:pt idx="243">
                  <c:v>265547.0</c:v>
                </c:pt>
                <c:pt idx="244">
                  <c:v>247429.0</c:v>
                </c:pt>
                <c:pt idx="245">
                  <c:v>252116.0</c:v>
                </c:pt>
                <c:pt idx="246">
                  <c:v>242245.0</c:v>
                </c:pt>
                <c:pt idx="247">
                  <c:v>245440.0</c:v>
                </c:pt>
                <c:pt idx="248">
                  <c:v>246191.0</c:v>
                </c:pt>
                <c:pt idx="249">
                  <c:v>264157.0</c:v>
                </c:pt>
              </c:numCache>
            </c:numRef>
          </c:val>
          <c:smooth val="0"/>
        </c:ser>
        <c:dLbls>
          <c:showLegendKey val="0"/>
          <c:showVal val="0"/>
          <c:showCatName val="0"/>
          <c:showSerName val="0"/>
          <c:showPercent val="0"/>
          <c:showBubbleSize val="0"/>
        </c:dLbls>
        <c:marker val="1"/>
        <c:smooth val="0"/>
        <c:axId val="2138691096"/>
        <c:axId val="2138629816"/>
      </c:lineChart>
      <c:catAx>
        <c:axId val="2138691096"/>
        <c:scaling>
          <c:orientation val="minMax"/>
        </c:scaling>
        <c:delete val="0"/>
        <c:axPos val="b"/>
        <c:majorTickMark val="none"/>
        <c:minorTickMark val="none"/>
        <c:tickLblPos val="nextTo"/>
        <c:spPr>
          <a:solidFill>
            <a:sysClr val="window" lastClr="FFFFFF">
              <a:alpha val="95000"/>
            </a:sysClr>
          </a:solidFill>
          <a:ln>
            <a:solidFill>
              <a:sysClr val="window" lastClr="FFFFFF">
                <a:alpha val="71000"/>
              </a:sysClr>
            </a:solidFill>
          </a:ln>
          <a:effectLst>
            <a:outerShdw blurRad="50800" dist="38100" dir="2700000" algn="tl" rotWithShape="0">
              <a:prstClr val="black">
                <a:alpha val="40000"/>
              </a:prstClr>
            </a:outerShdw>
          </a:effectLst>
        </c:spPr>
        <c:crossAx val="2138629816"/>
        <c:crosses val="autoZero"/>
        <c:auto val="1"/>
        <c:lblAlgn val="ctr"/>
        <c:lblOffset val="100"/>
        <c:noMultiLvlLbl val="0"/>
      </c:catAx>
      <c:valAx>
        <c:axId val="2138629816"/>
        <c:scaling>
          <c:orientation val="minMax"/>
        </c:scaling>
        <c:delete val="0"/>
        <c:axPos val="l"/>
        <c:majorGridlines/>
        <c:title>
          <c:tx>
            <c:rich>
              <a:bodyPr/>
              <a:lstStyle/>
              <a:p>
                <a:pPr>
                  <a:defRPr/>
                </a:pPr>
                <a:r>
                  <a:rPr lang="en-US" altLang="ko-KR"/>
                  <a:t>CFT</a:t>
                </a:r>
                <a:r>
                  <a:rPr lang="en-US" altLang="ko-KR" baseline="0"/>
                  <a:t>C Data: Net Buying W/Options</a:t>
                </a:r>
                <a:endParaRPr lang="ko-KR" altLang="en-US"/>
              </a:p>
            </c:rich>
          </c:tx>
          <c:overlay val="0"/>
          <c:spPr>
            <a:solidFill>
              <a:sysClr val="window" lastClr="FFFFFF">
                <a:alpha val="70000"/>
              </a:sysClr>
            </a:solidFill>
            <a:scene3d>
              <a:camera prst="orthographicFront"/>
              <a:lightRig rig="threePt" dir="t"/>
            </a:scene3d>
            <a:sp3d>
              <a:bevelT/>
              <a:bevelB/>
            </a:sp3d>
          </c:spPr>
        </c:title>
        <c:numFmt formatCode="#,##0" sourceLinked="1"/>
        <c:majorTickMark val="none"/>
        <c:minorTickMark val="none"/>
        <c:tickLblPos val="nextTo"/>
        <c:spPr>
          <a:solidFill>
            <a:sysClr val="window" lastClr="FFFFFF"/>
          </a:solidFill>
          <a:effectLst>
            <a:outerShdw blurRad="50800" dist="38100" algn="l" rotWithShape="0">
              <a:prstClr val="black">
                <a:alpha val="40000"/>
              </a:prstClr>
            </a:outerShdw>
          </a:effectLst>
        </c:spPr>
        <c:crossAx val="2138691096"/>
        <c:crosses val="autoZero"/>
        <c:crossBetween val="between"/>
      </c:valAx>
      <c:valAx>
        <c:axId val="2110834760"/>
        <c:scaling>
          <c:orientation val="minMax"/>
        </c:scaling>
        <c:delete val="0"/>
        <c:axPos val="r"/>
        <c:title>
          <c:tx>
            <c:rich>
              <a:bodyPr rot="-5400000" vert="horz"/>
              <a:lstStyle/>
              <a:p>
                <a:pPr>
                  <a:defRPr/>
                </a:pPr>
                <a:r>
                  <a:rPr lang="en-US" altLang="en-US"/>
                  <a:t>WTI Oil </a:t>
                </a:r>
              </a:p>
            </c:rich>
          </c:tx>
          <c:overlay val="0"/>
          <c:spPr>
            <a:solidFill>
              <a:sysClr val="window" lastClr="FFFFFF"/>
            </a:solidFill>
            <a:scene3d>
              <a:camera prst="orthographicFront"/>
              <a:lightRig rig="threePt" dir="t"/>
            </a:scene3d>
            <a:sp3d>
              <a:bevelT/>
            </a:sp3d>
          </c:spPr>
        </c:title>
        <c:numFmt formatCode="General" sourceLinked="1"/>
        <c:majorTickMark val="out"/>
        <c:minorTickMark val="none"/>
        <c:tickLblPos val="nextTo"/>
        <c:spPr>
          <a:solidFill>
            <a:schemeClr val="bg1"/>
          </a:solidFill>
          <a:effectLst>
            <a:outerShdw blurRad="50800" dist="38100" dir="2700000" algn="tl" rotWithShape="0">
              <a:prstClr val="black">
                <a:alpha val="40000"/>
              </a:prstClr>
            </a:outerShdw>
          </a:effectLst>
        </c:spPr>
        <c:crossAx val="2138314248"/>
        <c:crosses val="max"/>
        <c:crossBetween val="between"/>
      </c:valAx>
      <c:catAx>
        <c:axId val="2138314248"/>
        <c:scaling>
          <c:orientation val="minMax"/>
        </c:scaling>
        <c:delete val="1"/>
        <c:axPos val="b"/>
        <c:majorTickMark val="out"/>
        <c:minorTickMark val="none"/>
        <c:tickLblPos val="none"/>
        <c:crossAx val="2110834760"/>
        <c:crosses val="autoZero"/>
        <c:auto val="1"/>
        <c:lblAlgn val="ctr"/>
        <c:lblOffset val="100"/>
        <c:noMultiLvlLbl val="0"/>
      </c:catAx>
      <c:spPr>
        <a:solidFill>
          <a:prstClr val="white">
            <a:alpha val="87000"/>
          </a:prstClr>
        </a:solidFill>
        <a:ln>
          <a:solidFill>
            <a:schemeClr val="accent1"/>
          </a:solidFill>
        </a:ln>
      </c:spPr>
    </c:plotArea>
    <c:legend>
      <c:legendPos val="r"/>
      <c:layout>
        <c:manualLayout>
          <c:xMode val="edge"/>
          <c:yMode val="edge"/>
          <c:x val="0.283861373669958"/>
          <c:y val="0.903129491991072"/>
          <c:w val="0.419484089221826"/>
          <c:h val="0.0908592734319425"/>
        </c:manualLayout>
      </c:layout>
      <c:overlay val="0"/>
      <c:spPr>
        <a:solidFill>
          <a:sysClr val="window" lastClr="FFFFFF">
            <a:alpha val="73000"/>
          </a:sysClr>
        </a:solidFill>
        <a:effectLst>
          <a:outerShdw blurRad="50800" dist="38100" algn="l" rotWithShape="0">
            <a:prstClr val="black">
              <a:alpha val="40000"/>
            </a:prstClr>
          </a:outerShdw>
        </a:effectLst>
      </c:spPr>
    </c:legend>
    <c:plotVisOnly val="1"/>
    <c:dispBlanksAs val="gap"/>
    <c:showDLblsOverMax val="0"/>
  </c:chart>
  <c:spPr>
    <a:gradFill>
      <a:gsLst>
        <a:gs pos="0">
          <a:srgbClr val="C0504D">
            <a:lumMod val="60000"/>
            <a:lumOff val="40000"/>
            <a:alpha val="49000"/>
          </a:srgbClr>
        </a:gs>
        <a:gs pos="50000">
          <a:srgbClr val="4F81BD">
            <a:tint val="44500"/>
            <a:satMod val="160000"/>
          </a:srgbClr>
        </a:gs>
        <a:gs pos="100000">
          <a:srgbClr val="EEECE1">
            <a:lumMod val="50000"/>
            <a:alpha val="80000"/>
          </a:srgbClr>
        </a:gs>
      </a:gsLst>
      <a:lin ang="5400000" scaled="0"/>
    </a:gradFill>
    <a:ln>
      <a:solidFill>
        <a:prstClr val="black"/>
      </a:solidFill>
    </a:ln>
  </c:sp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a:pPr>
            <a:r>
              <a:rPr lang="en-US" sz="2800" dirty="0"/>
              <a:t>Net Buying With </a:t>
            </a:r>
            <a:r>
              <a:rPr lang="en-US" sz="2800" dirty="0" smtClean="0"/>
              <a:t>Options: Non-Bias Result</a:t>
            </a:r>
            <a:endParaRPr lang="en-US" sz="2800" dirty="0"/>
          </a:p>
        </c:rich>
      </c:tx>
      <c:layout>
        <c:manualLayout>
          <c:xMode val="edge"/>
          <c:yMode val="edge"/>
          <c:x val="0.159818711820315"/>
          <c:y val="0.027373012197005"/>
        </c:manualLayout>
      </c:layout>
      <c:overlay val="0"/>
      <c:spPr>
        <a:solidFill>
          <a:sysClr val="window" lastClr="FFFFFF">
            <a:alpha val="75000"/>
          </a:sysClr>
        </a:solidFill>
        <a:scene3d>
          <a:camera prst="orthographicFront"/>
          <a:lightRig rig="threePt" dir="t"/>
        </a:scene3d>
        <a:sp3d>
          <a:bevelT/>
          <a:bevelB/>
        </a:sp3d>
      </c:spPr>
    </c:title>
    <c:autoTitleDeleted val="0"/>
    <c:plotArea>
      <c:layout/>
      <c:barChart>
        <c:barDir val="col"/>
        <c:grouping val="clustered"/>
        <c:varyColors val="0"/>
        <c:ser>
          <c:idx val="1"/>
          <c:order val="1"/>
          <c:tx>
            <c:strRef>
              <c:f>Sheet1!$I$4</c:f>
              <c:strCache>
                <c:ptCount val="1"/>
                <c:pt idx="0">
                  <c:v>WTI 선물</c:v>
                </c:pt>
              </c:strCache>
            </c:strRef>
          </c:tx>
          <c:spPr>
            <a:solidFill>
              <a:srgbClr val="C00000">
                <a:alpha val="78000"/>
              </a:srgbClr>
            </a:solidFill>
            <a:ln>
              <a:solidFill>
                <a:srgbClr val="00B0F0"/>
              </a:solidFill>
            </a:ln>
          </c:spPr>
          <c:invertIfNegative val="0"/>
          <c:cat>
            <c:strRef>
              <c:f>Sheet1!$A$120:$B$370</c:f>
              <c:strCache>
                <c:ptCount val="251"/>
                <c:pt idx="0">
                  <c:v>2005.03.15</c:v>
                </c:pt>
                <c:pt idx="1">
                  <c:v>2005.03.22</c:v>
                </c:pt>
                <c:pt idx="2">
                  <c:v>2005.03.29</c:v>
                </c:pt>
                <c:pt idx="3">
                  <c:v>2005.04.05</c:v>
                </c:pt>
                <c:pt idx="4">
                  <c:v>2005.04.12</c:v>
                </c:pt>
                <c:pt idx="5">
                  <c:v>2005.04.19</c:v>
                </c:pt>
                <c:pt idx="6">
                  <c:v>2005.04.26</c:v>
                </c:pt>
                <c:pt idx="7">
                  <c:v>2005.05.03</c:v>
                </c:pt>
                <c:pt idx="8">
                  <c:v>2005.05.10</c:v>
                </c:pt>
                <c:pt idx="9">
                  <c:v>2005.05.17</c:v>
                </c:pt>
                <c:pt idx="10">
                  <c:v>2005.05.24</c:v>
                </c:pt>
                <c:pt idx="11">
                  <c:v>2005.05.31</c:v>
                </c:pt>
                <c:pt idx="12">
                  <c:v>2005.06.07</c:v>
                </c:pt>
                <c:pt idx="13">
                  <c:v>2005.06.14</c:v>
                </c:pt>
                <c:pt idx="14">
                  <c:v>2005.06.21</c:v>
                </c:pt>
                <c:pt idx="15">
                  <c:v>2005.06.28</c:v>
                </c:pt>
                <c:pt idx="16">
                  <c:v>2005.07.05</c:v>
                </c:pt>
                <c:pt idx="17">
                  <c:v>2005.07.12</c:v>
                </c:pt>
                <c:pt idx="18">
                  <c:v>2005.07.19</c:v>
                </c:pt>
                <c:pt idx="19">
                  <c:v>2005.07.26</c:v>
                </c:pt>
                <c:pt idx="20">
                  <c:v>2005.08.02</c:v>
                </c:pt>
                <c:pt idx="21">
                  <c:v>2005.08.09</c:v>
                </c:pt>
                <c:pt idx="22">
                  <c:v>2005.08.16</c:v>
                </c:pt>
                <c:pt idx="23">
                  <c:v>2005.08.23</c:v>
                </c:pt>
                <c:pt idx="24">
                  <c:v>2005.08.30</c:v>
                </c:pt>
                <c:pt idx="25">
                  <c:v>2005.09.06</c:v>
                </c:pt>
                <c:pt idx="26">
                  <c:v>2005.09.13</c:v>
                </c:pt>
                <c:pt idx="27">
                  <c:v>2005.09.20</c:v>
                </c:pt>
                <c:pt idx="28">
                  <c:v>2005.09.27</c:v>
                </c:pt>
                <c:pt idx="29">
                  <c:v>2005.10.04</c:v>
                </c:pt>
                <c:pt idx="30">
                  <c:v>2005.10.11</c:v>
                </c:pt>
                <c:pt idx="31">
                  <c:v>2005.10.18</c:v>
                </c:pt>
                <c:pt idx="32">
                  <c:v>2005.10.25</c:v>
                </c:pt>
                <c:pt idx="33">
                  <c:v>2005.11.01</c:v>
                </c:pt>
                <c:pt idx="34">
                  <c:v>2005.11.08</c:v>
                </c:pt>
                <c:pt idx="35">
                  <c:v>2005.11.15</c:v>
                </c:pt>
                <c:pt idx="36">
                  <c:v>2005.11.22</c:v>
                </c:pt>
                <c:pt idx="37">
                  <c:v>2005.11.29</c:v>
                </c:pt>
                <c:pt idx="38">
                  <c:v>2005.12.06</c:v>
                </c:pt>
                <c:pt idx="39">
                  <c:v>2005.12.13</c:v>
                </c:pt>
                <c:pt idx="40">
                  <c:v>2005.12.20</c:v>
                </c:pt>
                <c:pt idx="41">
                  <c:v>2005.12.27</c:v>
                </c:pt>
                <c:pt idx="42">
                  <c:v>2006.01.03</c:v>
                </c:pt>
                <c:pt idx="43">
                  <c:v>2006.01.10</c:v>
                </c:pt>
                <c:pt idx="44">
                  <c:v>2006.01.17</c:v>
                </c:pt>
                <c:pt idx="45">
                  <c:v>2006.01.24</c:v>
                </c:pt>
                <c:pt idx="46">
                  <c:v>2006.01.31</c:v>
                </c:pt>
                <c:pt idx="47">
                  <c:v>2006.02.07</c:v>
                </c:pt>
                <c:pt idx="48">
                  <c:v>2006.02.14</c:v>
                </c:pt>
                <c:pt idx="49">
                  <c:v>2006.02.21</c:v>
                </c:pt>
                <c:pt idx="50">
                  <c:v>2006.02.28</c:v>
                </c:pt>
                <c:pt idx="51">
                  <c:v>2006.03.07</c:v>
                </c:pt>
                <c:pt idx="52">
                  <c:v>2006.03.14</c:v>
                </c:pt>
                <c:pt idx="53">
                  <c:v>2006.03.21</c:v>
                </c:pt>
                <c:pt idx="54">
                  <c:v>2006.03.28</c:v>
                </c:pt>
                <c:pt idx="55">
                  <c:v>2006.04.04</c:v>
                </c:pt>
                <c:pt idx="56">
                  <c:v>2006.04.11</c:v>
                </c:pt>
                <c:pt idx="57">
                  <c:v>2006.04.18</c:v>
                </c:pt>
                <c:pt idx="58">
                  <c:v>2006.04.25</c:v>
                </c:pt>
                <c:pt idx="59">
                  <c:v>2006.05.02</c:v>
                </c:pt>
                <c:pt idx="60">
                  <c:v>2006.05.09</c:v>
                </c:pt>
                <c:pt idx="61">
                  <c:v>2006.05.16</c:v>
                </c:pt>
                <c:pt idx="62">
                  <c:v>2006.05.23</c:v>
                </c:pt>
                <c:pt idx="63">
                  <c:v>2006.05.30</c:v>
                </c:pt>
                <c:pt idx="64">
                  <c:v>2006.06.06</c:v>
                </c:pt>
                <c:pt idx="65">
                  <c:v>2006.06.13</c:v>
                </c:pt>
                <c:pt idx="66">
                  <c:v>2006.06.20</c:v>
                </c:pt>
                <c:pt idx="67">
                  <c:v>2006.06.27</c:v>
                </c:pt>
                <c:pt idx="68">
                  <c:v>2006.07.03</c:v>
                </c:pt>
                <c:pt idx="69">
                  <c:v>2006.07.11</c:v>
                </c:pt>
                <c:pt idx="70">
                  <c:v>2006.07.18</c:v>
                </c:pt>
                <c:pt idx="71">
                  <c:v>2006.07.25</c:v>
                </c:pt>
                <c:pt idx="72">
                  <c:v>2006.08.01</c:v>
                </c:pt>
                <c:pt idx="73">
                  <c:v>2006.08.08</c:v>
                </c:pt>
                <c:pt idx="74">
                  <c:v>2006.08.15</c:v>
                </c:pt>
                <c:pt idx="75">
                  <c:v>2006.08.22</c:v>
                </c:pt>
                <c:pt idx="76">
                  <c:v>2006.08.29</c:v>
                </c:pt>
                <c:pt idx="77">
                  <c:v>2006.09.05</c:v>
                </c:pt>
                <c:pt idx="78">
                  <c:v>2006.09.12</c:v>
                </c:pt>
                <c:pt idx="79">
                  <c:v>2006.09.19</c:v>
                </c:pt>
                <c:pt idx="80">
                  <c:v>2006.09.26</c:v>
                </c:pt>
                <c:pt idx="81">
                  <c:v>2006.10.03</c:v>
                </c:pt>
                <c:pt idx="82">
                  <c:v>2006.10.10</c:v>
                </c:pt>
                <c:pt idx="83">
                  <c:v>2006.10.17</c:v>
                </c:pt>
                <c:pt idx="84">
                  <c:v>2006.10.24</c:v>
                </c:pt>
                <c:pt idx="85">
                  <c:v>2006.10.31</c:v>
                </c:pt>
                <c:pt idx="86">
                  <c:v>2006.11.07</c:v>
                </c:pt>
                <c:pt idx="87">
                  <c:v>2006.11.14</c:v>
                </c:pt>
                <c:pt idx="88">
                  <c:v>2006.11.21</c:v>
                </c:pt>
                <c:pt idx="89">
                  <c:v>2006.11.28</c:v>
                </c:pt>
                <c:pt idx="90">
                  <c:v>2006.12.05</c:v>
                </c:pt>
                <c:pt idx="91">
                  <c:v>2006.12.12</c:v>
                </c:pt>
                <c:pt idx="92">
                  <c:v>2006.12.19</c:v>
                </c:pt>
                <c:pt idx="93">
                  <c:v>2006.12.26</c:v>
                </c:pt>
                <c:pt idx="94">
                  <c:v>2007.01.03</c:v>
                </c:pt>
                <c:pt idx="95">
                  <c:v>2007.01.09</c:v>
                </c:pt>
                <c:pt idx="96">
                  <c:v>2007.01.16</c:v>
                </c:pt>
                <c:pt idx="97">
                  <c:v>2007.01.23</c:v>
                </c:pt>
                <c:pt idx="98">
                  <c:v>2007.01.30</c:v>
                </c:pt>
                <c:pt idx="99">
                  <c:v>2007.02.06</c:v>
                </c:pt>
                <c:pt idx="100">
                  <c:v>2007.02.13</c:v>
                </c:pt>
                <c:pt idx="101">
                  <c:v>2007.02.20</c:v>
                </c:pt>
                <c:pt idx="102">
                  <c:v>2007.02.27</c:v>
                </c:pt>
                <c:pt idx="103">
                  <c:v>2007.03.06</c:v>
                </c:pt>
                <c:pt idx="104">
                  <c:v>2007.03.13</c:v>
                </c:pt>
                <c:pt idx="105">
                  <c:v>2007.03.20</c:v>
                </c:pt>
                <c:pt idx="106">
                  <c:v>2007.03.27</c:v>
                </c:pt>
                <c:pt idx="107">
                  <c:v>2007.04.03</c:v>
                </c:pt>
                <c:pt idx="108">
                  <c:v>2007.04.10</c:v>
                </c:pt>
                <c:pt idx="109">
                  <c:v>2007.04.17</c:v>
                </c:pt>
                <c:pt idx="110">
                  <c:v>2007.04.24</c:v>
                </c:pt>
                <c:pt idx="111">
                  <c:v>2007.05.01</c:v>
                </c:pt>
                <c:pt idx="112">
                  <c:v>2007.05.08</c:v>
                </c:pt>
                <c:pt idx="113">
                  <c:v>2007.05.15</c:v>
                </c:pt>
                <c:pt idx="114">
                  <c:v>2007.05.22</c:v>
                </c:pt>
                <c:pt idx="115">
                  <c:v>2007.05.29</c:v>
                </c:pt>
                <c:pt idx="116">
                  <c:v>2007.06.05</c:v>
                </c:pt>
                <c:pt idx="117">
                  <c:v>2007.06.12</c:v>
                </c:pt>
                <c:pt idx="118">
                  <c:v>2007.06.19</c:v>
                </c:pt>
                <c:pt idx="119">
                  <c:v>2007.06.26</c:v>
                </c:pt>
                <c:pt idx="120">
                  <c:v>2007.07.03</c:v>
                </c:pt>
                <c:pt idx="121">
                  <c:v>2007.07.10</c:v>
                </c:pt>
                <c:pt idx="122">
                  <c:v>2007.07.17</c:v>
                </c:pt>
                <c:pt idx="123">
                  <c:v>2007.07.24</c:v>
                </c:pt>
                <c:pt idx="124">
                  <c:v>2007.07.31</c:v>
                </c:pt>
                <c:pt idx="125">
                  <c:v>2007.08.07</c:v>
                </c:pt>
                <c:pt idx="126">
                  <c:v>2007.08.14</c:v>
                </c:pt>
                <c:pt idx="127">
                  <c:v>2007.08.21</c:v>
                </c:pt>
                <c:pt idx="128">
                  <c:v>2007.08.28</c:v>
                </c:pt>
                <c:pt idx="129">
                  <c:v>2007.09.04</c:v>
                </c:pt>
                <c:pt idx="130">
                  <c:v>2007.09.11</c:v>
                </c:pt>
                <c:pt idx="131">
                  <c:v>2007.09.18</c:v>
                </c:pt>
                <c:pt idx="132">
                  <c:v>2007.09.25</c:v>
                </c:pt>
                <c:pt idx="133">
                  <c:v>2007.10.02</c:v>
                </c:pt>
                <c:pt idx="134">
                  <c:v>2007.10.09</c:v>
                </c:pt>
                <c:pt idx="135">
                  <c:v>2007.10.16</c:v>
                </c:pt>
                <c:pt idx="136">
                  <c:v>2007.10.23</c:v>
                </c:pt>
                <c:pt idx="137">
                  <c:v>2007.10.30</c:v>
                </c:pt>
                <c:pt idx="138">
                  <c:v>2007.11.06</c:v>
                </c:pt>
                <c:pt idx="139">
                  <c:v>2007.11.13</c:v>
                </c:pt>
                <c:pt idx="140">
                  <c:v>2007.11.20</c:v>
                </c:pt>
                <c:pt idx="141">
                  <c:v>2007.11.27</c:v>
                </c:pt>
                <c:pt idx="142">
                  <c:v>2007.12.04</c:v>
                </c:pt>
                <c:pt idx="143">
                  <c:v>2007.12.11</c:v>
                </c:pt>
                <c:pt idx="144">
                  <c:v>2007.12.18</c:v>
                </c:pt>
                <c:pt idx="145">
                  <c:v>2007.12.28</c:v>
                </c:pt>
                <c:pt idx="146">
                  <c:v>2007.12.31</c:v>
                </c:pt>
                <c:pt idx="147">
                  <c:v>2008.01.08</c:v>
                </c:pt>
                <c:pt idx="148">
                  <c:v>2008.01.15</c:v>
                </c:pt>
                <c:pt idx="149">
                  <c:v>2008.01.22</c:v>
                </c:pt>
                <c:pt idx="150">
                  <c:v>2008.01.29</c:v>
                </c:pt>
                <c:pt idx="151">
                  <c:v>2008.02.05</c:v>
                </c:pt>
                <c:pt idx="152">
                  <c:v>2008.02.12</c:v>
                </c:pt>
                <c:pt idx="153">
                  <c:v>2008.02.19</c:v>
                </c:pt>
                <c:pt idx="154">
                  <c:v>2008.02.26</c:v>
                </c:pt>
                <c:pt idx="155">
                  <c:v>2008.03.04</c:v>
                </c:pt>
                <c:pt idx="156">
                  <c:v>2008.03.11</c:v>
                </c:pt>
                <c:pt idx="157">
                  <c:v>2008.03.18</c:v>
                </c:pt>
                <c:pt idx="158">
                  <c:v>2008.03.25</c:v>
                </c:pt>
                <c:pt idx="159">
                  <c:v>2008.04.01</c:v>
                </c:pt>
                <c:pt idx="160">
                  <c:v>2008.04.08</c:v>
                </c:pt>
                <c:pt idx="161">
                  <c:v>2008.04.15</c:v>
                </c:pt>
                <c:pt idx="162">
                  <c:v>2008.04.22</c:v>
                </c:pt>
                <c:pt idx="163">
                  <c:v>2008.04.29</c:v>
                </c:pt>
                <c:pt idx="164">
                  <c:v>2008.05.06</c:v>
                </c:pt>
                <c:pt idx="165">
                  <c:v>2008.05.13</c:v>
                </c:pt>
                <c:pt idx="166">
                  <c:v>2008.05.20</c:v>
                </c:pt>
                <c:pt idx="167">
                  <c:v>2008.05.27</c:v>
                </c:pt>
                <c:pt idx="168">
                  <c:v>2008.06.03</c:v>
                </c:pt>
                <c:pt idx="169">
                  <c:v>2008.06.10</c:v>
                </c:pt>
                <c:pt idx="170">
                  <c:v>2008.06.17</c:v>
                </c:pt>
                <c:pt idx="171">
                  <c:v>2008.06.24</c:v>
                </c:pt>
                <c:pt idx="172">
                  <c:v>2008.07.01</c:v>
                </c:pt>
                <c:pt idx="173">
                  <c:v>2008.07.08</c:v>
                </c:pt>
                <c:pt idx="174">
                  <c:v>2008.07.15</c:v>
                </c:pt>
                <c:pt idx="175">
                  <c:v>2008.07.22</c:v>
                </c:pt>
                <c:pt idx="176">
                  <c:v>2008.07.29</c:v>
                </c:pt>
                <c:pt idx="177">
                  <c:v>2008.08.05</c:v>
                </c:pt>
                <c:pt idx="178">
                  <c:v>2008.08.12</c:v>
                </c:pt>
                <c:pt idx="179">
                  <c:v>2008.08.19</c:v>
                </c:pt>
                <c:pt idx="180">
                  <c:v>2008.08.26</c:v>
                </c:pt>
                <c:pt idx="181">
                  <c:v>2008.09.02</c:v>
                </c:pt>
                <c:pt idx="182">
                  <c:v>2008.09.09</c:v>
                </c:pt>
                <c:pt idx="183">
                  <c:v>2008.09.16</c:v>
                </c:pt>
                <c:pt idx="184">
                  <c:v>2008.09.23</c:v>
                </c:pt>
                <c:pt idx="185">
                  <c:v>2008.09.30</c:v>
                </c:pt>
                <c:pt idx="186">
                  <c:v>2008.10.07</c:v>
                </c:pt>
                <c:pt idx="187">
                  <c:v>2008.10.14</c:v>
                </c:pt>
                <c:pt idx="188">
                  <c:v>2008.10.21</c:v>
                </c:pt>
                <c:pt idx="189">
                  <c:v>2008.10.28</c:v>
                </c:pt>
                <c:pt idx="190">
                  <c:v>2008.11.04</c:v>
                </c:pt>
                <c:pt idx="191">
                  <c:v>2008.11.11</c:v>
                </c:pt>
                <c:pt idx="192">
                  <c:v>2008.11.18</c:v>
                </c:pt>
                <c:pt idx="193">
                  <c:v>2008.11.25</c:v>
                </c:pt>
                <c:pt idx="194">
                  <c:v>2008.12.02</c:v>
                </c:pt>
                <c:pt idx="195">
                  <c:v>2008.12.09</c:v>
                </c:pt>
                <c:pt idx="196">
                  <c:v>2008.12.16</c:v>
                </c:pt>
                <c:pt idx="197">
                  <c:v>2008.12.22</c:v>
                </c:pt>
                <c:pt idx="198">
                  <c:v>2008.12.30</c:v>
                </c:pt>
                <c:pt idx="199">
                  <c:v>2009.01.06</c:v>
                </c:pt>
                <c:pt idx="200">
                  <c:v>2009.01.13</c:v>
                </c:pt>
                <c:pt idx="201">
                  <c:v>2009.01.20</c:v>
                </c:pt>
                <c:pt idx="202">
                  <c:v>2009.01.27</c:v>
                </c:pt>
                <c:pt idx="203">
                  <c:v>2009.02.03</c:v>
                </c:pt>
                <c:pt idx="204">
                  <c:v>2009.02.10</c:v>
                </c:pt>
                <c:pt idx="205">
                  <c:v>2009.02.17</c:v>
                </c:pt>
                <c:pt idx="206">
                  <c:v>2009.02.24</c:v>
                </c:pt>
                <c:pt idx="207">
                  <c:v>2009.03.03</c:v>
                </c:pt>
                <c:pt idx="208">
                  <c:v>2009.03.10</c:v>
                </c:pt>
                <c:pt idx="209">
                  <c:v>2009.03.17</c:v>
                </c:pt>
                <c:pt idx="210">
                  <c:v>2009.03.24</c:v>
                </c:pt>
                <c:pt idx="211">
                  <c:v>2009.03.31</c:v>
                </c:pt>
                <c:pt idx="212">
                  <c:v>2009.04.07</c:v>
                </c:pt>
                <c:pt idx="213">
                  <c:v>2009.04.14</c:v>
                </c:pt>
                <c:pt idx="214">
                  <c:v>2009.04.21</c:v>
                </c:pt>
                <c:pt idx="215">
                  <c:v>2009.04.28</c:v>
                </c:pt>
                <c:pt idx="216">
                  <c:v>2009.05.08</c:v>
                </c:pt>
                <c:pt idx="217">
                  <c:v>2009.05.12</c:v>
                </c:pt>
                <c:pt idx="218">
                  <c:v>2009.05.19</c:v>
                </c:pt>
                <c:pt idx="219">
                  <c:v>2009.05.26</c:v>
                </c:pt>
                <c:pt idx="220">
                  <c:v>2009.06.02</c:v>
                </c:pt>
                <c:pt idx="221">
                  <c:v>2009.06.09</c:v>
                </c:pt>
                <c:pt idx="222">
                  <c:v>2009.06.16</c:v>
                </c:pt>
                <c:pt idx="223">
                  <c:v>2009.06.23</c:v>
                </c:pt>
                <c:pt idx="224">
                  <c:v>2009.06.30</c:v>
                </c:pt>
                <c:pt idx="225">
                  <c:v>2009.07.07</c:v>
                </c:pt>
                <c:pt idx="226">
                  <c:v>2009.07.14</c:v>
                </c:pt>
                <c:pt idx="227">
                  <c:v>2009.07.21</c:v>
                </c:pt>
                <c:pt idx="228">
                  <c:v>2009.07.28</c:v>
                </c:pt>
                <c:pt idx="229">
                  <c:v>2009.08.04</c:v>
                </c:pt>
                <c:pt idx="230">
                  <c:v>2009.08.11</c:v>
                </c:pt>
                <c:pt idx="231">
                  <c:v>2009.08.18</c:v>
                </c:pt>
                <c:pt idx="232">
                  <c:v>2009.08.25</c:v>
                </c:pt>
                <c:pt idx="233">
                  <c:v>2009.09.01</c:v>
                </c:pt>
                <c:pt idx="234">
                  <c:v>2009.09.08</c:v>
                </c:pt>
                <c:pt idx="235">
                  <c:v>2009.09.15</c:v>
                </c:pt>
                <c:pt idx="236">
                  <c:v>2009.09.22</c:v>
                </c:pt>
                <c:pt idx="237">
                  <c:v>2009.09.29</c:v>
                </c:pt>
                <c:pt idx="238">
                  <c:v>2009.10.06</c:v>
                </c:pt>
                <c:pt idx="239">
                  <c:v>2009.10.13</c:v>
                </c:pt>
                <c:pt idx="240">
                  <c:v>2009.10.20</c:v>
                </c:pt>
                <c:pt idx="241">
                  <c:v>2009.10.27</c:v>
                </c:pt>
                <c:pt idx="242">
                  <c:v>2009.11.03</c:v>
                </c:pt>
                <c:pt idx="243">
                  <c:v>2009.11.09</c:v>
                </c:pt>
                <c:pt idx="244">
                  <c:v>2009.11.17</c:v>
                </c:pt>
                <c:pt idx="245">
                  <c:v>2009.11.24</c:v>
                </c:pt>
                <c:pt idx="246">
                  <c:v>2009.12.01</c:v>
                </c:pt>
                <c:pt idx="247">
                  <c:v>2009.12.08</c:v>
                </c:pt>
                <c:pt idx="248">
                  <c:v>2009.12.15</c:v>
                </c:pt>
                <c:pt idx="249">
                  <c:v>2009.12.22</c:v>
                </c:pt>
                <c:pt idx="250">
                  <c:v>2009.12.29</c:v>
                </c:pt>
              </c:strCache>
            </c:strRef>
          </c:cat>
          <c:val>
            <c:numRef>
              <c:f>Sheet1!$I$121:$I$370</c:f>
              <c:numCache>
                <c:formatCode>General</c:formatCode>
                <c:ptCount val="250"/>
                <c:pt idx="0">
                  <c:v>56.03</c:v>
                </c:pt>
                <c:pt idx="1">
                  <c:v>54.23000000000001</c:v>
                </c:pt>
                <c:pt idx="2">
                  <c:v>56.04</c:v>
                </c:pt>
                <c:pt idx="3">
                  <c:v>51.86</c:v>
                </c:pt>
                <c:pt idx="4">
                  <c:v>53.57</c:v>
                </c:pt>
                <c:pt idx="5">
                  <c:v>54.2</c:v>
                </c:pt>
                <c:pt idx="6">
                  <c:v>49.5</c:v>
                </c:pt>
                <c:pt idx="7">
                  <c:v>52.07</c:v>
                </c:pt>
                <c:pt idx="8">
                  <c:v>48.97</c:v>
                </c:pt>
                <c:pt idx="9">
                  <c:v>49.67</c:v>
                </c:pt>
                <c:pt idx="10">
                  <c:v>51.97</c:v>
                </c:pt>
                <c:pt idx="11">
                  <c:v>53.76000000000001</c:v>
                </c:pt>
                <c:pt idx="12">
                  <c:v>55.0</c:v>
                </c:pt>
                <c:pt idx="13">
                  <c:v>58.9</c:v>
                </c:pt>
                <c:pt idx="14">
                  <c:v>58.2</c:v>
                </c:pt>
                <c:pt idx="15">
                  <c:v>59.59</c:v>
                </c:pt>
                <c:pt idx="16">
                  <c:v>60.62000000000001</c:v>
                </c:pt>
                <c:pt idx="17">
                  <c:v>58.69000000000001</c:v>
                </c:pt>
                <c:pt idx="18">
                  <c:v>59.2</c:v>
                </c:pt>
                <c:pt idx="19">
                  <c:v>61.89</c:v>
                </c:pt>
                <c:pt idx="20">
                  <c:v>63.07</c:v>
                </c:pt>
                <c:pt idx="21">
                  <c:v>66.08</c:v>
                </c:pt>
                <c:pt idx="22">
                  <c:v>65.71</c:v>
                </c:pt>
                <c:pt idx="23">
                  <c:v>69.81</c:v>
                </c:pt>
                <c:pt idx="24">
                  <c:v>65.96</c:v>
                </c:pt>
                <c:pt idx="25">
                  <c:v>63.11</c:v>
                </c:pt>
                <c:pt idx="26">
                  <c:v>66.23</c:v>
                </c:pt>
                <c:pt idx="27">
                  <c:v>65.07</c:v>
                </c:pt>
                <c:pt idx="28">
                  <c:v>63.9</c:v>
                </c:pt>
                <c:pt idx="29">
                  <c:v>63.53</c:v>
                </c:pt>
                <c:pt idx="30">
                  <c:v>62.44</c:v>
                </c:pt>
                <c:pt idx="31">
                  <c:v>62.44</c:v>
                </c:pt>
                <c:pt idx="32">
                  <c:v>59.85</c:v>
                </c:pt>
                <c:pt idx="33">
                  <c:v>59.71</c:v>
                </c:pt>
                <c:pt idx="34">
                  <c:v>56.98</c:v>
                </c:pt>
                <c:pt idx="35">
                  <c:v>58.84</c:v>
                </c:pt>
                <c:pt idx="36">
                  <c:v>56.5</c:v>
                </c:pt>
                <c:pt idx="37">
                  <c:v>59.94</c:v>
                </c:pt>
                <c:pt idx="38">
                  <c:v>61.37</c:v>
                </c:pt>
                <c:pt idx="39">
                  <c:v>58.09</c:v>
                </c:pt>
                <c:pt idx="40">
                  <c:v>58.16000000000001</c:v>
                </c:pt>
                <c:pt idx="41">
                  <c:v>63.14</c:v>
                </c:pt>
                <c:pt idx="42">
                  <c:v>63.37</c:v>
                </c:pt>
                <c:pt idx="43">
                  <c:v>66.31</c:v>
                </c:pt>
                <c:pt idx="44">
                  <c:v>67.58</c:v>
                </c:pt>
                <c:pt idx="45">
                  <c:v>67.92</c:v>
                </c:pt>
                <c:pt idx="46">
                  <c:v>63.09</c:v>
                </c:pt>
                <c:pt idx="47">
                  <c:v>59.57</c:v>
                </c:pt>
                <c:pt idx="48">
                  <c:v>62.74</c:v>
                </c:pt>
                <c:pt idx="49">
                  <c:v>61.41</c:v>
                </c:pt>
                <c:pt idx="50">
                  <c:v>61.58</c:v>
                </c:pt>
                <c:pt idx="51">
                  <c:v>63.1</c:v>
                </c:pt>
                <c:pt idx="52">
                  <c:v>60.57</c:v>
                </c:pt>
                <c:pt idx="53">
                  <c:v>66.07</c:v>
                </c:pt>
                <c:pt idx="54">
                  <c:v>66.23</c:v>
                </c:pt>
                <c:pt idx="55">
                  <c:v>68.98</c:v>
                </c:pt>
                <c:pt idx="56">
                  <c:v>71.35</c:v>
                </c:pt>
                <c:pt idx="57">
                  <c:v>72.88</c:v>
                </c:pt>
                <c:pt idx="58">
                  <c:v>74.61</c:v>
                </c:pt>
                <c:pt idx="59">
                  <c:v>70.69</c:v>
                </c:pt>
                <c:pt idx="60">
                  <c:v>69.53</c:v>
                </c:pt>
                <c:pt idx="61">
                  <c:v>71.76</c:v>
                </c:pt>
                <c:pt idx="62">
                  <c:v>72.03</c:v>
                </c:pt>
                <c:pt idx="63">
                  <c:v>72.5</c:v>
                </c:pt>
                <c:pt idx="64">
                  <c:v>68.56</c:v>
                </c:pt>
                <c:pt idx="65">
                  <c:v>69.34</c:v>
                </c:pt>
                <c:pt idx="66">
                  <c:v>71.92</c:v>
                </c:pt>
                <c:pt idx="67">
                  <c:v>73.93</c:v>
                </c:pt>
                <c:pt idx="68">
                  <c:v>74.16</c:v>
                </c:pt>
                <c:pt idx="69">
                  <c:v>75.26</c:v>
                </c:pt>
                <c:pt idx="70">
                  <c:v>74.4</c:v>
                </c:pt>
                <c:pt idx="71">
                  <c:v>74.91000000000002</c:v>
                </c:pt>
                <c:pt idx="72">
                  <c:v>76.31</c:v>
                </c:pt>
                <c:pt idx="73">
                  <c:v>73.05</c:v>
                </c:pt>
                <c:pt idx="74">
                  <c:v>74.23</c:v>
                </c:pt>
                <c:pt idx="75">
                  <c:v>69.71</c:v>
                </c:pt>
                <c:pt idx="76">
                  <c:v>68.6</c:v>
                </c:pt>
                <c:pt idx="77">
                  <c:v>63.76000000000001</c:v>
                </c:pt>
                <c:pt idx="78">
                  <c:v>62.17</c:v>
                </c:pt>
                <c:pt idx="79">
                  <c:v>61.01</c:v>
                </c:pt>
                <c:pt idx="80">
                  <c:v>58.68</c:v>
                </c:pt>
                <c:pt idx="81">
                  <c:v>58.52</c:v>
                </c:pt>
                <c:pt idx="82">
                  <c:v>58.93</c:v>
                </c:pt>
                <c:pt idx="83">
                  <c:v>59.35</c:v>
                </c:pt>
                <c:pt idx="84">
                  <c:v>58.73000000000001</c:v>
                </c:pt>
                <c:pt idx="85">
                  <c:v>58.93</c:v>
                </c:pt>
                <c:pt idx="86">
                  <c:v>58.28</c:v>
                </c:pt>
                <c:pt idx="87">
                  <c:v>60.17</c:v>
                </c:pt>
                <c:pt idx="88">
                  <c:v>60.99</c:v>
                </c:pt>
                <c:pt idx="89">
                  <c:v>62.43</c:v>
                </c:pt>
                <c:pt idx="90">
                  <c:v>61.02</c:v>
                </c:pt>
                <c:pt idx="91">
                  <c:v>63.46</c:v>
                </c:pt>
                <c:pt idx="92">
                  <c:v>61.1</c:v>
                </c:pt>
                <c:pt idx="93">
                  <c:v>58.32</c:v>
                </c:pt>
                <c:pt idx="94">
                  <c:v>55.64</c:v>
                </c:pt>
                <c:pt idx="95">
                  <c:v>51.21</c:v>
                </c:pt>
                <c:pt idx="96">
                  <c:v>55.04</c:v>
                </c:pt>
                <c:pt idx="97">
                  <c:v>56.97</c:v>
                </c:pt>
                <c:pt idx="98">
                  <c:v>58.88</c:v>
                </c:pt>
                <c:pt idx="99">
                  <c:v>59.06</c:v>
                </c:pt>
                <c:pt idx="100">
                  <c:v>58.85</c:v>
                </c:pt>
                <c:pt idx="101">
                  <c:v>61.46</c:v>
                </c:pt>
                <c:pt idx="102">
                  <c:v>60.69000000000001</c:v>
                </c:pt>
                <c:pt idx="103">
                  <c:v>57.93</c:v>
                </c:pt>
                <c:pt idx="104">
                  <c:v>59.25</c:v>
                </c:pt>
                <c:pt idx="105">
                  <c:v>62.93</c:v>
                </c:pt>
                <c:pt idx="106">
                  <c:v>64.64</c:v>
                </c:pt>
                <c:pt idx="107">
                  <c:v>61.89</c:v>
                </c:pt>
                <c:pt idx="108">
                  <c:v>63.1</c:v>
                </c:pt>
                <c:pt idx="109">
                  <c:v>64.58</c:v>
                </c:pt>
                <c:pt idx="110">
                  <c:v>64.4</c:v>
                </c:pt>
                <c:pt idx="111">
                  <c:v>62.26000000000001</c:v>
                </c:pt>
                <c:pt idx="112">
                  <c:v>63.17</c:v>
                </c:pt>
                <c:pt idx="113">
                  <c:v>65.51</c:v>
                </c:pt>
                <c:pt idx="114">
                  <c:v>63.15</c:v>
                </c:pt>
                <c:pt idx="115">
                  <c:v>64.76</c:v>
                </c:pt>
                <c:pt idx="116">
                  <c:v>65.35</c:v>
                </c:pt>
                <c:pt idx="117">
                  <c:v>69.1</c:v>
                </c:pt>
                <c:pt idx="118">
                  <c:v>67.77</c:v>
                </c:pt>
                <c:pt idx="119">
                  <c:v>71.41000000000002</c:v>
                </c:pt>
                <c:pt idx="120">
                  <c:v>72.81</c:v>
                </c:pt>
                <c:pt idx="121">
                  <c:v>74.02</c:v>
                </c:pt>
                <c:pt idx="122">
                  <c:v>73.56</c:v>
                </c:pt>
                <c:pt idx="123">
                  <c:v>75.48</c:v>
                </c:pt>
                <c:pt idx="124">
                  <c:v>72.42</c:v>
                </c:pt>
                <c:pt idx="125">
                  <c:v>72.38</c:v>
                </c:pt>
                <c:pt idx="126">
                  <c:v>69.47</c:v>
                </c:pt>
                <c:pt idx="127">
                  <c:v>71.73</c:v>
                </c:pt>
                <c:pt idx="128">
                  <c:v>75.08</c:v>
                </c:pt>
                <c:pt idx="129">
                  <c:v>78.23</c:v>
                </c:pt>
                <c:pt idx="130">
                  <c:v>80.23</c:v>
                </c:pt>
                <c:pt idx="131">
                  <c:v>79.53</c:v>
                </c:pt>
                <c:pt idx="132">
                  <c:v>80.05</c:v>
                </c:pt>
                <c:pt idx="133">
                  <c:v>80.26</c:v>
                </c:pt>
                <c:pt idx="134">
                  <c:v>87.61</c:v>
                </c:pt>
                <c:pt idx="135">
                  <c:v>85.27</c:v>
                </c:pt>
                <c:pt idx="136">
                  <c:v>90.38</c:v>
                </c:pt>
                <c:pt idx="137">
                  <c:v>96.7</c:v>
                </c:pt>
                <c:pt idx="138">
                  <c:v>91.16999999999998</c:v>
                </c:pt>
                <c:pt idx="139">
                  <c:v>98.03</c:v>
                </c:pt>
                <c:pt idx="140">
                  <c:v>94.42</c:v>
                </c:pt>
                <c:pt idx="141">
                  <c:v>88.32</c:v>
                </c:pt>
                <c:pt idx="142">
                  <c:v>90.02</c:v>
                </c:pt>
                <c:pt idx="143">
                  <c:v>90.08</c:v>
                </c:pt>
                <c:pt idx="144">
                  <c:v>94.13</c:v>
                </c:pt>
                <c:pt idx="145">
                  <c:v>95.98</c:v>
                </c:pt>
                <c:pt idx="146">
                  <c:v>96.33</c:v>
                </c:pt>
                <c:pt idx="147">
                  <c:v>91.9</c:v>
                </c:pt>
                <c:pt idx="148">
                  <c:v>90.71000000000002</c:v>
                </c:pt>
                <c:pt idx="149">
                  <c:v>91.64</c:v>
                </c:pt>
                <c:pt idx="150">
                  <c:v>88.41000000000002</c:v>
                </c:pt>
                <c:pt idx="151">
                  <c:v>92.78</c:v>
                </c:pt>
                <c:pt idx="152">
                  <c:v>100.01</c:v>
                </c:pt>
                <c:pt idx="153">
                  <c:v>100.88</c:v>
                </c:pt>
                <c:pt idx="154">
                  <c:v>99.52</c:v>
                </c:pt>
                <c:pt idx="155">
                  <c:v>109.0</c:v>
                </c:pt>
                <c:pt idx="156">
                  <c:v>108.0</c:v>
                </c:pt>
                <c:pt idx="157">
                  <c:v>101.0</c:v>
                </c:pt>
                <c:pt idx="158">
                  <c:v>100.98</c:v>
                </c:pt>
                <c:pt idx="159">
                  <c:v>108.0</c:v>
                </c:pt>
                <c:pt idx="160">
                  <c:v>114.0</c:v>
                </c:pt>
                <c:pt idx="161">
                  <c:v>119.0</c:v>
                </c:pt>
                <c:pt idx="162">
                  <c:v>116.0</c:v>
                </c:pt>
                <c:pt idx="163">
                  <c:v>122.0</c:v>
                </c:pt>
                <c:pt idx="164">
                  <c:v>126.0</c:v>
                </c:pt>
                <c:pt idx="165">
                  <c:v>129.0</c:v>
                </c:pt>
                <c:pt idx="166">
                  <c:v>129.0</c:v>
                </c:pt>
                <c:pt idx="167">
                  <c:v>124.0</c:v>
                </c:pt>
                <c:pt idx="168">
                  <c:v>131.0</c:v>
                </c:pt>
                <c:pt idx="169">
                  <c:v>134.0</c:v>
                </c:pt>
                <c:pt idx="170">
                  <c:v>137.0</c:v>
                </c:pt>
                <c:pt idx="171">
                  <c:v>141.0</c:v>
                </c:pt>
                <c:pt idx="172">
                  <c:v>136.0</c:v>
                </c:pt>
                <c:pt idx="173">
                  <c:v>139.0</c:v>
                </c:pt>
                <c:pt idx="174">
                  <c:v>128.0</c:v>
                </c:pt>
                <c:pt idx="175">
                  <c:v>122.0</c:v>
                </c:pt>
                <c:pt idx="176">
                  <c:v>119.0</c:v>
                </c:pt>
                <c:pt idx="177">
                  <c:v>113.0</c:v>
                </c:pt>
                <c:pt idx="178">
                  <c:v>115.0</c:v>
                </c:pt>
                <c:pt idx="179">
                  <c:v>116.0</c:v>
                </c:pt>
                <c:pt idx="180">
                  <c:v>110.0</c:v>
                </c:pt>
                <c:pt idx="181">
                  <c:v>103.0</c:v>
                </c:pt>
                <c:pt idx="182">
                  <c:v>91.15</c:v>
                </c:pt>
                <c:pt idx="183">
                  <c:v>107.0</c:v>
                </c:pt>
                <c:pt idx="184">
                  <c:v>100.64</c:v>
                </c:pt>
                <c:pt idx="185">
                  <c:v>90.06</c:v>
                </c:pt>
                <c:pt idx="186">
                  <c:v>78.63</c:v>
                </c:pt>
                <c:pt idx="187">
                  <c:v>70.89</c:v>
                </c:pt>
                <c:pt idx="188">
                  <c:v>62.73000000000001</c:v>
                </c:pt>
                <c:pt idx="189">
                  <c:v>70.53</c:v>
                </c:pt>
                <c:pt idx="190">
                  <c:v>59.33</c:v>
                </c:pt>
                <c:pt idx="191">
                  <c:v>54.39</c:v>
                </c:pt>
                <c:pt idx="192">
                  <c:v>50.77</c:v>
                </c:pt>
                <c:pt idx="193">
                  <c:v>46.96</c:v>
                </c:pt>
                <c:pt idx="194">
                  <c:v>42.07</c:v>
                </c:pt>
                <c:pt idx="195">
                  <c:v>43.6</c:v>
                </c:pt>
                <c:pt idx="196">
                  <c:v>39.91</c:v>
                </c:pt>
                <c:pt idx="197">
                  <c:v>39.03</c:v>
                </c:pt>
                <c:pt idx="198">
                  <c:v>48.58</c:v>
                </c:pt>
                <c:pt idx="199">
                  <c:v>37.78</c:v>
                </c:pt>
                <c:pt idx="200">
                  <c:v>38.74</c:v>
                </c:pt>
                <c:pt idx="201">
                  <c:v>41.58</c:v>
                </c:pt>
                <c:pt idx="202">
                  <c:v>40.78</c:v>
                </c:pt>
                <c:pt idx="203">
                  <c:v>37.55</c:v>
                </c:pt>
                <c:pt idx="204">
                  <c:v>34.93</c:v>
                </c:pt>
                <c:pt idx="205">
                  <c:v>39.96</c:v>
                </c:pt>
                <c:pt idx="206">
                  <c:v>41.65</c:v>
                </c:pt>
                <c:pt idx="207">
                  <c:v>45.71</c:v>
                </c:pt>
                <c:pt idx="208">
                  <c:v>49.16000000000001</c:v>
                </c:pt>
                <c:pt idx="209">
                  <c:v>53.98</c:v>
                </c:pt>
                <c:pt idx="210">
                  <c:v>49.66000000000001</c:v>
                </c:pt>
                <c:pt idx="211">
                  <c:v>49.15</c:v>
                </c:pt>
                <c:pt idx="212">
                  <c:v>49.41</c:v>
                </c:pt>
                <c:pt idx="213">
                  <c:v>48.55</c:v>
                </c:pt>
                <c:pt idx="214">
                  <c:v>49.92</c:v>
                </c:pt>
                <c:pt idx="215">
                  <c:v>53.84</c:v>
                </c:pt>
                <c:pt idx="216">
                  <c:v>58.85</c:v>
                </c:pt>
                <c:pt idx="217">
                  <c:v>60.1</c:v>
                </c:pt>
                <c:pt idx="218">
                  <c:v>62.45</c:v>
                </c:pt>
                <c:pt idx="219">
                  <c:v>68.55</c:v>
                </c:pt>
                <c:pt idx="220">
                  <c:v>70.01</c:v>
                </c:pt>
                <c:pt idx="221">
                  <c:v>70.47</c:v>
                </c:pt>
                <c:pt idx="222">
                  <c:v>69.24</c:v>
                </c:pt>
                <c:pt idx="223">
                  <c:v>69.89</c:v>
                </c:pt>
                <c:pt idx="224">
                  <c:v>59.89</c:v>
                </c:pt>
                <c:pt idx="225">
                  <c:v>59.52</c:v>
                </c:pt>
                <c:pt idx="226">
                  <c:v>64.72</c:v>
                </c:pt>
                <c:pt idx="227">
                  <c:v>67.23</c:v>
                </c:pt>
                <c:pt idx="228">
                  <c:v>71.42</c:v>
                </c:pt>
                <c:pt idx="229">
                  <c:v>71.82</c:v>
                </c:pt>
                <c:pt idx="230">
                  <c:v>69.12</c:v>
                </c:pt>
                <c:pt idx="231">
                  <c:v>72.05</c:v>
                </c:pt>
                <c:pt idx="232">
                  <c:v>68.05</c:v>
                </c:pt>
                <c:pt idx="233">
                  <c:v>71.1</c:v>
                </c:pt>
                <c:pt idx="234">
                  <c:v>70.93</c:v>
                </c:pt>
                <c:pt idx="235">
                  <c:v>71.76</c:v>
                </c:pt>
                <c:pt idx="236">
                  <c:v>66.71</c:v>
                </c:pt>
                <c:pt idx="237">
                  <c:v>70.88</c:v>
                </c:pt>
                <c:pt idx="238">
                  <c:v>74.15</c:v>
                </c:pt>
                <c:pt idx="239">
                  <c:v>79.12</c:v>
                </c:pt>
                <c:pt idx="240">
                  <c:v>79.55</c:v>
                </c:pt>
                <c:pt idx="241">
                  <c:v>79.6</c:v>
                </c:pt>
                <c:pt idx="242">
                  <c:v>79.43</c:v>
                </c:pt>
                <c:pt idx="243">
                  <c:v>79.14</c:v>
                </c:pt>
                <c:pt idx="244">
                  <c:v>76.02</c:v>
                </c:pt>
                <c:pt idx="245">
                  <c:v>78.37</c:v>
                </c:pt>
                <c:pt idx="246">
                  <c:v>72.62</c:v>
                </c:pt>
                <c:pt idx="247">
                  <c:v>70.69</c:v>
                </c:pt>
                <c:pt idx="248">
                  <c:v>74.4</c:v>
                </c:pt>
                <c:pt idx="249">
                  <c:v>78.87</c:v>
                </c:pt>
              </c:numCache>
            </c:numRef>
          </c:val>
        </c:ser>
        <c:dLbls>
          <c:showLegendKey val="0"/>
          <c:showVal val="0"/>
          <c:showCatName val="0"/>
          <c:showSerName val="0"/>
          <c:showPercent val="0"/>
          <c:showBubbleSize val="0"/>
        </c:dLbls>
        <c:gapWidth val="150"/>
        <c:axId val="2113196456"/>
        <c:axId val="2085416488"/>
      </c:barChart>
      <c:lineChart>
        <c:grouping val="standard"/>
        <c:varyColors val="0"/>
        <c:ser>
          <c:idx val="0"/>
          <c:order val="0"/>
          <c:tx>
            <c:strRef>
              <c:f>Sheet1!$H$5</c:f>
              <c:strCache>
                <c:ptCount val="1"/>
                <c:pt idx="0">
                  <c:v>Net Buying Positions-O</c:v>
                </c:pt>
              </c:strCache>
            </c:strRef>
          </c:tx>
          <c:spPr>
            <a:ln w="44450">
              <a:solidFill>
                <a:schemeClr val="tx1"/>
              </a:solidFill>
            </a:ln>
          </c:spPr>
          <c:marker>
            <c:symbol val="none"/>
          </c:marker>
          <c:cat>
            <c:strRef>
              <c:f>Sheet1!$A$120:$B$370</c:f>
              <c:strCache>
                <c:ptCount val="251"/>
                <c:pt idx="0">
                  <c:v>2005.03.15</c:v>
                </c:pt>
                <c:pt idx="1">
                  <c:v>2005.03.22</c:v>
                </c:pt>
                <c:pt idx="2">
                  <c:v>2005.03.29</c:v>
                </c:pt>
                <c:pt idx="3">
                  <c:v>2005.04.05</c:v>
                </c:pt>
                <c:pt idx="4">
                  <c:v>2005.04.12</c:v>
                </c:pt>
                <c:pt idx="5">
                  <c:v>2005.04.19</c:v>
                </c:pt>
                <c:pt idx="6">
                  <c:v>2005.04.26</c:v>
                </c:pt>
                <c:pt idx="7">
                  <c:v>2005.05.03</c:v>
                </c:pt>
                <c:pt idx="8">
                  <c:v>2005.05.10</c:v>
                </c:pt>
                <c:pt idx="9">
                  <c:v>2005.05.17</c:v>
                </c:pt>
                <c:pt idx="10">
                  <c:v>2005.05.24</c:v>
                </c:pt>
                <c:pt idx="11">
                  <c:v>2005.05.31</c:v>
                </c:pt>
                <c:pt idx="12">
                  <c:v>2005.06.07</c:v>
                </c:pt>
                <c:pt idx="13">
                  <c:v>2005.06.14</c:v>
                </c:pt>
                <c:pt idx="14">
                  <c:v>2005.06.21</c:v>
                </c:pt>
                <c:pt idx="15">
                  <c:v>2005.06.28</c:v>
                </c:pt>
                <c:pt idx="16">
                  <c:v>2005.07.05</c:v>
                </c:pt>
                <c:pt idx="17">
                  <c:v>2005.07.12</c:v>
                </c:pt>
                <c:pt idx="18">
                  <c:v>2005.07.19</c:v>
                </c:pt>
                <c:pt idx="19">
                  <c:v>2005.07.26</c:v>
                </c:pt>
                <c:pt idx="20">
                  <c:v>2005.08.02</c:v>
                </c:pt>
                <c:pt idx="21">
                  <c:v>2005.08.09</c:v>
                </c:pt>
                <c:pt idx="22">
                  <c:v>2005.08.16</c:v>
                </c:pt>
                <c:pt idx="23">
                  <c:v>2005.08.23</c:v>
                </c:pt>
                <c:pt idx="24">
                  <c:v>2005.08.30</c:v>
                </c:pt>
                <c:pt idx="25">
                  <c:v>2005.09.06</c:v>
                </c:pt>
                <c:pt idx="26">
                  <c:v>2005.09.13</c:v>
                </c:pt>
                <c:pt idx="27">
                  <c:v>2005.09.20</c:v>
                </c:pt>
                <c:pt idx="28">
                  <c:v>2005.09.27</c:v>
                </c:pt>
                <c:pt idx="29">
                  <c:v>2005.10.04</c:v>
                </c:pt>
                <c:pt idx="30">
                  <c:v>2005.10.11</c:v>
                </c:pt>
                <c:pt idx="31">
                  <c:v>2005.10.18</c:v>
                </c:pt>
                <c:pt idx="32">
                  <c:v>2005.10.25</c:v>
                </c:pt>
                <c:pt idx="33">
                  <c:v>2005.11.01</c:v>
                </c:pt>
                <c:pt idx="34">
                  <c:v>2005.11.08</c:v>
                </c:pt>
                <c:pt idx="35">
                  <c:v>2005.11.15</c:v>
                </c:pt>
                <c:pt idx="36">
                  <c:v>2005.11.22</c:v>
                </c:pt>
                <c:pt idx="37">
                  <c:v>2005.11.29</c:v>
                </c:pt>
                <c:pt idx="38">
                  <c:v>2005.12.06</c:v>
                </c:pt>
                <c:pt idx="39">
                  <c:v>2005.12.13</c:v>
                </c:pt>
                <c:pt idx="40">
                  <c:v>2005.12.20</c:v>
                </c:pt>
                <c:pt idx="41">
                  <c:v>2005.12.27</c:v>
                </c:pt>
                <c:pt idx="42">
                  <c:v>2006.01.03</c:v>
                </c:pt>
                <c:pt idx="43">
                  <c:v>2006.01.10</c:v>
                </c:pt>
                <c:pt idx="44">
                  <c:v>2006.01.17</c:v>
                </c:pt>
                <c:pt idx="45">
                  <c:v>2006.01.24</c:v>
                </c:pt>
                <c:pt idx="46">
                  <c:v>2006.01.31</c:v>
                </c:pt>
                <c:pt idx="47">
                  <c:v>2006.02.07</c:v>
                </c:pt>
                <c:pt idx="48">
                  <c:v>2006.02.14</c:v>
                </c:pt>
                <c:pt idx="49">
                  <c:v>2006.02.21</c:v>
                </c:pt>
                <c:pt idx="50">
                  <c:v>2006.02.28</c:v>
                </c:pt>
                <c:pt idx="51">
                  <c:v>2006.03.07</c:v>
                </c:pt>
                <c:pt idx="52">
                  <c:v>2006.03.14</c:v>
                </c:pt>
                <c:pt idx="53">
                  <c:v>2006.03.21</c:v>
                </c:pt>
                <c:pt idx="54">
                  <c:v>2006.03.28</c:v>
                </c:pt>
                <c:pt idx="55">
                  <c:v>2006.04.04</c:v>
                </c:pt>
                <c:pt idx="56">
                  <c:v>2006.04.11</c:v>
                </c:pt>
                <c:pt idx="57">
                  <c:v>2006.04.18</c:v>
                </c:pt>
                <c:pt idx="58">
                  <c:v>2006.04.25</c:v>
                </c:pt>
                <c:pt idx="59">
                  <c:v>2006.05.02</c:v>
                </c:pt>
                <c:pt idx="60">
                  <c:v>2006.05.09</c:v>
                </c:pt>
                <c:pt idx="61">
                  <c:v>2006.05.16</c:v>
                </c:pt>
                <c:pt idx="62">
                  <c:v>2006.05.23</c:v>
                </c:pt>
                <c:pt idx="63">
                  <c:v>2006.05.30</c:v>
                </c:pt>
                <c:pt idx="64">
                  <c:v>2006.06.06</c:v>
                </c:pt>
                <c:pt idx="65">
                  <c:v>2006.06.13</c:v>
                </c:pt>
                <c:pt idx="66">
                  <c:v>2006.06.20</c:v>
                </c:pt>
                <c:pt idx="67">
                  <c:v>2006.06.27</c:v>
                </c:pt>
                <c:pt idx="68">
                  <c:v>2006.07.03</c:v>
                </c:pt>
                <c:pt idx="69">
                  <c:v>2006.07.11</c:v>
                </c:pt>
                <c:pt idx="70">
                  <c:v>2006.07.18</c:v>
                </c:pt>
                <c:pt idx="71">
                  <c:v>2006.07.25</c:v>
                </c:pt>
                <c:pt idx="72">
                  <c:v>2006.08.01</c:v>
                </c:pt>
                <c:pt idx="73">
                  <c:v>2006.08.08</c:v>
                </c:pt>
                <c:pt idx="74">
                  <c:v>2006.08.15</c:v>
                </c:pt>
                <c:pt idx="75">
                  <c:v>2006.08.22</c:v>
                </c:pt>
                <c:pt idx="76">
                  <c:v>2006.08.29</c:v>
                </c:pt>
                <c:pt idx="77">
                  <c:v>2006.09.05</c:v>
                </c:pt>
                <c:pt idx="78">
                  <c:v>2006.09.12</c:v>
                </c:pt>
                <c:pt idx="79">
                  <c:v>2006.09.19</c:v>
                </c:pt>
                <c:pt idx="80">
                  <c:v>2006.09.26</c:v>
                </c:pt>
                <c:pt idx="81">
                  <c:v>2006.10.03</c:v>
                </c:pt>
                <c:pt idx="82">
                  <c:v>2006.10.10</c:v>
                </c:pt>
                <c:pt idx="83">
                  <c:v>2006.10.17</c:v>
                </c:pt>
                <c:pt idx="84">
                  <c:v>2006.10.24</c:v>
                </c:pt>
                <c:pt idx="85">
                  <c:v>2006.10.31</c:v>
                </c:pt>
                <c:pt idx="86">
                  <c:v>2006.11.07</c:v>
                </c:pt>
                <c:pt idx="87">
                  <c:v>2006.11.14</c:v>
                </c:pt>
                <c:pt idx="88">
                  <c:v>2006.11.21</c:v>
                </c:pt>
                <c:pt idx="89">
                  <c:v>2006.11.28</c:v>
                </c:pt>
                <c:pt idx="90">
                  <c:v>2006.12.05</c:v>
                </c:pt>
                <c:pt idx="91">
                  <c:v>2006.12.12</c:v>
                </c:pt>
                <c:pt idx="92">
                  <c:v>2006.12.19</c:v>
                </c:pt>
                <c:pt idx="93">
                  <c:v>2006.12.26</c:v>
                </c:pt>
                <c:pt idx="94">
                  <c:v>2007.01.03</c:v>
                </c:pt>
                <c:pt idx="95">
                  <c:v>2007.01.09</c:v>
                </c:pt>
                <c:pt idx="96">
                  <c:v>2007.01.16</c:v>
                </c:pt>
                <c:pt idx="97">
                  <c:v>2007.01.23</c:v>
                </c:pt>
                <c:pt idx="98">
                  <c:v>2007.01.30</c:v>
                </c:pt>
                <c:pt idx="99">
                  <c:v>2007.02.06</c:v>
                </c:pt>
                <c:pt idx="100">
                  <c:v>2007.02.13</c:v>
                </c:pt>
                <c:pt idx="101">
                  <c:v>2007.02.20</c:v>
                </c:pt>
                <c:pt idx="102">
                  <c:v>2007.02.27</c:v>
                </c:pt>
                <c:pt idx="103">
                  <c:v>2007.03.06</c:v>
                </c:pt>
                <c:pt idx="104">
                  <c:v>2007.03.13</c:v>
                </c:pt>
                <c:pt idx="105">
                  <c:v>2007.03.20</c:v>
                </c:pt>
                <c:pt idx="106">
                  <c:v>2007.03.27</c:v>
                </c:pt>
                <c:pt idx="107">
                  <c:v>2007.04.03</c:v>
                </c:pt>
                <c:pt idx="108">
                  <c:v>2007.04.10</c:v>
                </c:pt>
                <c:pt idx="109">
                  <c:v>2007.04.17</c:v>
                </c:pt>
                <c:pt idx="110">
                  <c:v>2007.04.24</c:v>
                </c:pt>
                <c:pt idx="111">
                  <c:v>2007.05.01</c:v>
                </c:pt>
                <c:pt idx="112">
                  <c:v>2007.05.08</c:v>
                </c:pt>
                <c:pt idx="113">
                  <c:v>2007.05.15</c:v>
                </c:pt>
                <c:pt idx="114">
                  <c:v>2007.05.22</c:v>
                </c:pt>
                <c:pt idx="115">
                  <c:v>2007.05.29</c:v>
                </c:pt>
                <c:pt idx="116">
                  <c:v>2007.06.05</c:v>
                </c:pt>
                <c:pt idx="117">
                  <c:v>2007.06.12</c:v>
                </c:pt>
                <c:pt idx="118">
                  <c:v>2007.06.19</c:v>
                </c:pt>
                <c:pt idx="119">
                  <c:v>2007.06.26</c:v>
                </c:pt>
                <c:pt idx="120">
                  <c:v>2007.07.03</c:v>
                </c:pt>
                <c:pt idx="121">
                  <c:v>2007.07.10</c:v>
                </c:pt>
                <c:pt idx="122">
                  <c:v>2007.07.17</c:v>
                </c:pt>
                <c:pt idx="123">
                  <c:v>2007.07.24</c:v>
                </c:pt>
                <c:pt idx="124">
                  <c:v>2007.07.31</c:v>
                </c:pt>
                <c:pt idx="125">
                  <c:v>2007.08.07</c:v>
                </c:pt>
                <c:pt idx="126">
                  <c:v>2007.08.14</c:v>
                </c:pt>
                <c:pt idx="127">
                  <c:v>2007.08.21</c:v>
                </c:pt>
                <c:pt idx="128">
                  <c:v>2007.08.28</c:v>
                </c:pt>
                <c:pt idx="129">
                  <c:v>2007.09.04</c:v>
                </c:pt>
                <c:pt idx="130">
                  <c:v>2007.09.11</c:v>
                </c:pt>
                <c:pt idx="131">
                  <c:v>2007.09.18</c:v>
                </c:pt>
                <c:pt idx="132">
                  <c:v>2007.09.25</c:v>
                </c:pt>
                <c:pt idx="133">
                  <c:v>2007.10.02</c:v>
                </c:pt>
                <c:pt idx="134">
                  <c:v>2007.10.09</c:v>
                </c:pt>
                <c:pt idx="135">
                  <c:v>2007.10.16</c:v>
                </c:pt>
                <c:pt idx="136">
                  <c:v>2007.10.23</c:v>
                </c:pt>
                <c:pt idx="137">
                  <c:v>2007.10.30</c:v>
                </c:pt>
                <c:pt idx="138">
                  <c:v>2007.11.06</c:v>
                </c:pt>
                <c:pt idx="139">
                  <c:v>2007.11.13</c:v>
                </c:pt>
                <c:pt idx="140">
                  <c:v>2007.11.20</c:v>
                </c:pt>
                <c:pt idx="141">
                  <c:v>2007.11.27</c:v>
                </c:pt>
                <c:pt idx="142">
                  <c:v>2007.12.04</c:v>
                </c:pt>
                <c:pt idx="143">
                  <c:v>2007.12.11</c:v>
                </c:pt>
                <c:pt idx="144">
                  <c:v>2007.12.18</c:v>
                </c:pt>
                <c:pt idx="145">
                  <c:v>2007.12.28</c:v>
                </c:pt>
                <c:pt idx="146">
                  <c:v>2007.12.31</c:v>
                </c:pt>
                <c:pt idx="147">
                  <c:v>2008.01.08</c:v>
                </c:pt>
                <c:pt idx="148">
                  <c:v>2008.01.15</c:v>
                </c:pt>
                <c:pt idx="149">
                  <c:v>2008.01.22</c:v>
                </c:pt>
                <c:pt idx="150">
                  <c:v>2008.01.29</c:v>
                </c:pt>
                <c:pt idx="151">
                  <c:v>2008.02.05</c:v>
                </c:pt>
                <c:pt idx="152">
                  <c:v>2008.02.12</c:v>
                </c:pt>
                <c:pt idx="153">
                  <c:v>2008.02.19</c:v>
                </c:pt>
                <c:pt idx="154">
                  <c:v>2008.02.26</c:v>
                </c:pt>
                <c:pt idx="155">
                  <c:v>2008.03.04</c:v>
                </c:pt>
                <c:pt idx="156">
                  <c:v>2008.03.11</c:v>
                </c:pt>
                <c:pt idx="157">
                  <c:v>2008.03.18</c:v>
                </c:pt>
                <c:pt idx="158">
                  <c:v>2008.03.25</c:v>
                </c:pt>
                <c:pt idx="159">
                  <c:v>2008.04.01</c:v>
                </c:pt>
                <c:pt idx="160">
                  <c:v>2008.04.08</c:v>
                </c:pt>
                <c:pt idx="161">
                  <c:v>2008.04.15</c:v>
                </c:pt>
                <c:pt idx="162">
                  <c:v>2008.04.22</c:v>
                </c:pt>
                <c:pt idx="163">
                  <c:v>2008.04.29</c:v>
                </c:pt>
                <c:pt idx="164">
                  <c:v>2008.05.06</c:v>
                </c:pt>
                <c:pt idx="165">
                  <c:v>2008.05.13</c:v>
                </c:pt>
                <c:pt idx="166">
                  <c:v>2008.05.20</c:v>
                </c:pt>
                <c:pt idx="167">
                  <c:v>2008.05.27</c:v>
                </c:pt>
                <c:pt idx="168">
                  <c:v>2008.06.03</c:v>
                </c:pt>
                <c:pt idx="169">
                  <c:v>2008.06.10</c:v>
                </c:pt>
                <c:pt idx="170">
                  <c:v>2008.06.17</c:v>
                </c:pt>
                <c:pt idx="171">
                  <c:v>2008.06.24</c:v>
                </c:pt>
                <c:pt idx="172">
                  <c:v>2008.07.01</c:v>
                </c:pt>
                <c:pt idx="173">
                  <c:v>2008.07.08</c:v>
                </c:pt>
                <c:pt idx="174">
                  <c:v>2008.07.15</c:v>
                </c:pt>
                <c:pt idx="175">
                  <c:v>2008.07.22</c:v>
                </c:pt>
                <c:pt idx="176">
                  <c:v>2008.07.29</c:v>
                </c:pt>
                <c:pt idx="177">
                  <c:v>2008.08.05</c:v>
                </c:pt>
                <c:pt idx="178">
                  <c:v>2008.08.12</c:v>
                </c:pt>
                <c:pt idx="179">
                  <c:v>2008.08.19</c:v>
                </c:pt>
                <c:pt idx="180">
                  <c:v>2008.08.26</c:v>
                </c:pt>
                <c:pt idx="181">
                  <c:v>2008.09.02</c:v>
                </c:pt>
                <c:pt idx="182">
                  <c:v>2008.09.09</c:v>
                </c:pt>
                <c:pt idx="183">
                  <c:v>2008.09.16</c:v>
                </c:pt>
                <c:pt idx="184">
                  <c:v>2008.09.23</c:v>
                </c:pt>
                <c:pt idx="185">
                  <c:v>2008.09.30</c:v>
                </c:pt>
                <c:pt idx="186">
                  <c:v>2008.10.07</c:v>
                </c:pt>
                <c:pt idx="187">
                  <c:v>2008.10.14</c:v>
                </c:pt>
                <c:pt idx="188">
                  <c:v>2008.10.21</c:v>
                </c:pt>
                <c:pt idx="189">
                  <c:v>2008.10.28</c:v>
                </c:pt>
                <c:pt idx="190">
                  <c:v>2008.11.04</c:v>
                </c:pt>
                <c:pt idx="191">
                  <c:v>2008.11.11</c:v>
                </c:pt>
                <c:pt idx="192">
                  <c:v>2008.11.18</c:v>
                </c:pt>
                <c:pt idx="193">
                  <c:v>2008.11.25</c:v>
                </c:pt>
                <c:pt idx="194">
                  <c:v>2008.12.02</c:v>
                </c:pt>
                <c:pt idx="195">
                  <c:v>2008.12.09</c:v>
                </c:pt>
                <c:pt idx="196">
                  <c:v>2008.12.16</c:v>
                </c:pt>
                <c:pt idx="197">
                  <c:v>2008.12.22</c:v>
                </c:pt>
                <c:pt idx="198">
                  <c:v>2008.12.30</c:v>
                </c:pt>
                <c:pt idx="199">
                  <c:v>2009.01.06</c:v>
                </c:pt>
                <c:pt idx="200">
                  <c:v>2009.01.13</c:v>
                </c:pt>
                <c:pt idx="201">
                  <c:v>2009.01.20</c:v>
                </c:pt>
                <c:pt idx="202">
                  <c:v>2009.01.27</c:v>
                </c:pt>
                <c:pt idx="203">
                  <c:v>2009.02.03</c:v>
                </c:pt>
                <c:pt idx="204">
                  <c:v>2009.02.10</c:v>
                </c:pt>
                <c:pt idx="205">
                  <c:v>2009.02.17</c:v>
                </c:pt>
                <c:pt idx="206">
                  <c:v>2009.02.24</c:v>
                </c:pt>
                <c:pt idx="207">
                  <c:v>2009.03.03</c:v>
                </c:pt>
                <c:pt idx="208">
                  <c:v>2009.03.10</c:v>
                </c:pt>
                <c:pt idx="209">
                  <c:v>2009.03.17</c:v>
                </c:pt>
                <c:pt idx="210">
                  <c:v>2009.03.24</c:v>
                </c:pt>
                <c:pt idx="211">
                  <c:v>2009.03.31</c:v>
                </c:pt>
                <c:pt idx="212">
                  <c:v>2009.04.07</c:v>
                </c:pt>
                <c:pt idx="213">
                  <c:v>2009.04.14</c:v>
                </c:pt>
                <c:pt idx="214">
                  <c:v>2009.04.21</c:v>
                </c:pt>
                <c:pt idx="215">
                  <c:v>2009.04.28</c:v>
                </c:pt>
                <c:pt idx="216">
                  <c:v>2009.05.08</c:v>
                </c:pt>
                <c:pt idx="217">
                  <c:v>2009.05.12</c:v>
                </c:pt>
                <c:pt idx="218">
                  <c:v>2009.05.19</c:v>
                </c:pt>
                <c:pt idx="219">
                  <c:v>2009.05.26</c:v>
                </c:pt>
                <c:pt idx="220">
                  <c:v>2009.06.02</c:v>
                </c:pt>
                <c:pt idx="221">
                  <c:v>2009.06.09</c:v>
                </c:pt>
                <c:pt idx="222">
                  <c:v>2009.06.16</c:v>
                </c:pt>
                <c:pt idx="223">
                  <c:v>2009.06.23</c:v>
                </c:pt>
                <c:pt idx="224">
                  <c:v>2009.06.30</c:v>
                </c:pt>
                <c:pt idx="225">
                  <c:v>2009.07.07</c:v>
                </c:pt>
                <c:pt idx="226">
                  <c:v>2009.07.14</c:v>
                </c:pt>
                <c:pt idx="227">
                  <c:v>2009.07.21</c:v>
                </c:pt>
                <c:pt idx="228">
                  <c:v>2009.07.28</c:v>
                </c:pt>
                <c:pt idx="229">
                  <c:v>2009.08.04</c:v>
                </c:pt>
                <c:pt idx="230">
                  <c:v>2009.08.11</c:v>
                </c:pt>
                <c:pt idx="231">
                  <c:v>2009.08.18</c:v>
                </c:pt>
                <c:pt idx="232">
                  <c:v>2009.08.25</c:v>
                </c:pt>
                <c:pt idx="233">
                  <c:v>2009.09.01</c:v>
                </c:pt>
                <c:pt idx="234">
                  <c:v>2009.09.08</c:v>
                </c:pt>
                <c:pt idx="235">
                  <c:v>2009.09.15</c:v>
                </c:pt>
                <c:pt idx="236">
                  <c:v>2009.09.22</c:v>
                </c:pt>
                <c:pt idx="237">
                  <c:v>2009.09.29</c:v>
                </c:pt>
                <c:pt idx="238">
                  <c:v>2009.10.06</c:v>
                </c:pt>
                <c:pt idx="239">
                  <c:v>2009.10.13</c:v>
                </c:pt>
                <c:pt idx="240">
                  <c:v>2009.10.20</c:v>
                </c:pt>
                <c:pt idx="241">
                  <c:v>2009.10.27</c:v>
                </c:pt>
                <c:pt idx="242">
                  <c:v>2009.11.03</c:v>
                </c:pt>
                <c:pt idx="243">
                  <c:v>2009.11.09</c:v>
                </c:pt>
                <c:pt idx="244">
                  <c:v>2009.11.17</c:v>
                </c:pt>
                <c:pt idx="245">
                  <c:v>2009.11.24</c:v>
                </c:pt>
                <c:pt idx="246">
                  <c:v>2009.12.01</c:v>
                </c:pt>
                <c:pt idx="247">
                  <c:v>2009.12.08</c:v>
                </c:pt>
                <c:pt idx="248">
                  <c:v>2009.12.15</c:v>
                </c:pt>
                <c:pt idx="249">
                  <c:v>2009.12.22</c:v>
                </c:pt>
                <c:pt idx="250">
                  <c:v>2009.12.29</c:v>
                </c:pt>
              </c:strCache>
            </c:strRef>
          </c:cat>
          <c:val>
            <c:numRef>
              <c:f>Sheet1!$H$121:$H$370</c:f>
              <c:numCache>
                <c:formatCode>#,##0</c:formatCode>
                <c:ptCount val="250"/>
                <c:pt idx="0">
                  <c:v>108624.0</c:v>
                </c:pt>
                <c:pt idx="1">
                  <c:v>112002.0</c:v>
                </c:pt>
                <c:pt idx="2">
                  <c:v>124784.0</c:v>
                </c:pt>
                <c:pt idx="3">
                  <c:v>99585.0</c:v>
                </c:pt>
                <c:pt idx="4">
                  <c:v>73742.0</c:v>
                </c:pt>
                <c:pt idx="5">
                  <c:v>69844.0</c:v>
                </c:pt>
                <c:pt idx="6">
                  <c:v>47083.0</c:v>
                </c:pt>
                <c:pt idx="7">
                  <c:v>41789.0</c:v>
                </c:pt>
                <c:pt idx="8">
                  <c:v>29692.0</c:v>
                </c:pt>
                <c:pt idx="9">
                  <c:v>20338.0</c:v>
                </c:pt>
                <c:pt idx="10">
                  <c:v>15275.0</c:v>
                </c:pt>
                <c:pt idx="11">
                  <c:v>37776.0</c:v>
                </c:pt>
                <c:pt idx="12">
                  <c:v>49232.0</c:v>
                </c:pt>
                <c:pt idx="13">
                  <c:v>54295.0</c:v>
                </c:pt>
                <c:pt idx="14">
                  <c:v>57422.0</c:v>
                </c:pt>
                <c:pt idx="15">
                  <c:v>67299.0</c:v>
                </c:pt>
                <c:pt idx="16">
                  <c:v>65267.0</c:v>
                </c:pt>
                <c:pt idx="17">
                  <c:v>55588.0</c:v>
                </c:pt>
                <c:pt idx="18">
                  <c:v>46309.0</c:v>
                </c:pt>
                <c:pt idx="19">
                  <c:v>59324.0</c:v>
                </c:pt>
                <c:pt idx="20">
                  <c:v>67662.0</c:v>
                </c:pt>
                <c:pt idx="21">
                  <c:v>80943.0</c:v>
                </c:pt>
                <c:pt idx="22">
                  <c:v>64727.0</c:v>
                </c:pt>
                <c:pt idx="23">
                  <c:v>64578.0</c:v>
                </c:pt>
                <c:pt idx="24">
                  <c:v>66930.0</c:v>
                </c:pt>
                <c:pt idx="25">
                  <c:v>41170.0</c:v>
                </c:pt>
                <c:pt idx="26">
                  <c:v>34923.0</c:v>
                </c:pt>
                <c:pt idx="27">
                  <c:v>26932.0</c:v>
                </c:pt>
                <c:pt idx="28">
                  <c:v>28802.0</c:v>
                </c:pt>
                <c:pt idx="29">
                  <c:v>22285.0</c:v>
                </c:pt>
                <c:pt idx="30">
                  <c:v>35391.0</c:v>
                </c:pt>
                <c:pt idx="31">
                  <c:v>29664.0</c:v>
                </c:pt>
                <c:pt idx="32">
                  <c:v>28404.0</c:v>
                </c:pt>
                <c:pt idx="33">
                  <c:v>23768.0</c:v>
                </c:pt>
                <c:pt idx="34">
                  <c:v>19014.0</c:v>
                </c:pt>
                <c:pt idx="35">
                  <c:v>35249.0</c:v>
                </c:pt>
                <c:pt idx="36">
                  <c:v>41593.0</c:v>
                </c:pt>
                <c:pt idx="37">
                  <c:v>54957.0</c:v>
                </c:pt>
                <c:pt idx="38">
                  <c:v>54077.0</c:v>
                </c:pt>
                <c:pt idx="39">
                  <c:v>52030.0</c:v>
                </c:pt>
                <c:pt idx="40">
                  <c:v>46656.0</c:v>
                </c:pt>
                <c:pt idx="41">
                  <c:v>54310.0</c:v>
                </c:pt>
                <c:pt idx="42">
                  <c:v>62133.0</c:v>
                </c:pt>
                <c:pt idx="43">
                  <c:v>62867.0</c:v>
                </c:pt>
                <c:pt idx="44">
                  <c:v>71795.0</c:v>
                </c:pt>
                <c:pt idx="45">
                  <c:v>81886.0</c:v>
                </c:pt>
                <c:pt idx="46">
                  <c:v>54307.0</c:v>
                </c:pt>
                <c:pt idx="47">
                  <c:v>37485.0</c:v>
                </c:pt>
                <c:pt idx="48">
                  <c:v>26171.0</c:v>
                </c:pt>
                <c:pt idx="49">
                  <c:v>33509.0</c:v>
                </c:pt>
                <c:pt idx="50">
                  <c:v>33076.0</c:v>
                </c:pt>
                <c:pt idx="51">
                  <c:v>37447.0</c:v>
                </c:pt>
                <c:pt idx="52">
                  <c:v>35033.0</c:v>
                </c:pt>
                <c:pt idx="53">
                  <c:v>54045.0</c:v>
                </c:pt>
                <c:pt idx="54">
                  <c:v>69065.0</c:v>
                </c:pt>
                <c:pt idx="55">
                  <c:v>77469.0</c:v>
                </c:pt>
                <c:pt idx="56">
                  <c:v>103693.0</c:v>
                </c:pt>
                <c:pt idx="57">
                  <c:v>114422.0</c:v>
                </c:pt>
                <c:pt idx="58">
                  <c:v>130735.0</c:v>
                </c:pt>
                <c:pt idx="59">
                  <c:v>109362.0</c:v>
                </c:pt>
                <c:pt idx="60">
                  <c:v>100483.0</c:v>
                </c:pt>
                <c:pt idx="61">
                  <c:v>86343.0</c:v>
                </c:pt>
                <c:pt idx="62">
                  <c:v>81149.0</c:v>
                </c:pt>
                <c:pt idx="63">
                  <c:v>73375.0</c:v>
                </c:pt>
                <c:pt idx="64">
                  <c:v>52779.0</c:v>
                </c:pt>
                <c:pt idx="65">
                  <c:v>44669.0</c:v>
                </c:pt>
                <c:pt idx="66">
                  <c:v>66549.0</c:v>
                </c:pt>
                <c:pt idx="67">
                  <c:v>87384.0</c:v>
                </c:pt>
                <c:pt idx="68">
                  <c:v>94320.0</c:v>
                </c:pt>
                <c:pt idx="69">
                  <c:v>100281.0</c:v>
                </c:pt>
                <c:pt idx="70">
                  <c:v>90137.0</c:v>
                </c:pt>
                <c:pt idx="71">
                  <c:v>104116.0</c:v>
                </c:pt>
                <c:pt idx="72">
                  <c:v>111778.0</c:v>
                </c:pt>
                <c:pt idx="73">
                  <c:v>105454.0</c:v>
                </c:pt>
                <c:pt idx="74">
                  <c:v>87936.0</c:v>
                </c:pt>
                <c:pt idx="75">
                  <c:v>81335.0</c:v>
                </c:pt>
                <c:pt idx="76">
                  <c:v>69597.0</c:v>
                </c:pt>
                <c:pt idx="77">
                  <c:v>52659.0</c:v>
                </c:pt>
                <c:pt idx="78">
                  <c:v>45808.0</c:v>
                </c:pt>
                <c:pt idx="79">
                  <c:v>54721.0</c:v>
                </c:pt>
                <c:pt idx="80">
                  <c:v>34152.0</c:v>
                </c:pt>
                <c:pt idx="81">
                  <c:v>39806.0</c:v>
                </c:pt>
                <c:pt idx="82">
                  <c:v>39928.0</c:v>
                </c:pt>
                <c:pt idx="83">
                  <c:v>41322.0</c:v>
                </c:pt>
                <c:pt idx="84">
                  <c:v>34638.0</c:v>
                </c:pt>
                <c:pt idx="85">
                  <c:v>48705.0</c:v>
                </c:pt>
                <c:pt idx="86">
                  <c:v>38298.0</c:v>
                </c:pt>
                <c:pt idx="87">
                  <c:v>41301.0</c:v>
                </c:pt>
                <c:pt idx="88">
                  <c:v>48622.0</c:v>
                </c:pt>
                <c:pt idx="89">
                  <c:v>51235.0</c:v>
                </c:pt>
                <c:pt idx="90">
                  <c:v>36379.0</c:v>
                </c:pt>
                <c:pt idx="91">
                  <c:v>40814.0</c:v>
                </c:pt>
                <c:pt idx="92">
                  <c:v>39105.0</c:v>
                </c:pt>
                <c:pt idx="93">
                  <c:v>21554.0</c:v>
                </c:pt>
                <c:pt idx="94">
                  <c:v>15110.0</c:v>
                </c:pt>
                <c:pt idx="95">
                  <c:v>49512.0</c:v>
                </c:pt>
                <c:pt idx="96">
                  <c:v>42979.0</c:v>
                </c:pt>
                <c:pt idx="97">
                  <c:v>42944.0</c:v>
                </c:pt>
                <c:pt idx="98">
                  <c:v>30829.0</c:v>
                </c:pt>
                <c:pt idx="99">
                  <c:v>38638.0</c:v>
                </c:pt>
                <c:pt idx="100">
                  <c:v>32199.0</c:v>
                </c:pt>
                <c:pt idx="101">
                  <c:v>53766.0</c:v>
                </c:pt>
                <c:pt idx="102">
                  <c:v>58504.0</c:v>
                </c:pt>
                <c:pt idx="103">
                  <c:v>65557.0</c:v>
                </c:pt>
                <c:pt idx="104">
                  <c:v>62519.0</c:v>
                </c:pt>
                <c:pt idx="105">
                  <c:v>58810.0</c:v>
                </c:pt>
                <c:pt idx="106">
                  <c:v>80934.0</c:v>
                </c:pt>
                <c:pt idx="107">
                  <c:v>88538.0</c:v>
                </c:pt>
                <c:pt idx="108">
                  <c:v>87968.0</c:v>
                </c:pt>
                <c:pt idx="109">
                  <c:v>73039.0</c:v>
                </c:pt>
                <c:pt idx="110">
                  <c:v>79891.0</c:v>
                </c:pt>
                <c:pt idx="111">
                  <c:v>72808.0</c:v>
                </c:pt>
                <c:pt idx="112">
                  <c:v>74527.0</c:v>
                </c:pt>
                <c:pt idx="113">
                  <c:v>91696.0</c:v>
                </c:pt>
                <c:pt idx="114">
                  <c:v>68839.0</c:v>
                </c:pt>
                <c:pt idx="115">
                  <c:v>88415.0</c:v>
                </c:pt>
                <c:pt idx="116">
                  <c:v>99321.0</c:v>
                </c:pt>
                <c:pt idx="117">
                  <c:v>106361.0</c:v>
                </c:pt>
                <c:pt idx="118">
                  <c:v>103760.0</c:v>
                </c:pt>
                <c:pt idx="119">
                  <c:v>128625.0</c:v>
                </c:pt>
                <c:pt idx="120">
                  <c:v>141444.0</c:v>
                </c:pt>
                <c:pt idx="121">
                  <c:v>154867.0</c:v>
                </c:pt>
                <c:pt idx="122">
                  <c:v>151096.0</c:v>
                </c:pt>
                <c:pt idx="123">
                  <c:v>169966.0</c:v>
                </c:pt>
                <c:pt idx="124">
                  <c:v>141685.0</c:v>
                </c:pt>
                <c:pt idx="125">
                  <c:v>129011.0</c:v>
                </c:pt>
                <c:pt idx="126">
                  <c:v>100445.0</c:v>
                </c:pt>
                <c:pt idx="127">
                  <c:v>91285.0</c:v>
                </c:pt>
                <c:pt idx="128">
                  <c:v>132446.0</c:v>
                </c:pt>
                <c:pt idx="129">
                  <c:v>123523.0</c:v>
                </c:pt>
                <c:pt idx="130">
                  <c:v>150323.0</c:v>
                </c:pt>
                <c:pt idx="131">
                  <c:v>127868.0</c:v>
                </c:pt>
                <c:pt idx="132">
                  <c:v>131115.0</c:v>
                </c:pt>
                <c:pt idx="133">
                  <c:v>138674.0</c:v>
                </c:pt>
                <c:pt idx="134">
                  <c:v>143873.0</c:v>
                </c:pt>
                <c:pt idx="135">
                  <c:v>131851.0</c:v>
                </c:pt>
                <c:pt idx="136">
                  <c:v>134809.0</c:v>
                </c:pt>
                <c:pt idx="137">
                  <c:v>158551.0</c:v>
                </c:pt>
                <c:pt idx="138">
                  <c:v>138250.0</c:v>
                </c:pt>
                <c:pt idx="139">
                  <c:v>141554.0</c:v>
                </c:pt>
                <c:pt idx="140">
                  <c:v>132400.0</c:v>
                </c:pt>
                <c:pt idx="141">
                  <c:v>125041.0</c:v>
                </c:pt>
                <c:pt idx="142">
                  <c:v>126024.0</c:v>
                </c:pt>
                <c:pt idx="143">
                  <c:v>119164.0</c:v>
                </c:pt>
                <c:pt idx="144">
                  <c:v>126300.0</c:v>
                </c:pt>
                <c:pt idx="145">
                  <c:v>134044.0</c:v>
                </c:pt>
                <c:pt idx="146">
                  <c:v>140444.0</c:v>
                </c:pt>
                <c:pt idx="147">
                  <c:v>134089.0</c:v>
                </c:pt>
                <c:pt idx="148">
                  <c:v>113087.0</c:v>
                </c:pt>
                <c:pt idx="149">
                  <c:v>104346.0</c:v>
                </c:pt>
                <c:pt idx="150">
                  <c:v>92610.0</c:v>
                </c:pt>
                <c:pt idx="151">
                  <c:v>118044.0</c:v>
                </c:pt>
                <c:pt idx="152">
                  <c:v>135369.0</c:v>
                </c:pt>
                <c:pt idx="153">
                  <c:v>157740.0</c:v>
                </c:pt>
                <c:pt idx="154">
                  <c:v>151144.0</c:v>
                </c:pt>
                <c:pt idx="155">
                  <c:v>154402.0</c:v>
                </c:pt>
                <c:pt idx="156">
                  <c:v>145610.0</c:v>
                </c:pt>
                <c:pt idx="157">
                  <c:v>112267.0</c:v>
                </c:pt>
                <c:pt idx="158">
                  <c:v>101559.0</c:v>
                </c:pt>
                <c:pt idx="159">
                  <c:v>120241.0</c:v>
                </c:pt>
                <c:pt idx="160">
                  <c:v>134034.0</c:v>
                </c:pt>
                <c:pt idx="161">
                  <c:v>147076.0</c:v>
                </c:pt>
                <c:pt idx="162">
                  <c:v>129508.0</c:v>
                </c:pt>
                <c:pt idx="163">
                  <c:v>140706.0</c:v>
                </c:pt>
                <c:pt idx="164">
                  <c:v>139477.0</c:v>
                </c:pt>
                <c:pt idx="165">
                  <c:v>126514.0</c:v>
                </c:pt>
                <c:pt idx="166">
                  <c:v>99376.0</c:v>
                </c:pt>
                <c:pt idx="167">
                  <c:v>94752.0</c:v>
                </c:pt>
                <c:pt idx="168">
                  <c:v>101434.0</c:v>
                </c:pt>
                <c:pt idx="169">
                  <c:v>105119.0</c:v>
                </c:pt>
                <c:pt idx="170">
                  <c:v>114851.0</c:v>
                </c:pt>
                <c:pt idx="171">
                  <c:v>104706.0</c:v>
                </c:pt>
                <c:pt idx="172">
                  <c:v>90618.0</c:v>
                </c:pt>
                <c:pt idx="173">
                  <c:v>88104.0</c:v>
                </c:pt>
                <c:pt idx="174">
                  <c:v>73123.0</c:v>
                </c:pt>
                <c:pt idx="175">
                  <c:v>80275.0</c:v>
                </c:pt>
                <c:pt idx="176">
                  <c:v>72101.0</c:v>
                </c:pt>
                <c:pt idx="177">
                  <c:v>58802.0</c:v>
                </c:pt>
                <c:pt idx="178">
                  <c:v>74617.0</c:v>
                </c:pt>
                <c:pt idx="179">
                  <c:v>80222.0</c:v>
                </c:pt>
                <c:pt idx="180">
                  <c:v>74287.0</c:v>
                </c:pt>
                <c:pt idx="181">
                  <c:v>62800.0</c:v>
                </c:pt>
                <c:pt idx="182">
                  <c:v>76866.0</c:v>
                </c:pt>
                <c:pt idx="183">
                  <c:v>77766.0</c:v>
                </c:pt>
                <c:pt idx="184">
                  <c:v>78793.0</c:v>
                </c:pt>
                <c:pt idx="185">
                  <c:v>45684.0</c:v>
                </c:pt>
                <c:pt idx="186">
                  <c:v>53156.0</c:v>
                </c:pt>
                <c:pt idx="187">
                  <c:v>69521.0</c:v>
                </c:pt>
                <c:pt idx="188">
                  <c:v>72367.0</c:v>
                </c:pt>
                <c:pt idx="189">
                  <c:v>78870.0</c:v>
                </c:pt>
                <c:pt idx="190">
                  <c:v>80549.0</c:v>
                </c:pt>
                <c:pt idx="191">
                  <c:v>94908.0</c:v>
                </c:pt>
                <c:pt idx="192">
                  <c:v>92198.0</c:v>
                </c:pt>
                <c:pt idx="193">
                  <c:v>102882.0</c:v>
                </c:pt>
                <c:pt idx="194">
                  <c:v>123457.0</c:v>
                </c:pt>
                <c:pt idx="195">
                  <c:v>128140.0</c:v>
                </c:pt>
                <c:pt idx="196">
                  <c:v>128240.0</c:v>
                </c:pt>
                <c:pt idx="197">
                  <c:v>126108.0</c:v>
                </c:pt>
                <c:pt idx="198">
                  <c:v>137434.0</c:v>
                </c:pt>
                <c:pt idx="199">
                  <c:v>117444.0</c:v>
                </c:pt>
                <c:pt idx="200">
                  <c:v>122811.0</c:v>
                </c:pt>
                <c:pt idx="201">
                  <c:v>132066.0</c:v>
                </c:pt>
                <c:pt idx="202">
                  <c:v>131335.0</c:v>
                </c:pt>
                <c:pt idx="203">
                  <c:v>120960.0</c:v>
                </c:pt>
                <c:pt idx="204">
                  <c:v>110635.0</c:v>
                </c:pt>
                <c:pt idx="205">
                  <c:v>97297.0</c:v>
                </c:pt>
                <c:pt idx="206">
                  <c:v>77718.0</c:v>
                </c:pt>
                <c:pt idx="207">
                  <c:v>71566.0</c:v>
                </c:pt>
                <c:pt idx="208">
                  <c:v>89708.0</c:v>
                </c:pt>
                <c:pt idx="209">
                  <c:v>100023.0</c:v>
                </c:pt>
                <c:pt idx="210">
                  <c:v>88005.0</c:v>
                </c:pt>
                <c:pt idx="211">
                  <c:v>91144.0</c:v>
                </c:pt>
                <c:pt idx="212">
                  <c:v>89832.0</c:v>
                </c:pt>
                <c:pt idx="213">
                  <c:v>75147.0</c:v>
                </c:pt>
                <c:pt idx="214">
                  <c:v>76894.0</c:v>
                </c:pt>
                <c:pt idx="215">
                  <c:v>69279.0</c:v>
                </c:pt>
                <c:pt idx="216">
                  <c:v>75349.0</c:v>
                </c:pt>
                <c:pt idx="217">
                  <c:v>94011.0</c:v>
                </c:pt>
                <c:pt idx="218">
                  <c:v>101598.0</c:v>
                </c:pt>
                <c:pt idx="219">
                  <c:v>109159.0</c:v>
                </c:pt>
                <c:pt idx="220">
                  <c:v>117994.0</c:v>
                </c:pt>
                <c:pt idx="221">
                  <c:v>92290.0</c:v>
                </c:pt>
                <c:pt idx="222">
                  <c:v>98896.0</c:v>
                </c:pt>
                <c:pt idx="223">
                  <c:v>101021.0</c:v>
                </c:pt>
                <c:pt idx="224">
                  <c:v>81852.0</c:v>
                </c:pt>
                <c:pt idx="225">
                  <c:v>82264.0</c:v>
                </c:pt>
                <c:pt idx="226">
                  <c:v>72640.0</c:v>
                </c:pt>
                <c:pt idx="227">
                  <c:v>77405.0</c:v>
                </c:pt>
                <c:pt idx="228">
                  <c:v>114073.0</c:v>
                </c:pt>
                <c:pt idx="229">
                  <c:v>112015.0</c:v>
                </c:pt>
                <c:pt idx="230">
                  <c:v>116846.0</c:v>
                </c:pt>
                <c:pt idx="231">
                  <c:v>138228.0</c:v>
                </c:pt>
                <c:pt idx="232">
                  <c:v>126083.0</c:v>
                </c:pt>
                <c:pt idx="233">
                  <c:v>128821.0</c:v>
                </c:pt>
                <c:pt idx="234">
                  <c:v>140624.0</c:v>
                </c:pt>
                <c:pt idx="235">
                  <c:v>148837.0</c:v>
                </c:pt>
                <c:pt idx="236">
                  <c:v>122900.0</c:v>
                </c:pt>
                <c:pt idx="237">
                  <c:v>130440.0</c:v>
                </c:pt>
                <c:pt idx="238">
                  <c:v>151631.0</c:v>
                </c:pt>
                <c:pt idx="239">
                  <c:v>163780.0</c:v>
                </c:pt>
                <c:pt idx="240">
                  <c:v>191523.0</c:v>
                </c:pt>
                <c:pt idx="241">
                  <c:v>190363.0</c:v>
                </c:pt>
                <c:pt idx="242">
                  <c:v>176875.0</c:v>
                </c:pt>
                <c:pt idx="243">
                  <c:v>153627.0</c:v>
                </c:pt>
                <c:pt idx="244">
                  <c:v>143442.0</c:v>
                </c:pt>
                <c:pt idx="245">
                  <c:v>149524.0</c:v>
                </c:pt>
                <c:pt idx="246">
                  <c:v>141550.0</c:v>
                </c:pt>
                <c:pt idx="247">
                  <c:v>128781.0</c:v>
                </c:pt>
                <c:pt idx="248">
                  <c:v>143225.0</c:v>
                </c:pt>
                <c:pt idx="249">
                  <c:v>162740.0</c:v>
                </c:pt>
              </c:numCache>
            </c:numRef>
          </c:val>
          <c:smooth val="0"/>
        </c:ser>
        <c:dLbls>
          <c:showLegendKey val="0"/>
          <c:showVal val="0"/>
          <c:showCatName val="0"/>
          <c:showSerName val="0"/>
          <c:showPercent val="0"/>
          <c:showBubbleSize val="0"/>
        </c:dLbls>
        <c:marker val="1"/>
        <c:smooth val="0"/>
        <c:axId val="2113556072"/>
        <c:axId val="2140684024"/>
      </c:lineChart>
      <c:catAx>
        <c:axId val="2113556072"/>
        <c:scaling>
          <c:orientation val="minMax"/>
        </c:scaling>
        <c:delete val="0"/>
        <c:axPos val="b"/>
        <c:majorTickMark val="none"/>
        <c:minorTickMark val="none"/>
        <c:tickLblPos val="nextTo"/>
        <c:spPr>
          <a:solidFill>
            <a:sysClr val="window" lastClr="FFFFFF">
              <a:alpha val="95000"/>
            </a:sysClr>
          </a:solidFill>
          <a:ln>
            <a:solidFill>
              <a:sysClr val="window" lastClr="FFFFFF">
                <a:alpha val="71000"/>
              </a:sysClr>
            </a:solidFill>
          </a:ln>
          <a:effectLst>
            <a:outerShdw blurRad="50800" dist="38100" dir="2700000" algn="tl" rotWithShape="0">
              <a:prstClr val="black">
                <a:alpha val="40000"/>
              </a:prstClr>
            </a:outerShdw>
          </a:effectLst>
        </c:spPr>
        <c:crossAx val="2140684024"/>
        <c:crosses val="autoZero"/>
        <c:auto val="1"/>
        <c:lblAlgn val="ctr"/>
        <c:lblOffset val="100"/>
        <c:noMultiLvlLbl val="0"/>
      </c:catAx>
      <c:valAx>
        <c:axId val="2140684024"/>
        <c:scaling>
          <c:orientation val="minMax"/>
        </c:scaling>
        <c:delete val="0"/>
        <c:axPos val="l"/>
        <c:majorGridlines/>
        <c:title>
          <c:tx>
            <c:rich>
              <a:bodyPr/>
              <a:lstStyle/>
              <a:p>
                <a:pPr>
                  <a:defRPr/>
                </a:pPr>
                <a:r>
                  <a:rPr lang="en-US"/>
                  <a:t>CFTC Data: Net Buying W/Options</a:t>
                </a:r>
                <a:endParaRPr lang="ko-KR"/>
              </a:p>
            </c:rich>
          </c:tx>
          <c:overlay val="0"/>
          <c:spPr>
            <a:solidFill>
              <a:sysClr val="window" lastClr="FFFFFF">
                <a:alpha val="70000"/>
              </a:sysClr>
            </a:solidFill>
            <a:scene3d>
              <a:camera prst="orthographicFront"/>
              <a:lightRig rig="threePt" dir="t"/>
            </a:scene3d>
            <a:sp3d>
              <a:bevelT/>
              <a:bevelB/>
            </a:sp3d>
          </c:spPr>
        </c:title>
        <c:numFmt formatCode="#,##0" sourceLinked="1"/>
        <c:majorTickMark val="none"/>
        <c:minorTickMark val="none"/>
        <c:tickLblPos val="nextTo"/>
        <c:spPr>
          <a:solidFill>
            <a:sysClr val="window" lastClr="FFFFFF"/>
          </a:solidFill>
          <a:effectLst>
            <a:innerShdw blurRad="63500" dist="50800" dir="13500000">
              <a:prstClr val="black">
                <a:alpha val="50000"/>
              </a:prstClr>
            </a:innerShdw>
          </a:effectLst>
        </c:spPr>
        <c:crossAx val="2113556072"/>
        <c:crosses val="autoZero"/>
        <c:crossBetween val="between"/>
      </c:valAx>
      <c:valAx>
        <c:axId val="2085416488"/>
        <c:scaling>
          <c:orientation val="minMax"/>
        </c:scaling>
        <c:delete val="0"/>
        <c:axPos val="r"/>
        <c:title>
          <c:tx>
            <c:rich>
              <a:bodyPr rot="-5400000" vert="horz"/>
              <a:lstStyle/>
              <a:p>
                <a:pPr>
                  <a:defRPr/>
                </a:pPr>
                <a:r>
                  <a:rPr lang="en-US"/>
                  <a:t>WTI Oil </a:t>
                </a:r>
              </a:p>
            </c:rich>
          </c:tx>
          <c:overlay val="0"/>
          <c:spPr>
            <a:solidFill>
              <a:sysClr val="window" lastClr="FFFFFF"/>
            </a:solidFill>
            <a:ln>
              <a:solidFill>
                <a:schemeClr val="accent1"/>
              </a:solidFill>
            </a:ln>
            <a:scene3d>
              <a:camera prst="orthographicFront"/>
              <a:lightRig rig="threePt" dir="t"/>
            </a:scene3d>
            <a:sp3d>
              <a:bevelT/>
              <a:bevelB/>
            </a:sp3d>
          </c:spPr>
        </c:title>
        <c:numFmt formatCode="General" sourceLinked="1"/>
        <c:majorTickMark val="out"/>
        <c:minorTickMark val="none"/>
        <c:tickLblPos val="nextTo"/>
        <c:spPr>
          <a:solidFill>
            <a:prstClr val="white">
              <a:alpha val="79000"/>
            </a:prstClr>
          </a:solidFill>
          <a:effectLst>
            <a:innerShdw blurRad="63500" dist="50800" dir="13500000">
              <a:prstClr val="black">
                <a:alpha val="50000"/>
              </a:prstClr>
            </a:innerShdw>
          </a:effectLst>
        </c:spPr>
        <c:crossAx val="2113196456"/>
        <c:crosses val="max"/>
        <c:crossBetween val="between"/>
      </c:valAx>
      <c:catAx>
        <c:axId val="2113196456"/>
        <c:scaling>
          <c:orientation val="minMax"/>
        </c:scaling>
        <c:delete val="1"/>
        <c:axPos val="b"/>
        <c:majorTickMark val="out"/>
        <c:minorTickMark val="none"/>
        <c:tickLblPos val="none"/>
        <c:crossAx val="2085416488"/>
        <c:crosses val="autoZero"/>
        <c:auto val="1"/>
        <c:lblAlgn val="ctr"/>
        <c:lblOffset val="100"/>
        <c:noMultiLvlLbl val="0"/>
      </c:catAx>
      <c:spPr>
        <a:solidFill>
          <a:prstClr val="white">
            <a:alpha val="77000"/>
          </a:prstClr>
        </a:solidFill>
        <a:ln>
          <a:solidFill>
            <a:srgbClr val="FFFF00"/>
          </a:solidFill>
        </a:ln>
        <a:effectLst>
          <a:innerShdw blurRad="63500" dist="50800" dir="13500000">
            <a:prstClr val="black">
              <a:alpha val="50000"/>
            </a:prstClr>
          </a:innerShdw>
        </a:effectLst>
        <a:scene3d>
          <a:camera prst="orthographicFront"/>
          <a:lightRig rig="threePt" dir="t"/>
        </a:scene3d>
        <a:sp3d>
          <a:bevelB/>
        </a:sp3d>
      </c:spPr>
    </c:plotArea>
    <c:legend>
      <c:legendPos val="b"/>
      <c:overlay val="0"/>
      <c:spPr>
        <a:solidFill>
          <a:sysClr val="window" lastClr="FFFFFF">
            <a:alpha val="73000"/>
          </a:sysClr>
        </a:solidFill>
        <a:effectLst>
          <a:outerShdw blurRad="50800" dist="38100" dir="2700000" algn="tl" rotWithShape="0">
            <a:prstClr val="black">
              <a:alpha val="40000"/>
            </a:prstClr>
          </a:outerShdw>
        </a:effectLst>
      </c:spPr>
    </c:legend>
    <c:plotVisOnly val="1"/>
    <c:dispBlanksAs val="gap"/>
    <c:showDLblsOverMax val="0"/>
  </c:chart>
  <c:spPr>
    <a:gradFill>
      <a:gsLst>
        <a:gs pos="0">
          <a:srgbClr val="C0504D">
            <a:lumMod val="60000"/>
            <a:lumOff val="40000"/>
            <a:alpha val="49000"/>
          </a:srgbClr>
        </a:gs>
        <a:gs pos="50000">
          <a:srgbClr val="4F81BD">
            <a:tint val="44500"/>
            <a:satMod val="160000"/>
          </a:srgbClr>
        </a:gs>
        <a:gs pos="100000">
          <a:srgbClr val="EEECE1">
            <a:lumMod val="50000"/>
            <a:alpha val="80000"/>
          </a:srgbClr>
        </a:gs>
      </a:gsLst>
      <a:lin ang="5400000" scaled="0"/>
    </a:gradFill>
  </c:spPr>
  <c:txPr>
    <a:bodyPr/>
    <a:lstStyle/>
    <a:p>
      <a:pPr>
        <a:defRPr sz="14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a:pPr>
            <a:r>
              <a:rPr lang="en-US" sz="2800"/>
              <a:t>U.S. Weighted Avg Crude Import Quality</a:t>
            </a:r>
            <a:endParaRPr lang="ko-KR" sz="2800"/>
          </a:p>
        </c:rich>
      </c:tx>
      <c:layout/>
      <c:overlay val="0"/>
      <c:spPr>
        <a:solidFill>
          <a:sysClr val="window" lastClr="FFFFFF">
            <a:alpha val="68000"/>
          </a:sysClr>
        </a:solidFill>
        <a:scene3d>
          <a:camera prst="orthographicFront"/>
          <a:lightRig rig="threePt" dir="t"/>
        </a:scene3d>
        <a:sp3d>
          <a:bevelT/>
          <a:bevelB/>
        </a:sp3d>
      </c:spPr>
    </c:title>
    <c:autoTitleDeleted val="0"/>
    <c:plotArea>
      <c:layout>
        <c:manualLayout>
          <c:layoutTarget val="inner"/>
          <c:xMode val="edge"/>
          <c:yMode val="edge"/>
          <c:x val="0.106632174296797"/>
          <c:y val="0.115833618623759"/>
          <c:w val="0.786809397719091"/>
          <c:h val="0.593350831146107"/>
        </c:manualLayout>
      </c:layout>
      <c:lineChart>
        <c:grouping val="standard"/>
        <c:varyColors val="0"/>
        <c:ser>
          <c:idx val="0"/>
          <c:order val="0"/>
          <c:tx>
            <c:strRef>
              <c:f>'DATA 1995-2008'!$BE$3</c:f>
              <c:strCache>
                <c:ptCount val="1"/>
                <c:pt idx="0">
                  <c:v>API</c:v>
                </c:pt>
              </c:strCache>
            </c:strRef>
          </c:tx>
          <c:spPr>
            <a:ln w="38100">
              <a:solidFill>
                <a:srgbClr val="00B0F0"/>
              </a:solidFill>
            </a:ln>
          </c:spPr>
          <c:marker>
            <c:symbol val="none"/>
          </c:marker>
          <c:cat>
            <c:numRef>
              <c:f>'DATA 1995-2008'!$A$4:$A$169</c:f>
              <c:numCache>
                <c:formatCode>m/d/yyyy</c:formatCode>
                <c:ptCount val="166"/>
                <c:pt idx="0">
                  <c:v>34700.0</c:v>
                </c:pt>
                <c:pt idx="1">
                  <c:v>34731.0</c:v>
                </c:pt>
                <c:pt idx="2">
                  <c:v>34759.0</c:v>
                </c:pt>
                <c:pt idx="3">
                  <c:v>34790.0</c:v>
                </c:pt>
                <c:pt idx="4">
                  <c:v>34820.0</c:v>
                </c:pt>
                <c:pt idx="5">
                  <c:v>34851.0</c:v>
                </c:pt>
                <c:pt idx="6">
                  <c:v>34881.0</c:v>
                </c:pt>
                <c:pt idx="7">
                  <c:v>34912.0</c:v>
                </c:pt>
                <c:pt idx="8">
                  <c:v>34943.0</c:v>
                </c:pt>
                <c:pt idx="9">
                  <c:v>34973.0</c:v>
                </c:pt>
                <c:pt idx="10">
                  <c:v>35004.0</c:v>
                </c:pt>
                <c:pt idx="11">
                  <c:v>35034.0</c:v>
                </c:pt>
                <c:pt idx="12">
                  <c:v>35065.0</c:v>
                </c:pt>
                <c:pt idx="13">
                  <c:v>35096.0</c:v>
                </c:pt>
                <c:pt idx="14">
                  <c:v>35125.0</c:v>
                </c:pt>
                <c:pt idx="15">
                  <c:v>35156.0</c:v>
                </c:pt>
                <c:pt idx="16">
                  <c:v>35186.0</c:v>
                </c:pt>
                <c:pt idx="17">
                  <c:v>35217.0</c:v>
                </c:pt>
                <c:pt idx="18">
                  <c:v>35247.0</c:v>
                </c:pt>
                <c:pt idx="19">
                  <c:v>35278.0</c:v>
                </c:pt>
                <c:pt idx="20">
                  <c:v>35309.0</c:v>
                </c:pt>
                <c:pt idx="21">
                  <c:v>35339.0</c:v>
                </c:pt>
                <c:pt idx="22">
                  <c:v>35370.0</c:v>
                </c:pt>
                <c:pt idx="23">
                  <c:v>35400.0</c:v>
                </c:pt>
                <c:pt idx="24">
                  <c:v>35431.0</c:v>
                </c:pt>
                <c:pt idx="25">
                  <c:v>35462.0</c:v>
                </c:pt>
                <c:pt idx="26">
                  <c:v>35490.0</c:v>
                </c:pt>
                <c:pt idx="27">
                  <c:v>35521.0</c:v>
                </c:pt>
                <c:pt idx="28">
                  <c:v>35551.0</c:v>
                </c:pt>
                <c:pt idx="29">
                  <c:v>35582.0</c:v>
                </c:pt>
                <c:pt idx="30">
                  <c:v>35612.0</c:v>
                </c:pt>
                <c:pt idx="31">
                  <c:v>35643.0</c:v>
                </c:pt>
                <c:pt idx="32">
                  <c:v>35674.0</c:v>
                </c:pt>
                <c:pt idx="33">
                  <c:v>35704.0</c:v>
                </c:pt>
                <c:pt idx="34">
                  <c:v>35735.0</c:v>
                </c:pt>
                <c:pt idx="35">
                  <c:v>35765.0</c:v>
                </c:pt>
                <c:pt idx="36">
                  <c:v>35796.0</c:v>
                </c:pt>
                <c:pt idx="37">
                  <c:v>35827.0</c:v>
                </c:pt>
                <c:pt idx="38">
                  <c:v>35855.0</c:v>
                </c:pt>
                <c:pt idx="39">
                  <c:v>35886.0</c:v>
                </c:pt>
                <c:pt idx="40">
                  <c:v>35916.0</c:v>
                </c:pt>
                <c:pt idx="41">
                  <c:v>35947.0</c:v>
                </c:pt>
                <c:pt idx="42">
                  <c:v>35977.0</c:v>
                </c:pt>
                <c:pt idx="43">
                  <c:v>36008.0</c:v>
                </c:pt>
                <c:pt idx="44">
                  <c:v>36039.0</c:v>
                </c:pt>
                <c:pt idx="45">
                  <c:v>36069.0</c:v>
                </c:pt>
                <c:pt idx="46">
                  <c:v>36100.0</c:v>
                </c:pt>
                <c:pt idx="47">
                  <c:v>36130.0</c:v>
                </c:pt>
                <c:pt idx="48">
                  <c:v>36161.0</c:v>
                </c:pt>
                <c:pt idx="49">
                  <c:v>36192.0</c:v>
                </c:pt>
                <c:pt idx="50">
                  <c:v>36220.0</c:v>
                </c:pt>
                <c:pt idx="51">
                  <c:v>36251.0</c:v>
                </c:pt>
                <c:pt idx="52">
                  <c:v>36281.0</c:v>
                </c:pt>
                <c:pt idx="53">
                  <c:v>36312.0</c:v>
                </c:pt>
                <c:pt idx="54">
                  <c:v>36342.0</c:v>
                </c:pt>
                <c:pt idx="55">
                  <c:v>36373.0</c:v>
                </c:pt>
                <c:pt idx="56">
                  <c:v>36404.0</c:v>
                </c:pt>
                <c:pt idx="57">
                  <c:v>36434.0</c:v>
                </c:pt>
                <c:pt idx="58">
                  <c:v>36465.0</c:v>
                </c:pt>
                <c:pt idx="59">
                  <c:v>36495.0</c:v>
                </c:pt>
                <c:pt idx="60">
                  <c:v>36526.0</c:v>
                </c:pt>
                <c:pt idx="61">
                  <c:v>36557.0</c:v>
                </c:pt>
                <c:pt idx="62">
                  <c:v>36586.0</c:v>
                </c:pt>
                <c:pt idx="63">
                  <c:v>36617.0</c:v>
                </c:pt>
                <c:pt idx="64">
                  <c:v>36647.0</c:v>
                </c:pt>
                <c:pt idx="65">
                  <c:v>36678.0</c:v>
                </c:pt>
                <c:pt idx="66">
                  <c:v>36708.0</c:v>
                </c:pt>
                <c:pt idx="67">
                  <c:v>36739.0</c:v>
                </c:pt>
                <c:pt idx="68">
                  <c:v>36770.0</c:v>
                </c:pt>
                <c:pt idx="69">
                  <c:v>36800.0</c:v>
                </c:pt>
                <c:pt idx="70">
                  <c:v>36831.0</c:v>
                </c:pt>
                <c:pt idx="71">
                  <c:v>36861.0</c:v>
                </c:pt>
                <c:pt idx="72">
                  <c:v>36892.0</c:v>
                </c:pt>
                <c:pt idx="73">
                  <c:v>36923.0</c:v>
                </c:pt>
                <c:pt idx="74">
                  <c:v>36951.0</c:v>
                </c:pt>
                <c:pt idx="75">
                  <c:v>36982.0</c:v>
                </c:pt>
                <c:pt idx="76">
                  <c:v>37012.0</c:v>
                </c:pt>
                <c:pt idx="77">
                  <c:v>37043.0</c:v>
                </c:pt>
                <c:pt idx="78">
                  <c:v>37073.0</c:v>
                </c:pt>
                <c:pt idx="79">
                  <c:v>37104.0</c:v>
                </c:pt>
                <c:pt idx="80">
                  <c:v>37135.0</c:v>
                </c:pt>
                <c:pt idx="81">
                  <c:v>37165.0</c:v>
                </c:pt>
                <c:pt idx="82">
                  <c:v>37196.0</c:v>
                </c:pt>
                <c:pt idx="83">
                  <c:v>37226.0</c:v>
                </c:pt>
                <c:pt idx="84">
                  <c:v>37257.0</c:v>
                </c:pt>
                <c:pt idx="85">
                  <c:v>37288.0</c:v>
                </c:pt>
                <c:pt idx="86">
                  <c:v>37316.0</c:v>
                </c:pt>
                <c:pt idx="87">
                  <c:v>37347.0</c:v>
                </c:pt>
                <c:pt idx="88">
                  <c:v>37377.0</c:v>
                </c:pt>
                <c:pt idx="89">
                  <c:v>37408.0</c:v>
                </c:pt>
                <c:pt idx="90">
                  <c:v>37438.0</c:v>
                </c:pt>
                <c:pt idx="91">
                  <c:v>37469.0</c:v>
                </c:pt>
                <c:pt idx="92">
                  <c:v>37500.0</c:v>
                </c:pt>
                <c:pt idx="93">
                  <c:v>37530.0</c:v>
                </c:pt>
                <c:pt idx="94">
                  <c:v>37561.0</c:v>
                </c:pt>
                <c:pt idx="95">
                  <c:v>37591.0</c:v>
                </c:pt>
                <c:pt idx="96">
                  <c:v>37622.0</c:v>
                </c:pt>
                <c:pt idx="97">
                  <c:v>37653.0</c:v>
                </c:pt>
                <c:pt idx="98">
                  <c:v>37681.0</c:v>
                </c:pt>
                <c:pt idx="99">
                  <c:v>37712.0</c:v>
                </c:pt>
                <c:pt idx="100">
                  <c:v>37742.0</c:v>
                </c:pt>
                <c:pt idx="101">
                  <c:v>37773.0</c:v>
                </c:pt>
                <c:pt idx="102">
                  <c:v>37803.0</c:v>
                </c:pt>
                <c:pt idx="103">
                  <c:v>37834.0</c:v>
                </c:pt>
                <c:pt idx="104">
                  <c:v>37865.0</c:v>
                </c:pt>
                <c:pt idx="105">
                  <c:v>37895.0</c:v>
                </c:pt>
                <c:pt idx="106">
                  <c:v>37926.0</c:v>
                </c:pt>
                <c:pt idx="107">
                  <c:v>37956.0</c:v>
                </c:pt>
                <c:pt idx="108">
                  <c:v>37987.0</c:v>
                </c:pt>
                <c:pt idx="109">
                  <c:v>38018.0</c:v>
                </c:pt>
                <c:pt idx="110">
                  <c:v>38047.0</c:v>
                </c:pt>
                <c:pt idx="111">
                  <c:v>38078.0</c:v>
                </c:pt>
                <c:pt idx="112">
                  <c:v>38108.0</c:v>
                </c:pt>
                <c:pt idx="113">
                  <c:v>38139.0</c:v>
                </c:pt>
                <c:pt idx="114">
                  <c:v>38169.0</c:v>
                </c:pt>
                <c:pt idx="115">
                  <c:v>38200.0</c:v>
                </c:pt>
                <c:pt idx="116">
                  <c:v>38231.0</c:v>
                </c:pt>
                <c:pt idx="117">
                  <c:v>38261.0</c:v>
                </c:pt>
                <c:pt idx="118">
                  <c:v>38292.0</c:v>
                </c:pt>
                <c:pt idx="119">
                  <c:v>38322.0</c:v>
                </c:pt>
                <c:pt idx="120">
                  <c:v>38353.0</c:v>
                </c:pt>
                <c:pt idx="121">
                  <c:v>38384.0</c:v>
                </c:pt>
                <c:pt idx="122">
                  <c:v>38412.0</c:v>
                </c:pt>
                <c:pt idx="123">
                  <c:v>38443.0</c:v>
                </c:pt>
                <c:pt idx="124">
                  <c:v>38473.0</c:v>
                </c:pt>
                <c:pt idx="125">
                  <c:v>38504.0</c:v>
                </c:pt>
                <c:pt idx="126">
                  <c:v>38534.0</c:v>
                </c:pt>
                <c:pt idx="127">
                  <c:v>38565.0</c:v>
                </c:pt>
                <c:pt idx="128">
                  <c:v>38596.0</c:v>
                </c:pt>
                <c:pt idx="129">
                  <c:v>38626.0</c:v>
                </c:pt>
                <c:pt idx="130">
                  <c:v>38657.0</c:v>
                </c:pt>
                <c:pt idx="131">
                  <c:v>38687.0</c:v>
                </c:pt>
                <c:pt idx="132">
                  <c:v>38718.0</c:v>
                </c:pt>
                <c:pt idx="133">
                  <c:v>38749.0</c:v>
                </c:pt>
                <c:pt idx="134">
                  <c:v>38777.0</c:v>
                </c:pt>
                <c:pt idx="135">
                  <c:v>38808.0</c:v>
                </c:pt>
                <c:pt idx="136">
                  <c:v>38838.0</c:v>
                </c:pt>
                <c:pt idx="137">
                  <c:v>38869.0</c:v>
                </c:pt>
                <c:pt idx="138">
                  <c:v>38899.0</c:v>
                </c:pt>
                <c:pt idx="139">
                  <c:v>38930.0</c:v>
                </c:pt>
                <c:pt idx="140">
                  <c:v>38961.0</c:v>
                </c:pt>
                <c:pt idx="141">
                  <c:v>38991.0</c:v>
                </c:pt>
                <c:pt idx="142">
                  <c:v>39022.0</c:v>
                </c:pt>
                <c:pt idx="143">
                  <c:v>39052.0</c:v>
                </c:pt>
                <c:pt idx="144">
                  <c:v>39083.0</c:v>
                </c:pt>
                <c:pt idx="145">
                  <c:v>39114.0</c:v>
                </c:pt>
                <c:pt idx="146">
                  <c:v>39142.0</c:v>
                </c:pt>
                <c:pt idx="147">
                  <c:v>39173.0</c:v>
                </c:pt>
                <c:pt idx="148">
                  <c:v>39203.0</c:v>
                </c:pt>
                <c:pt idx="149">
                  <c:v>39234.0</c:v>
                </c:pt>
                <c:pt idx="150">
                  <c:v>39264.0</c:v>
                </c:pt>
                <c:pt idx="151">
                  <c:v>39295.0</c:v>
                </c:pt>
                <c:pt idx="152">
                  <c:v>39326.0</c:v>
                </c:pt>
                <c:pt idx="153">
                  <c:v>39356.0</c:v>
                </c:pt>
                <c:pt idx="154">
                  <c:v>39387.0</c:v>
                </c:pt>
                <c:pt idx="155">
                  <c:v>39417.0</c:v>
                </c:pt>
                <c:pt idx="156">
                  <c:v>39448.0</c:v>
                </c:pt>
                <c:pt idx="157">
                  <c:v>39479.0</c:v>
                </c:pt>
                <c:pt idx="158">
                  <c:v>39508.0</c:v>
                </c:pt>
                <c:pt idx="159">
                  <c:v>39539.0</c:v>
                </c:pt>
                <c:pt idx="160">
                  <c:v>39569.0</c:v>
                </c:pt>
                <c:pt idx="161">
                  <c:v>39600.0</c:v>
                </c:pt>
                <c:pt idx="162">
                  <c:v>39630.0</c:v>
                </c:pt>
                <c:pt idx="163">
                  <c:v>39661.0</c:v>
                </c:pt>
                <c:pt idx="164">
                  <c:v>39692.0</c:v>
                </c:pt>
                <c:pt idx="165">
                  <c:v>39722.0</c:v>
                </c:pt>
              </c:numCache>
            </c:numRef>
          </c:cat>
          <c:val>
            <c:numRef>
              <c:f>'DATA 1995-2008'!$BE$4:$BE$169</c:f>
              <c:numCache>
                <c:formatCode>General</c:formatCode>
                <c:ptCount val="166"/>
                <c:pt idx="0">
                  <c:v>31.58</c:v>
                </c:pt>
                <c:pt idx="1">
                  <c:v>31.24</c:v>
                </c:pt>
                <c:pt idx="2">
                  <c:v>31.41999999999999</c:v>
                </c:pt>
                <c:pt idx="3">
                  <c:v>31.55</c:v>
                </c:pt>
                <c:pt idx="4">
                  <c:v>31.36</c:v>
                </c:pt>
                <c:pt idx="5">
                  <c:v>31.05</c:v>
                </c:pt>
                <c:pt idx="6">
                  <c:v>30.91</c:v>
                </c:pt>
                <c:pt idx="7">
                  <c:v>31.3</c:v>
                </c:pt>
                <c:pt idx="8">
                  <c:v>31.01</c:v>
                </c:pt>
                <c:pt idx="9">
                  <c:v>31.34</c:v>
                </c:pt>
                <c:pt idx="10">
                  <c:v>31.45999999999999</c:v>
                </c:pt>
                <c:pt idx="11">
                  <c:v>31.37</c:v>
                </c:pt>
                <c:pt idx="12">
                  <c:v>31.53</c:v>
                </c:pt>
                <c:pt idx="13">
                  <c:v>31.21</c:v>
                </c:pt>
                <c:pt idx="14">
                  <c:v>31.27999999999999</c:v>
                </c:pt>
                <c:pt idx="15">
                  <c:v>31.06</c:v>
                </c:pt>
                <c:pt idx="16">
                  <c:v>31.57</c:v>
                </c:pt>
                <c:pt idx="17">
                  <c:v>31.05</c:v>
                </c:pt>
                <c:pt idx="18">
                  <c:v>31.24</c:v>
                </c:pt>
                <c:pt idx="19">
                  <c:v>31.2</c:v>
                </c:pt>
                <c:pt idx="20">
                  <c:v>30.86</c:v>
                </c:pt>
                <c:pt idx="21">
                  <c:v>30.67</c:v>
                </c:pt>
                <c:pt idx="22">
                  <c:v>30.9</c:v>
                </c:pt>
                <c:pt idx="23">
                  <c:v>31.16</c:v>
                </c:pt>
                <c:pt idx="24">
                  <c:v>31.45999999999999</c:v>
                </c:pt>
                <c:pt idx="25">
                  <c:v>31.7</c:v>
                </c:pt>
                <c:pt idx="26">
                  <c:v>31.45</c:v>
                </c:pt>
                <c:pt idx="27">
                  <c:v>31.2</c:v>
                </c:pt>
                <c:pt idx="28">
                  <c:v>30.71</c:v>
                </c:pt>
                <c:pt idx="29">
                  <c:v>30.9</c:v>
                </c:pt>
                <c:pt idx="30">
                  <c:v>31.14</c:v>
                </c:pt>
                <c:pt idx="31">
                  <c:v>30.83000000000001</c:v>
                </c:pt>
                <c:pt idx="32">
                  <c:v>30.75999999999999</c:v>
                </c:pt>
                <c:pt idx="33">
                  <c:v>31.01</c:v>
                </c:pt>
                <c:pt idx="34">
                  <c:v>31.06</c:v>
                </c:pt>
                <c:pt idx="35">
                  <c:v>30.85</c:v>
                </c:pt>
                <c:pt idx="36">
                  <c:v>31.14</c:v>
                </c:pt>
                <c:pt idx="37">
                  <c:v>30.9</c:v>
                </c:pt>
                <c:pt idx="38">
                  <c:v>30.72</c:v>
                </c:pt>
                <c:pt idx="39">
                  <c:v>30.69</c:v>
                </c:pt>
                <c:pt idx="40">
                  <c:v>30.79</c:v>
                </c:pt>
                <c:pt idx="41">
                  <c:v>30.4</c:v>
                </c:pt>
                <c:pt idx="42">
                  <c:v>30.89</c:v>
                </c:pt>
                <c:pt idx="43">
                  <c:v>31.17</c:v>
                </c:pt>
                <c:pt idx="44">
                  <c:v>31.14</c:v>
                </c:pt>
                <c:pt idx="45">
                  <c:v>31.27</c:v>
                </c:pt>
                <c:pt idx="46">
                  <c:v>31.35</c:v>
                </c:pt>
                <c:pt idx="47">
                  <c:v>31.3</c:v>
                </c:pt>
                <c:pt idx="48">
                  <c:v>31.89</c:v>
                </c:pt>
                <c:pt idx="49">
                  <c:v>31.34</c:v>
                </c:pt>
                <c:pt idx="50">
                  <c:v>31.19</c:v>
                </c:pt>
                <c:pt idx="51">
                  <c:v>31.34</c:v>
                </c:pt>
                <c:pt idx="52">
                  <c:v>31.24</c:v>
                </c:pt>
                <c:pt idx="53">
                  <c:v>31.34</c:v>
                </c:pt>
                <c:pt idx="54">
                  <c:v>31.35</c:v>
                </c:pt>
                <c:pt idx="55">
                  <c:v>31.0</c:v>
                </c:pt>
                <c:pt idx="56">
                  <c:v>31.29</c:v>
                </c:pt>
                <c:pt idx="57">
                  <c:v>31.18</c:v>
                </c:pt>
                <c:pt idx="58">
                  <c:v>31.36</c:v>
                </c:pt>
                <c:pt idx="59">
                  <c:v>31.16</c:v>
                </c:pt>
                <c:pt idx="60">
                  <c:v>31.37</c:v>
                </c:pt>
                <c:pt idx="61">
                  <c:v>31.19</c:v>
                </c:pt>
                <c:pt idx="62">
                  <c:v>31.22</c:v>
                </c:pt>
                <c:pt idx="63">
                  <c:v>31.38</c:v>
                </c:pt>
                <c:pt idx="64">
                  <c:v>31.45999999999999</c:v>
                </c:pt>
                <c:pt idx="65">
                  <c:v>31.12</c:v>
                </c:pt>
                <c:pt idx="66">
                  <c:v>30.93</c:v>
                </c:pt>
                <c:pt idx="67">
                  <c:v>30.6</c:v>
                </c:pt>
                <c:pt idx="68">
                  <c:v>30.55</c:v>
                </c:pt>
                <c:pt idx="69">
                  <c:v>30.89</c:v>
                </c:pt>
                <c:pt idx="70">
                  <c:v>30.79</c:v>
                </c:pt>
                <c:pt idx="71">
                  <c:v>30.5</c:v>
                </c:pt>
                <c:pt idx="72">
                  <c:v>30.97</c:v>
                </c:pt>
                <c:pt idx="73">
                  <c:v>30.57</c:v>
                </c:pt>
                <c:pt idx="74">
                  <c:v>30.71</c:v>
                </c:pt>
                <c:pt idx="75">
                  <c:v>30.64</c:v>
                </c:pt>
                <c:pt idx="76">
                  <c:v>30.63000000000003</c:v>
                </c:pt>
                <c:pt idx="77">
                  <c:v>30.3</c:v>
                </c:pt>
                <c:pt idx="78">
                  <c:v>30.08</c:v>
                </c:pt>
                <c:pt idx="79">
                  <c:v>30.31000000000003</c:v>
                </c:pt>
                <c:pt idx="80">
                  <c:v>30.58</c:v>
                </c:pt>
                <c:pt idx="81">
                  <c:v>30.53</c:v>
                </c:pt>
                <c:pt idx="82">
                  <c:v>30.07</c:v>
                </c:pt>
                <c:pt idx="83">
                  <c:v>30.52</c:v>
                </c:pt>
                <c:pt idx="84">
                  <c:v>30.59</c:v>
                </c:pt>
                <c:pt idx="85">
                  <c:v>30.54</c:v>
                </c:pt>
                <c:pt idx="86">
                  <c:v>30.67</c:v>
                </c:pt>
                <c:pt idx="87">
                  <c:v>30.58</c:v>
                </c:pt>
                <c:pt idx="88">
                  <c:v>30.63000000000003</c:v>
                </c:pt>
                <c:pt idx="89">
                  <c:v>30.16</c:v>
                </c:pt>
                <c:pt idx="90">
                  <c:v>29.95</c:v>
                </c:pt>
                <c:pt idx="91">
                  <c:v>30.25999999999999</c:v>
                </c:pt>
                <c:pt idx="92">
                  <c:v>30.33000000000001</c:v>
                </c:pt>
                <c:pt idx="93">
                  <c:v>30.53</c:v>
                </c:pt>
                <c:pt idx="94">
                  <c:v>30.39</c:v>
                </c:pt>
                <c:pt idx="95">
                  <c:v>30.5</c:v>
                </c:pt>
                <c:pt idx="96">
                  <c:v>31.22</c:v>
                </c:pt>
                <c:pt idx="97">
                  <c:v>30.93999999999999</c:v>
                </c:pt>
                <c:pt idx="98">
                  <c:v>30.95</c:v>
                </c:pt>
                <c:pt idx="99">
                  <c:v>30.9</c:v>
                </c:pt>
                <c:pt idx="100">
                  <c:v>30.31000000000003</c:v>
                </c:pt>
                <c:pt idx="101">
                  <c:v>30.55</c:v>
                </c:pt>
                <c:pt idx="102">
                  <c:v>30.29</c:v>
                </c:pt>
                <c:pt idx="103">
                  <c:v>30.52</c:v>
                </c:pt>
                <c:pt idx="104">
                  <c:v>30.62</c:v>
                </c:pt>
                <c:pt idx="105">
                  <c:v>30.58</c:v>
                </c:pt>
                <c:pt idx="106">
                  <c:v>30.31000000000003</c:v>
                </c:pt>
                <c:pt idx="107">
                  <c:v>30.2</c:v>
                </c:pt>
                <c:pt idx="108">
                  <c:v>30.25</c:v>
                </c:pt>
                <c:pt idx="109">
                  <c:v>30.6</c:v>
                </c:pt>
                <c:pt idx="110">
                  <c:v>30.39</c:v>
                </c:pt>
                <c:pt idx="111">
                  <c:v>30.21</c:v>
                </c:pt>
                <c:pt idx="112">
                  <c:v>30.31000000000003</c:v>
                </c:pt>
                <c:pt idx="113">
                  <c:v>30.05</c:v>
                </c:pt>
                <c:pt idx="114">
                  <c:v>30.25</c:v>
                </c:pt>
                <c:pt idx="115">
                  <c:v>30.38</c:v>
                </c:pt>
                <c:pt idx="116">
                  <c:v>30.21</c:v>
                </c:pt>
                <c:pt idx="117">
                  <c:v>29.77999999999999</c:v>
                </c:pt>
                <c:pt idx="118">
                  <c:v>29.75</c:v>
                </c:pt>
                <c:pt idx="119">
                  <c:v>29.95999999999999</c:v>
                </c:pt>
                <c:pt idx="120">
                  <c:v>30.0</c:v>
                </c:pt>
                <c:pt idx="121">
                  <c:v>30.01</c:v>
                </c:pt>
                <c:pt idx="122">
                  <c:v>30.18</c:v>
                </c:pt>
                <c:pt idx="123">
                  <c:v>30.11000000000003</c:v>
                </c:pt>
                <c:pt idx="124">
                  <c:v>30.36</c:v>
                </c:pt>
                <c:pt idx="125">
                  <c:v>30.12</c:v>
                </c:pt>
                <c:pt idx="126">
                  <c:v>30.12</c:v>
                </c:pt>
                <c:pt idx="127">
                  <c:v>30.2</c:v>
                </c:pt>
                <c:pt idx="128">
                  <c:v>30.43</c:v>
                </c:pt>
                <c:pt idx="129">
                  <c:v>30.47</c:v>
                </c:pt>
                <c:pt idx="130">
                  <c:v>30.39</c:v>
                </c:pt>
                <c:pt idx="131">
                  <c:v>30.02</c:v>
                </c:pt>
                <c:pt idx="132">
                  <c:v>30.34</c:v>
                </c:pt>
                <c:pt idx="133">
                  <c:v>30.12</c:v>
                </c:pt>
                <c:pt idx="134">
                  <c:v>30.34</c:v>
                </c:pt>
                <c:pt idx="135">
                  <c:v>30.55</c:v>
                </c:pt>
                <c:pt idx="136">
                  <c:v>30.66</c:v>
                </c:pt>
                <c:pt idx="137">
                  <c:v>30.7</c:v>
                </c:pt>
                <c:pt idx="138">
                  <c:v>30.58</c:v>
                </c:pt>
                <c:pt idx="139">
                  <c:v>30.53</c:v>
                </c:pt>
                <c:pt idx="140">
                  <c:v>30.35</c:v>
                </c:pt>
                <c:pt idx="141">
                  <c:v>30.38</c:v>
                </c:pt>
                <c:pt idx="142">
                  <c:v>30.3</c:v>
                </c:pt>
                <c:pt idx="143">
                  <c:v>30.41</c:v>
                </c:pt>
                <c:pt idx="144">
                  <c:v>30.87</c:v>
                </c:pt>
                <c:pt idx="145">
                  <c:v>30.75</c:v>
                </c:pt>
                <c:pt idx="146">
                  <c:v>30.32</c:v>
                </c:pt>
                <c:pt idx="147">
                  <c:v>30.77</c:v>
                </c:pt>
                <c:pt idx="148">
                  <c:v>30.6</c:v>
                </c:pt>
                <c:pt idx="149">
                  <c:v>30.54</c:v>
                </c:pt>
                <c:pt idx="150">
                  <c:v>30.29</c:v>
                </c:pt>
                <c:pt idx="151">
                  <c:v>30.31000000000003</c:v>
                </c:pt>
                <c:pt idx="152">
                  <c:v>30.33000000000001</c:v>
                </c:pt>
                <c:pt idx="153">
                  <c:v>30.04</c:v>
                </c:pt>
                <c:pt idx="154">
                  <c:v>30.02</c:v>
                </c:pt>
                <c:pt idx="155">
                  <c:v>30.29</c:v>
                </c:pt>
                <c:pt idx="156">
                  <c:v>30.5</c:v>
                </c:pt>
                <c:pt idx="157">
                  <c:v>30.41999999999999</c:v>
                </c:pt>
                <c:pt idx="158">
                  <c:v>30.25</c:v>
                </c:pt>
                <c:pt idx="159">
                  <c:v>30.56</c:v>
                </c:pt>
                <c:pt idx="160">
                  <c:v>30.23</c:v>
                </c:pt>
                <c:pt idx="161">
                  <c:v>30.18</c:v>
                </c:pt>
                <c:pt idx="162">
                  <c:v>29.9</c:v>
                </c:pt>
                <c:pt idx="163">
                  <c:v>29.99</c:v>
                </c:pt>
                <c:pt idx="164">
                  <c:v>30.43999999999999</c:v>
                </c:pt>
                <c:pt idx="165">
                  <c:v>30.13000000000003</c:v>
                </c:pt>
              </c:numCache>
            </c:numRef>
          </c:val>
          <c:smooth val="0"/>
        </c:ser>
        <c:dLbls>
          <c:showLegendKey val="0"/>
          <c:showVal val="0"/>
          <c:showCatName val="0"/>
          <c:showSerName val="0"/>
          <c:showPercent val="0"/>
          <c:showBubbleSize val="0"/>
        </c:dLbls>
        <c:marker val="1"/>
        <c:smooth val="0"/>
        <c:axId val="2131605112"/>
        <c:axId val="2131595352"/>
      </c:lineChart>
      <c:lineChart>
        <c:grouping val="standard"/>
        <c:varyColors val="0"/>
        <c:ser>
          <c:idx val="1"/>
          <c:order val="1"/>
          <c:tx>
            <c:strRef>
              <c:f>'DATA 1995-2008'!$BF$3</c:f>
              <c:strCache>
                <c:ptCount val="1"/>
                <c:pt idx="0">
                  <c:v>Sulfur</c:v>
                </c:pt>
              </c:strCache>
            </c:strRef>
          </c:tx>
          <c:spPr>
            <a:ln w="38100">
              <a:solidFill>
                <a:schemeClr val="tx1"/>
              </a:solidFill>
            </a:ln>
          </c:spPr>
          <c:marker>
            <c:symbol val="none"/>
          </c:marker>
          <c:val>
            <c:numRef>
              <c:f>'DATA 1995-2008'!$BF$4:$BF$169</c:f>
              <c:numCache>
                <c:formatCode>General</c:formatCode>
                <c:ptCount val="166"/>
                <c:pt idx="0">
                  <c:v>1.09</c:v>
                </c:pt>
                <c:pt idx="1">
                  <c:v>1.12</c:v>
                </c:pt>
                <c:pt idx="2">
                  <c:v>1.129999999999995</c:v>
                </c:pt>
                <c:pt idx="3">
                  <c:v>1.11</c:v>
                </c:pt>
                <c:pt idx="4">
                  <c:v>1.139999999999995</c:v>
                </c:pt>
                <c:pt idx="5">
                  <c:v>1.159999999999995</c:v>
                </c:pt>
                <c:pt idx="6">
                  <c:v>1.159999999999995</c:v>
                </c:pt>
                <c:pt idx="7">
                  <c:v>1.1</c:v>
                </c:pt>
                <c:pt idx="8">
                  <c:v>1.129999999999995</c:v>
                </c:pt>
                <c:pt idx="9">
                  <c:v>1.1</c:v>
                </c:pt>
                <c:pt idx="10">
                  <c:v>1.11</c:v>
                </c:pt>
                <c:pt idx="11">
                  <c:v>1.159999999999995</c:v>
                </c:pt>
                <c:pt idx="12">
                  <c:v>1.11</c:v>
                </c:pt>
                <c:pt idx="13">
                  <c:v>1.129999999999995</c:v>
                </c:pt>
                <c:pt idx="14">
                  <c:v>1.149999999999995</c:v>
                </c:pt>
                <c:pt idx="15">
                  <c:v>1.139999999999995</c:v>
                </c:pt>
                <c:pt idx="16">
                  <c:v>1.12</c:v>
                </c:pt>
                <c:pt idx="17">
                  <c:v>1.11</c:v>
                </c:pt>
                <c:pt idx="18">
                  <c:v>1.139999999999995</c:v>
                </c:pt>
                <c:pt idx="19">
                  <c:v>1.190000000000004</c:v>
                </c:pt>
                <c:pt idx="20">
                  <c:v>1.159999999999995</c:v>
                </c:pt>
                <c:pt idx="21">
                  <c:v>1.170000000000002</c:v>
                </c:pt>
                <c:pt idx="22">
                  <c:v>1.180000000000004</c:v>
                </c:pt>
                <c:pt idx="23">
                  <c:v>1.180000000000004</c:v>
                </c:pt>
                <c:pt idx="24">
                  <c:v>1.21</c:v>
                </c:pt>
                <c:pt idx="25">
                  <c:v>1.2</c:v>
                </c:pt>
                <c:pt idx="26">
                  <c:v>1.23</c:v>
                </c:pt>
                <c:pt idx="27">
                  <c:v>1.26</c:v>
                </c:pt>
                <c:pt idx="28">
                  <c:v>1.24</c:v>
                </c:pt>
                <c:pt idx="29">
                  <c:v>1.25</c:v>
                </c:pt>
                <c:pt idx="30">
                  <c:v>1.28</c:v>
                </c:pt>
                <c:pt idx="31">
                  <c:v>1.28</c:v>
                </c:pt>
                <c:pt idx="32">
                  <c:v>1.29</c:v>
                </c:pt>
                <c:pt idx="33">
                  <c:v>1.27</c:v>
                </c:pt>
                <c:pt idx="34">
                  <c:v>1.28</c:v>
                </c:pt>
                <c:pt idx="35">
                  <c:v>1.26</c:v>
                </c:pt>
                <c:pt idx="36">
                  <c:v>1.26</c:v>
                </c:pt>
                <c:pt idx="37">
                  <c:v>1.32</c:v>
                </c:pt>
                <c:pt idx="38">
                  <c:v>1.34</c:v>
                </c:pt>
                <c:pt idx="39">
                  <c:v>1.34</c:v>
                </c:pt>
                <c:pt idx="40">
                  <c:v>1.29</c:v>
                </c:pt>
                <c:pt idx="41">
                  <c:v>1.33</c:v>
                </c:pt>
                <c:pt idx="42">
                  <c:v>1.32</c:v>
                </c:pt>
                <c:pt idx="43">
                  <c:v>1.3</c:v>
                </c:pt>
                <c:pt idx="44">
                  <c:v>1.3</c:v>
                </c:pt>
                <c:pt idx="45">
                  <c:v>1.31</c:v>
                </c:pt>
                <c:pt idx="46">
                  <c:v>1.26</c:v>
                </c:pt>
                <c:pt idx="47">
                  <c:v>1.29</c:v>
                </c:pt>
                <c:pt idx="48">
                  <c:v>1.28</c:v>
                </c:pt>
                <c:pt idx="49">
                  <c:v>1.31</c:v>
                </c:pt>
                <c:pt idx="50">
                  <c:v>1.34</c:v>
                </c:pt>
                <c:pt idx="51">
                  <c:v>1.3</c:v>
                </c:pt>
                <c:pt idx="52">
                  <c:v>1.3</c:v>
                </c:pt>
                <c:pt idx="53">
                  <c:v>1.35</c:v>
                </c:pt>
                <c:pt idx="54">
                  <c:v>1.35</c:v>
                </c:pt>
                <c:pt idx="55">
                  <c:v>1.35</c:v>
                </c:pt>
                <c:pt idx="56">
                  <c:v>1.32</c:v>
                </c:pt>
                <c:pt idx="57">
                  <c:v>1.35</c:v>
                </c:pt>
                <c:pt idx="58">
                  <c:v>1.33</c:v>
                </c:pt>
                <c:pt idx="59">
                  <c:v>1.34</c:v>
                </c:pt>
                <c:pt idx="60">
                  <c:v>1.37</c:v>
                </c:pt>
                <c:pt idx="61">
                  <c:v>1.32</c:v>
                </c:pt>
                <c:pt idx="62">
                  <c:v>1.33</c:v>
                </c:pt>
                <c:pt idx="63">
                  <c:v>1.28</c:v>
                </c:pt>
                <c:pt idx="64">
                  <c:v>1.33</c:v>
                </c:pt>
                <c:pt idx="65">
                  <c:v>1.31</c:v>
                </c:pt>
                <c:pt idx="66">
                  <c:v>1.33</c:v>
                </c:pt>
                <c:pt idx="67">
                  <c:v>1.35</c:v>
                </c:pt>
                <c:pt idx="68">
                  <c:v>1.37</c:v>
                </c:pt>
                <c:pt idx="69">
                  <c:v>1.31</c:v>
                </c:pt>
                <c:pt idx="70">
                  <c:v>1.38</c:v>
                </c:pt>
                <c:pt idx="71">
                  <c:v>1.42</c:v>
                </c:pt>
                <c:pt idx="72">
                  <c:v>1.41</c:v>
                </c:pt>
                <c:pt idx="73">
                  <c:v>1.42</c:v>
                </c:pt>
                <c:pt idx="74">
                  <c:v>1.45</c:v>
                </c:pt>
                <c:pt idx="75">
                  <c:v>1.39</c:v>
                </c:pt>
                <c:pt idx="76">
                  <c:v>1.37</c:v>
                </c:pt>
                <c:pt idx="77">
                  <c:v>1.44</c:v>
                </c:pt>
                <c:pt idx="78">
                  <c:v>1.4</c:v>
                </c:pt>
                <c:pt idx="79">
                  <c:v>1.42</c:v>
                </c:pt>
                <c:pt idx="80">
                  <c:v>1.36</c:v>
                </c:pt>
                <c:pt idx="81">
                  <c:v>1.44</c:v>
                </c:pt>
                <c:pt idx="82">
                  <c:v>1.46</c:v>
                </c:pt>
                <c:pt idx="83">
                  <c:v>1.44</c:v>
                </c:pt>
                <c:pt idx="84">
                  <c:v>1.45</c:v>
                </c:pt>
                <c:pt idx="85">
                  <c:v>1.47</c:v>
                </c:pt>
                <c:pt idx="86">
                  <c:v>1.37</c:v>
                </c:pt>
                <c:pt idx="87">
                  <c:v>1.38</c:v>
                </c:pt>
                <c:pt idx="88">
                  <c:v>1.39</c:v>
                </c:pt>
                <c:pt idx="89">
                  <c:v>1.41</c:v>
                </c:pt>
                <c:pt idx="90">
                  <c:v>1.4</c:v>
                </c:pt>
                <c:pt idx="91">
                  <c:v>1.4</c:v>
                </c:pt>
                <c:pt idx="92">
                  <c:v>1.42</c:v>
                </c:pt>
                <c:pt idx="93">
                  <c:v>1.4</c:v>
                </c:pt>
                <c:pt idx="94">
                  <c:v>1.41</c:v>
                </c:pt>
                <c:pt idx="95">
                  <c:v>1.47</c:v>
                </c:pt>
                <c:pt idx="96">
                  <c:v>1.46</c:v>
                </c:pt>
                <c:pt idx="97">
                  <c:v>1.44</c:v>
                </c:pt>
                <c:pt idx="98">
                  <c:v>1.43</c:v>
                </c:pt>
                <c:pt idx="99">
                  <c:v>1.45</c:v>
                </c:pt>
                <c:pt idx="100">
                  <c:v>1.48</c:v>
                </c:pt>
                <c:pt idx="101">
                  <c:v>1.43</c:v>
                </c:pt>
                <c:pt idx="102">
                  <c:v>1.42</c:v>
                </c:pt>
                <c:pt idx="103">
                  <c:v>1.39</c:v>
                </c:pt>
                <c:pt idx="104">
                  <c:v>1.38</c:v>
                </c:pt>
                <c:pt idx="105">
                  <c:v>1.38</c:v>
                </c:pt>
                <c:pt idx="106">
                  <c:v>1.45</c:v>
                </c:pt>
                <c:pt idx="107">
                  <c:v>1.41</c:v>
                </c:pt>
                <c:pt idx="108">
                  <c:v>1.42</c:v>
                </c:pt>
                <c:pt idx="109">
                  <c:v>1.39</c:v>
                </c:pt>
                <c:pt idx="110">
                  <c:v>1.4</c:v>
                </c:pt>
                <c:pt idx="111">
                  <c:v>1.43</c:v>
                </c:pt>
                <c:pt idx="112">
                  <c:v>1.44</c:v>
                </c:pt>
                <c:pt idx="113">
                  <c:v>1.42</c:v>
                </c:pt>
                <c:pt idx="114">
                  <c:v>1.43</c:v>
                </c:pt>
                <c:pt idx="115">
                  <c:v>1.42</c:v>
                </c:pt>
                <c:pt idx="116">
                  <c:v>1.46</c:v>
                </c:pt>
                <c:pt idx="117">
                  <c:v>1.44</c:v>
                </c:pt>
                <c:pt idx="118">
                  <c:v>1.48</c:v>
                </c:pt>
                <c:pt idx="119">
                  <c:v>1.46</c:v>
                </c:pt>
                <c:pt idx="120">
                  <c:v>1.42</c:v>
                </c:pt>
                <c:pt idx="121">
                  <c:v>1.43</c:v>
                </c:pt>
                <c:pt idx="122">
                  <c:v>1.44</c:v>
                </c:pt>
                <c:pt idx="123">
                  <c:v>1.42</c:v>
                </c:pt>
                <c:pt idx="124">
                  <c:v>1.46</c:v>
                </c:pt>
                <c:pt idx="125">
                  <c:v>1.44</c:v>
                </c:pt>
                <c:pt idx="126">
                  <c:v>1.43</c:v>
                </c:pt>
                <c:pt idx="127">
                  <c:v>1.4</c:v>
                </c:pt>
                <c:pt idx="128">
                  <c:v>1.36</c:v>
                </c:pt>
                <c:pt idx="129">
                  <c:v>1.38</c:v>
                </c:pt>
                <c:pt idx="130">
                  <c:v>1.43</c:v>
                </c:pt>
                <c:pt idx="131">
                  <c:v>1.43</c:v>
                </c:pt>
                <c:pt idx="132">
                  <c:v>1.4</c:v>
                </c:pt>
                <c:pt idx="133">
                  <c:v>1.46</c:v>
                </c:pt>
                <c:pt idx="134">
                  <c:v>1.44</c:v>
                </c:pt>
                <c:pt idx="135">
                  <c:v>1.41</c:v>
                </c:pt>
                <c:pt idx="136">
                  <c:v>1.39</c:v>
                </c:pt>
                <c:pt idx="137">
                  <c:v>1.41</c:v>
                </c:pt>
                <c:pt idx="138">
                  <c:v>1.42</c:v>
                </c:pt>
                <c:pt idx="139">
                  <c:v>1.41</c:v>
                </c:pt>
                <c:pt idx="140">
                  <c:v>1.4</c:v>
                </c:pt>
                <c:pt idx="141">
                  <c:v>1.39</c:v>
                </c:pt>
                <c:pt idx="142">
                  <c:v>1.45</c:v>
                </c:pt>
                <c:pt idx="143">
                  <c:v>1.39</c:v>
                </c:pt>
                <c:pt idx="144">
                  <c:v>1.39</c:v>
                </c:pt>
                <c:pt idx="145">
                  <c:v>1.42</c:v>
                </c:pt>
                <c:pt idx="146">
                  <c:v>1.45</c:v>
                </c:pt>
                <c:pt idx="147">
                  <c:v>1.4</c:v>
                </c:pt>
                <c:pt idx="148">
                  <c:v>1.4</c:v>
                </c:pt>
                <c:pt idx="149">
                  <c:v>1.45</c:v>
                </c:pt>
                <c:pt idx="150">
                  <c:v>1.45</c:v>
                </c:pt>
                <c:pt idx="151">
                  <c:v>1.43</c:v>
                </c:pt>
                <c:pt idx="152">
                  <c:v>1.42</c:v>
                </c:pt>
                <c:pt idx="153">
                  <c:v>1.42</c:v>
                </c:pt>
                <c:pt idx="154">
                  <c:v>1.45</c:v>
                </c:pt>
                <c:pt idx="155">
                  <c:v>1.48</c:v>
                </c:pt>
                <c:pt idx="156">
                  <c:v>1.44</c:v>
                </c:pt>
                <c:pt idx="157">
                  <c:v>1.47</c:v>
                </c:pt>
                <c:pt idx="158">
                  <c:v>1.5</c:v>
                </c:pt>
                <c:pt idx="159">
                  <c:v>1.46</c:v>
                </c:pt>
                <c:pt idx="160">
                  <c:v>1.48</c:v>
                </c:pt>
                <c:pt idx="161">
                  <c:v>1.45</c:v>
                </c:pt>
                <c:pt idx="162">
                  <c:v>1.49</c:v>
                </c:pt>
                <c:pt idx="163">
                  <c:v>1.46</c:v>
                </c:pt>
                <c:pt idx="164">
                  <c:v>1.43</c:v>
                </c:pt>
                <c:pt idx="165">
                  <c:v>1.45</c:v>
                </c:pt>
              </c:numCache>
            </c:numRef>
          </c:val>
          <c:smooth val="0"/>
        </c:ser>
        <c:dLbls>
          <c:showLegendKey val="0"/>
          <c:showVal val="0"/>
          <c:showCatName val="0"/>
          <c:showSerName val="0"/>
          <c:showPercent val="0"/>
          <c:showBubbleSize val="0"/>
        </c:dLbls>
        <c:marker val="1"/>
        <c:smooth val="0"/>
        <c:axId val="2131438216"/>
        <c:axId val="2131434584"/>
      </c:lineChart>
      <c:dateAx>
        <c:axId val="2131605112"/>
        <c:scaling>
          <c:orientation val="minMax"/>
        </c:scaling>
        <c:delete val="0"/>
        <c:axPos val="b"/>
        <c:numFmt formatCode="m/d/yyyy" sourceLinked="1"/>
        <c:majorTickMark val="none"/>
        <c:minorTickMark val="none"/>
        <c:tickLblPos val="nextTo"/>
        <c:spPr>
          <a:solidFill>
            <a:sysClr val="window" lastClr="FFFFFF">
              <a:alpha val="86000"/>
            </a:sysClr>
          </a:solidFill>
          <a:effectLst>
            <a:outerShdw blurRad="50800" dist="38100" dir="2700000" algn="tl" rotWithShape="0">
              <a:prstClr val="black">
                <a:alpha val="40000"/>
              </a:prstClr>
            </a:outerShdw>
          </a:effectLst>
        </c:spPr>
        <c:crossAx val="2131595352"/>
        <c:crosses val="autoZero"/>
        <c:auto val="1"/>
        <c:lblOffset val="100"/>
        <c:baseTimeUnit val="months"/>
      </c:dateAx>
      <c:valAx>
        <c:axId val="2131595352"/>
        <c:scaling>
          <c:orientation val="minMax"/>
          <c:max val="32.0"/>
          <c:min val="29.5"/>
        </c:scaling>
        <c:delete val="0"/>
        <c:axPos val="l"/>
        <c:majorGridlines/>
        <c:title>
          <c:tx>
            <c:rich>
              <a:bodyPr/>
              <a:lstStyle/>
              <a:p>
                <a:pPr>
                  <a:defRPr/>
                </a:pPr>
                <a:r>
                  <a:rPr lang="en-US"/>
                  <a:t>API - 24 to 34 = Medium Crude</a:t>
                </a:r>
                <a:endParaRPr lang="ko-KR"/>
              </a:p>
            </c:rich>
          </c:tx>
          <c:layout>
            <c:manualLayout>
              <c:xMode val="edge"/>
              <c:yMode val="edge"/>
              <c:x val="0.0145322331283931"/>
              <c:y val="0.251753099828039"/>
            </c:manualLayout>
          </c:layout>
          <c:overlay val="0"/>
          <c:spPr>
            <a:solidFill>
              <a:sysClr val="window" lastClr="FFFFFF">
                <a:alpha val="75000"/>
              </a:sysClr>
            </a:solidFill>
            <a:scene3d>
              <a:camera prst="orthographicFront"/>
              <a:lightRig rig="threePt" dir="t"/>
            </a:scene3d>
            <a:sp3d>
              <a:bevelT/>
              <a:bevelB/>
            </a:sp3d>
          </c:spPr>
        </c:title>
        <c:numFmt formatCode="General" sourceLinked="1"/>
        <c:majorTickMark val="none"/>
        <c:minorTickMark val="none"/>
        <c:tickLblPos val="nextTo"/>
        <c:spPr>
          <a:solidFill>
            <a:prstClr val="white">
              <a:alpha val="83000"/>
            </a:prstClr>
          </a:solidFill>
          <a:effectLst>
            <a:outerShdw blurRad="50800" dist="38100" dir="2700000" algn="tl" rotWithShape="0">
              <a:prstClr val="black">
                <a:alpha val="40000"/>
              </a:prstClr>
            </a:outerShdw>
          </a:effectLst>
        </c:spPr>
        <c:crossAx val="2131605112"/>
        <c:crosses val="autoZero"/>
        <c:crossBetween val="between"/>
      </c:valAx>
      <c:valAx>
        <c:axId val="2131434584"/>
        <c:scaling>
          <c:orientation val="minMax"/>
          <c:max val="1.5"/>
          <c:min val="1.05"/>
        </c:scaling>
        <c:delete val="0"/>
        <c:axPos val="r"/>
        <c:title>
          <c:tx>
            <c:rich>
              <a:bodyPr rot="-5400000" vert="horz"/>
              <a:lstStyle/>
              <a:p>
                <a:pPr>
                  <a:defRPr/>
                </a:pPr>
                <a:r>
                  <a:rPr lang="en-US"/>
                  <a:t>Sulfur Content</a:t>
                </a:r>
              </a:p>
            </c:rich>
          </c:tx>
          <c:layout>
            <c:manualLayout>
              <c:xMode val="edge"/>
              <c:yMode val="edge"/>
              <c:x val="0.953635286739601"/>
              <c:y val="0.33564190345772"/>
            </c:manualLayout>
          </c:layout>
          <c:overlay val="0"/>
          <c:spPr>
            <a:solidFill>
              <a:sysClr val="window" lastClr="FFFFFF">
                <a:alpha val="70000"/>
              </a:sysClr>
            </a:solidFill>
            <a:scene3d>
              <a:camera prst="orthographicFront"/>
              <a:lightRig rig="threePt" dir="t"/>
            </a:scene3d>
            <a:sp3d>
              <a:bevelB/>
            </a:sp3d>
          </c:spPr>
        </c:title>
        <c:numFmt formatCode="General" sourceLinked="1"/>
        <c:majorTickMark val="out"/>
        <c:minorTickMark val="none"/>
        <c:tickLblPos val="nextTo"/>
        <c:spPr>
          <a:solidFill>
            <a:prstClr val="white">
              <a:alpha val="88000"/>
            </a:prstClr>
          </a:solidFill>
          <a:effectLst>
            <a:outerShdw blurRad="50800" dist="38100" dir="2700000" algn="tl" rotWithShape="0">
              <a:prstClr val="black">
                <a:alpha val="40000"/>
              </a:prstClr>
            </a:outerShdw>
          </a:effectLst>
        </c:spPr>
        <c:crossAx val="2131438216"/>
        <c:crosses val="max"/>
        <c:crossBetween val="between"/>
      </c:valAx>
      <c:catAx>
        <c:axId val="2131438216"/>
        <c:scaling>
          <c:orientation val="minMax"/>
        </c:scaling>
        <c:delete val="1"/>
        <c:axPos val="b"/>
        <c:majorTickMark val="out"/>
        <c:minorTickMark val="none"/>
        <c:tickLblPos val="none"/>
        <c:crossAx val="2131434584"/>
        <c:crosses val="autoZero"/>
        <c:auto val="1"/>
        <c:lblAlgn val="ctr"/>
        <c:lblOffset val="100"/>
        <c:noMultiLvlLbl val="0"/>
      </c:catAx>
      <c:spPr>
        <a:solidFill>
          <a:sysClr val="window" lastClr="FFFFFF">
            <a:alpha val="86000"/>
          </a:sysClr>
        </a:solidFill>
        <a:effectLst>
          <a:outerShdw blurRad="50800" dist="38100" dir="2700000" algn="tl" rotWithShape="0">
            <a:prstClr val="black">
              <a:alpha val="40000"/>
            </a:prstClr>
          </a:outerShdw>
        </a:effectLst>
      </c:spPr>
    </c:plotArea>
    <c:legend>
      <c:legendPos val="r"/>
      <c:layout>
        <c:manualLayout>
          <c:xMode val="edge"/>
          <c:yMode val="edge"/>
          <c:x val="0.299920795298821"/>
          <c:y val="0.900142645212826"/>
          <c:w val="0.363912622624301"/>
          <c:h val="0.0740702257578627"/>
        </c:manualLayout>
      </c:layout>
      <c:overlay val="0"/>
      <c:spPr>
        <a:solidFill>
          <a:sysClr val="window" lastClr="FFFFFF"/>
        </a:solidFill>
        <a:ln>
          <a:solidFill>
            <a:prstClr val="black"/>
          </a:solidFill>
        </a:ln>
        <a:effectLst>
          <a:innerShdw blurRad="63500" dist="50800" dir="13500000">
            <a:prstClr val="black">
              <a:alpha val="50000"/>
            </a:prstClr>
          </a:innerShdw>
        </a:effectLst>
      </c:spPr>
    </c:legend>
    <c:plotVisOnly val="1"/>
    <c:dispBlanksAs val="gap"/>
    <c:showDLblsOverMax val="0"/>
  </c:chart>
  <c:spPr>
    <a:solidFill>
      <a:prstClr val="white">
        <a:alpha val="80000"/>
      </a:prstClr>
    </a:solidFill>
    <a:scene3d>
      <a:camera prst="orthographicFront"/>
      <a:lightRig rig="threePt" dir="t"/>
    </a:scene3d>
    <a:sp3d>
      <a:bevelT/>
    </a:sp3d>
  </c:spPr>
  <c:txPr>
    <a:bodyPr/>
    <a:lstStyle/>
    <a:p>
      <a:pPr>
        <a:defRPr sz="14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a:pPr>
            <a:r>
              <a:rPr lang="en-US" sz="2800" dirty="0"/>
              <a:t>Long Term </a:t>
            </a:r>
            <a:r>
              <a:rPr lang="en-US" sz="2800" dirty="0" smtClean="0"/>
              <a:t>Investment</a:t>
            </a:r>
            <a:r>
              <a:rPr lang="en-US" sz="2800" baseline="0" dirty="0" smtClean="0"/>
              <a:t>-</a:t>
            </a:r>
            <a:r>
              <a:rPr lang="en-US" sz="2800" dirty="0" smtClean="0"/>
              <a:t>Financial </a:t>
            </a:r>
            <a:r>
              <a:rPr lang="en-US" sz="2800" dirty="0"/>
              <a:t>Statements</a:t>
            </a:r>
            <a:endParaRPr lang="ko-KR" sz="2800" dirty="0"/>
          </a:p>
        </c:rich>
      </c:tx>
      <c:layout/>
      <c:overlay val="0"/>
      <c:spPr>
        <a:solidFill>
          <a:prstClr val="white">
            <a:alpha val="84000"/>
          </a:prstClr>
        </a:solidFill>
        <a:scene3d>
          <a:camera prst="orthographicFront"/>
          <a:lightRig rig="threePt" dir="t"/>
        </a:scene3d>
        <a:sp3d>
          <a:bevelT/>
          <a:bevelB prst="angle"/>
        </a:sp3d>
      </c:spPr>
    </c:title>
    <c:autoTitleDeleted val="0"/>
    <c:plotArea>
      <c:layout>
        <c:manualLayout>
          <c:layoutTarget val="inner"/>
          <c:xMode val="edge"/>
          <c:yMode val="edge"/>
          <c:x val="0.139833828811763"/>
          <c:y val="0.126732700079157"/>
          <c:w val="0.843032212700498"/>
          <c:h val="0.698671416072997"/>
        </c:manualLayout>
      </c:layout>
      <c:lineChart>
        <c:grouping val="standard"/>
        <c:varyColors val="0"/>
        <c:ser>
          <c:idx val="0"/>
          <c:order val="0"/>
          <c:tx>
            <c:strRef>
              <c:f>Sheet2!$A$2</c:f>
              <c:strCache>
                <c:ptCount val="1"/>
                <c:pt idx="0">
                  <c:v>XOM</c:v>
                </c:pt>
              </c:strCache>
            </c:strRef>
          </c:tx>
          <c:spPr>
            <a:ln w="63500">
              <a:solidFill>
                <a:srgbClr val="00B0F0"/>
              </a:solidFill>
            </a:ln>
          </c:spPr>
          <c:marker>
            <c:symbol val="none"/>
          </c:marker>
          <c:cat>
            <c:numRef>
              <c:f>Sheet2!$B$1:$E$1</c:f>
              <c:numCache>
                <c:formatCode>General</c:formatCode>
                <c:ptCount val="4"/>
                <c:pt idx="0">
                  <c:v>2005.0</c:v>
                </c:pt>
                <c:pt idx="1">
                  <c:v>2006.0</c:v>
                </c:pt>
                <c:pt idx="2">
                  <c:v>2007.0</c:v>
                </c:pt>
                <c:pt idx="3">
                  <c:v>2008.0</c:v>
                </c:pt>
              </c:numCache>
            </c:numRef>
          </c:cat>
          <c:val>
            <c:numRef>
              <c:f>Sheet2!$B$2:$E$2</c:f>
              <c:numCache>
                <c:formatCode>#,##0.00</c:formatCode>
                <c:ptCount val="4"/>
                <c:pt idx="0">
                  <c:v>20592.0</c:v>
                </c:pt>
                <c:pt idx="1">
                  <c:v>23237.0</c:v>
                </c:pt>
                <c:pt idx="2">
                  <c:v>28194.0</c:v>
                </c:pt>
                <c:pt idx="3">
                  <c:v>28556.0</c:v>
                </c:pt>
              </c:numCache>
            </c:numRef>
          </c:val>
          <c:smooth val="0"/>
        </c:ser>
        <c:ser>
          <c:idx val="1"/>
          <c:order val="1"/>
          <c:tx>
            <c:strRef>
              <c:f>Sheet2!$A$3</c:f>
              <c:strCache>
                <c:ptCount val="1"/>
                <c:pt idx="0">
                  <c:v>Chevron</c:v>
                </c:pt>
              </c:strCache>
            </c:strRef>
          </c:tx>
          <c:spPr>
            <a:ln w="63500">
              <a:solidFill>
                <a:srgbClr val="006600"/>
              </a:solidFill>
            </a:ln>
          </c:spPr>
          <c:marker>
            <c:symbol val="none"/>
          </c:marker>
          <c:val>
            <c:numRef>
              <c:f>Sheet2!$B$3:$E$3</c:f>
              <c:numCache>
                <c:formatCode>#,##0.00</c:formatCode>
                <c:ptCount val="4"/>
                <c:pt idx="0">
                  <c:v>17057.0</c:v>
                </c:pt>
                <c:pt idx="1">
                  <c:v>18552.0</c:v>
                </c:pt>
                <c:pt idx="2">
                  <c:v>20477.0</c:v>
                </c:pt>
                <c:pt idx="3">
                  <c:v>20920.0</c:v>
                </c:pt>
              </c:numCache>
            </c:numRef>
          </c:val>
          <c:smooth val="0"/>
        </c:ser>
        <c:ser>
          <c:idx val="2"/>
          <c:order val="2"/>
          <c:tx>
            <c:strRef>
              <c:f>Sheet2!$A$4</c:f>
              <c:strCache>
                <c:ptCount val="1"/>
                <c:pt idx="0">
                  <c:v>Shell</c:v>
                </c:pt>
              </c:strCache>
            </c:strRef>
          </c:tx>
          <c:spPr>
            <a:ln w="63500">
              <a:solidFill>
                <a:srgbClr val="C00000"/>
              </a:solidFill>
            </a:ln>
          </c:spPr>
          <c:marker>
            <c:symbol val="none"/>
          </c:marker>
          <c:val>
            <c:numRef>
              <c:f>Sheet2!$B$4:$E$4</c:f>
              <c:numCache>
                <c:formatCode>#,##0.00</c:formatCode>
                <c:ptCount val="4"/>
                <c:pt idx="0">
                  <c:v>20577.0</c:v>
                </c:pt>
                <c:pt idx="1">
                  <c:v>25233.0</c:v>
                </c:pt>
                <c:pt idx="2">
                  <c:v>32614.0</c:v>
                </c:pt>
                <c:pt idx="3">
                  <c:v>32392.0</c:v>
                </c:pt>
              </c:numCache>
            </c:numRef>
          </c:val>
          <c:smooth val="0"/>
        </c:ser>
        <c:ser>
          <c:idx val="3"/>
          <c:order val="3"/>
          <c:tx>
            <c:strRef>
              <c:f>Sheet2!$A$5</c:f>
              <c:strCache>
                <c:ptCount val="1"/>
                <c:pt idx="0">
                  <c:v>Total S.A.</c:v>
                </c:pt>
              </c:strCache>
            </c:strRef>
          </c:tx>
          <c:spPr>
            <a:ln w="63500">
              <a:solidFill>
                <a:srgbClr val="CC00CC"/>
              </a:solidFill>
            </a:ln>
          </c:spPr>
          <c:marker>
            <c:symbol val="none"/>
          </c:marker>
          <c:val>
            <c:numRef>
              <c:f>Sheet2!$B$5:$E$5</c:f>
              <c:numCache>
                <c:formatCode>#,##0.00</c:formatCode>
                <c:ptCount val="4"/>
                <c:pt idx="0">
                  <c:v>14168.0</c:v>
                </c:pt>
                <c:pt idx="1">
                  <c:v>14581.0</c:v>
                </c:pt>
                <c:pt idx="2">
                  <c:v>16571.0</c:v>
                </c:pt>
                <c:pt idx="3">
                  <c:v>15833.0</c:v>
                </c:pt>
              </c:numCache>
            </c:numRef>
          </c:val>
          <c:smooth val="0"/>
        </c:ser>
        <c:ser>
          <c:idx val="4"/>
          <c:order val="4"/>
          <c:tx>
            <c:strRef>
              <c:f>Sheet2!$A$6</c:f>
              <c:strCache>
                <c:ptCount val="1"/>
                <c:pt idx="0">
                  <c:v>BP</c:v>
                </c:pt>
              </c:strCache>
            </c:strRef>
          </c:tx>
          <c:spPr>
            <a:ln w="63500">
              <a:solidFill>
                <a:schemeClr val="tx1"/>
              </a:solidFill>
            </a:ln>
          </c:spPr>
          <c:marker>
            <c:symbol val="none"/>
          </c:marker>
          <c:val>
            <c:numRef>
              <c:f>Sheet2!$B$6:$E$6</c:f>
              <c:numCache>
                <c:formatCode>#,##0.00</c:formatCode>
                <c:ptCount val="4"/>
                <c:pt idx="0">
                  <c:v>24649.0</c:v>
                </c:pt>
                <c:pt idx="1">
                  <c:v>25771.0</c:v>
                </c:pt>
                <c:pt idx="2">
                  <c:v>28263.0</c:v>
                </c:pt>
                <c:pt idx="3">
                  <c:v>33735.0</c:v>
                </c:pt>
              </c:numCache>
            </c:numRef>
          </c:val>
          <c:smooth val="0"/>
        </c:ser>
        <c:dLbls>
          <c:showLegendKey val="0"/>
          <c:showVal val="0"/>
          <c:showCatName val="0"/>
          <c:showSerName val="0"/>
          <c:showPercent val="0"/>
          <c:showBubbleSize val="0"/>
        </c:dLbls>
        <c:marker val="1"/>
        <c:smooth val="0"/>
        <c:axId val="2131543608"/>
        <c:axId val="2131612456"/>
      </c:lineChart>
      <c:catAx>
        <c:axId val="2131543608"/>
        <c:scaling>
          <c:orientation val="minMax"/>
        </c:scaling>
        <c:delete val="0"/>
        <c:axPos val="b"/>
        <c:numFmt formatCode="General" sourceLinked="1"/>
        <c:majorTickMark val="none"/>
        <c:minorTickMark val="none"/>
        <c:tickLblPos val="nextTo"/>
        <c:spPr>
          <a:solidFill>
            <a:prstClr val="white"/>
          </a:solidFill>
        </c:spPr>
        <c:crossAx val="2131612456"/>
        <c:crosses val="autoZero"/>
        <c:auto val="1"/>
        <c:lblAlgn val="ctr"/>
        <c:lblOffset val="100"/>
        <c:noMultiLvlLbl val="0"/>
      </c:catAx>
      <c:valAx>
        <c:axId val="2131612456"/>
        <c:scaling>
          <c:orientation val="minMax"/>
        </c:scaling>
        <c:delete val="0"/>
        <c:axPos val="l"/>
        <c:majorGridlines/>
        <c:title>
          <c:tx>
            <c:rich>
              <a:bodyPr/>
              <a:lstStyle/>
              <a:p>
                <a:pPr>
                  <a:defRPr/>
                </a:pPr>
                <a:r>
                  <a:rPr lang="en-US"/>
                  <a:t>Millions</a:t>
                </a:r>
              </a:p>
            </c:rich>
          </c:tx>
          <c:layout/>
          <c:overlay val="0"/>
          <c:spPr>
            <a:solidFill>
              <a:prstClr val="white">
                <a:alpha val="83000"/>
              </a:prstClr>
            </a:solidFill>
          </c:spPr>
        </c:title>
        <c:numFmt formatCode="#,##0.00" sourceLinked="1"/>
        <c:majorTickMark val="none"/>
        <c:minorTickMark val="none"/>
        <c:tickLblPos val="nextTo"/>
        <c:spPr>
          <a:solidFill>
            <a:prstClr val="white"/>
          </a:solidFill>
        </c:spPr>
        <c:crossAx val="2131543608"/>
        <c:crosses val="autoZero"/>
        <c:crossBetween val="between"/>
      </c:valAx>
      <c:spPr>
        <a:solidFill>
          <a:prstClr val="white">
            <a:alpha val="76000"/>
          </a:prstClr>
        </a:solidFill>
        <a:ln>
          <a:solidFill>
            <a:schemeClr val="bg1"/>
          </a:solidFill>
        </a:ln>
        <a:effectLst>
          <a:innerShdw blurRad="63500" dist="50800" dir="13500000">
            <a:prstClr val="black">
              <a:alpha val="50000"/>
            </a:prstClr>
          </a:innerShdw>
        </a:effectLst>
        <a:scene3d>
          <a:camera prst="orthographicFront"/>
          <a:lightRig rig="threePt" dir="t"/>
        </a:scene3d>
        <a:sp3d>
          <a:bevelT/>
          <a:bevelB/>
        </a:sp3d>
      </c:spPr>
    </c:plotArea>
    <c:legend>
      <c:legendPos val="b"/>
      <c:layout/>
      <c:overlay val="0"/>
      <c:spPr>
        <a:solidFill>
          <a:prstClr val="white"/>
        </a:solidFill>
      </c:spPr>
    </c:legend>
    <c:plotVisOnly val="1"/>
    <c:dispBlanksAs val="gap"/>
    <c:showDLblsOverMax val="0"/>
  </c:chart>
  <c:spPr>
    <a:solidFill>
      <a:prstClr val="white">
        <a:alpha val="82000"/>
      </a:prstClr>
    </a:solidFill>
  </c:spPr>
  <c:txPr>
    <a:bodyPr/>
    <a:lstStyle/>
    <a:p>
      <a:pPr>
        <a:defRPr sz="14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a:pPr>
            <a:r>
              <a:rPr lang="en-US" sz="2800"/>
              <a:t>FRS Worldwide Expenditure E-D-P</a:t>
            </a:r>
            <a:endParaRPr lang="ko-KR" sz="2800"/>
          </a:p>
        </c:rich>
      </c:tx>
      <c:layout/>
      <c:overlay val="0"/>
      <c:spPr>
        <a:solidFill>
          <a:sysClr val="window" lastClr="FFFFFF"/>
        </a:solidFill>
        <a:effectLst>
          <a:outerShdw blurRad="50800" dist="38100" dir="2700000" algn="tl" rotWithShape="0">
            <a:prstClr val="black">
              <a:alpha val="40000"/>
            </a:prstClr>
          </a:outerShdw>
        </a:effectLst>
        <a:scene3d>
          <a:camera prst="orthographicFront"/>
          <a:lightRig rig="threePt" dir="t"/>
        </a:scene3d>
        <a:sp3d>
          <a:bevelB/>
        </a:sp3d>
      </c:spPr>
    </c:title>
    <c:autoTitleDeleted val="0"/>
    <c:plotArea>
      <c:layout/>
      <c:lineChart>
        <c:grouping val="standard"/>
        <c:varyColors val="0"/>
        <c:ser>
          <c:idx val="0"/>
          <c:order val="0"/>
          <c:tx>
            <c:strRef>
              <c:f>'Fig10'!$A$4</c:f>
              <c:strCache>
                <c:ptCount val="1"/>
                <c:pt idx="0">
                  <c:v>Exploration</c:v>
                </c:pt>
              </c:strCache>
            </c:strRef>
          </c:tx>
          <c:spPr>
            <a:ln w="44450">
              <a:solidFill>
                <a:srgbClr val="33CC33"/>
              </a:solidFill>
            </a:ln>
          </c:spPr>
          <c:marker>
            <c:symbol val="none"/>
          </c:marker>
          <c:cat>
            <c:strRef>
              <c:f>'Fig10'!$B$2:$AB$2</c:f>
              <c:strCache>
                <c:ptCount val="27"/>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strCache>
            </c:strRef>
          </c:cat>
          <c:val>
            <c:numRef>
              <c:f>'Fig10'!$B$4:$AB$4</c:f>
              <c:numCache>
                <c:formatCode>0.0</c:formatCode>
                <c:ptCount val="27"/>
                <c:pt idx="0">
                  <c:v>32.03276588409386</c:v>
                </c:pt>
                <c:pt idx="1">
                  <c:v>30.87065036016369</c:v>
                </c:pt>
                <c:pt idx="2">
                  <c:v>23.02801353545711</c:v>
                </c:pt>
                <c:pt idx="3">
                  <c:v>23.73912942775015</c:v>
                </c:pt>
                <c:pt idx="4">
                  <c:v>21.8664801540555</c:v>
                </c:pt>
                <c:pt idx="5">
                  <c:v>12.84926114347194</c:v>
                </c:pt>
                <c:pt idx="6">
                  <c:v>10.71205549508977</c:v>
                </c:pt>
                <c:pt idx="7">
                  <c:v>12.82472317193692</c:v>
                </c:pt>
                <c:pt idx="8">
                  <c:v>11.24383067947686</c:v>
                </c:pt>
                <c:pt idx="9" formatCode="General">
                  <c:v>12.55872318717195</c:v>
                </c:pt>
                <c:pt idx="10" formatCode="General">
                  <c:v>12.21100652682352</c:v>
                </c:pt>
                <c:pt idx="11" formatCode="General">
                  <c:v>8.718727644720394</c:v>
                </c:pt>
                <c:pt idx="12" formatCode="General">
                  <c:v>7.888781872579424</c:v>
                </c:pt>
                <c:pt idx="13" formatCode="General">
                  <c:v>8.493212449813991</c:v>
                </c:pt>
                <c:pt idx="14" formatCode="General">
                  <c:v>8.925113613837696</c:v>
                </c:pt>
                <c:pt idx="15" formatCode="General">
                  <c:v>9.856942316092386</c:v>
                </c:pt>
                <c:pt idx="16" formatCode="General">
                  <c:v>11.36964656988984</c:v>
                </c:pt>
                <c:pt idx="17" formatCode="General">
                  <c:v>12.23103785117667</c:v>
                </c:pt>
                <c:pt idx="18" formatCode="General">
                  <c:v>8.040955955713938</c:v>
                </c:pt>
                <c:pt idx="19" formatCode="General">
                  <c:v>9.33967341785333</c:v>
                </c:pt>
                <c:pt idx="20" formatCode="General">
                  <c:v>11.29720957913312</c:v>
                </c:pt>
                <c:pt idx="21" formatCode="General">
                  <c:v>9.336889638819126</c:v>
                </c:pt>
                <c:pt idx="22" formatCode="General">
                  <c:v>8.946364865343977</c:v>
                </c:pt>
                <c:pt idx="23" formatCode="General">
                  <c:v>9.16724102920805</c:v>
                </c:pt>
                <c:pt idx="24" formatCode="General">
                  <c:v>11.24234991145983</c:v>
                </c:pt>
                <c:pt idx="25" formatCode="General">
                  <c:v>14.13333133687675</c:v>
                </c:pt>
                <c:pt idx="26" formatCode="General">
                  <c:v>14.285</c:v>
                </c:pt>
              </c:numCache>
            </c:numRef>
          </c:val>
          <c:smooth val="0"/>
        </c:ser>
        <c:ser>
          <c:idx val="1"/>
          <c:order val="1"/>
          <c:tx>
            <c:strRef>
              <c:f>'Fig10'!$A$5</c:f>
              <c:strCache>
                <c:ptCount val="1"/>
                <c:pt idx="0">
                  <c:v>Development</c:v>
                </c:pt>
              </c:strCache>
            </c:strRef>
          </c:tx>
          <c:spPr>
            <a:ln w="38100"/>
          </c:spPr>
          <c:marker>
            <c:symbol val="none"/>
          </c:marker>
          <c:cat>
            <c:strRef>
              <c:f>'Fig10'!$B$2:$AB$2</c:f>
              <c:strCache>
                <c:ptCount val="27"/>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strCache>
            </c:strRef>
          </c:cat>
          <c:val>
            <c:numRef>
              <c:f>'Fig10'!$B$5:$AB$5</c:f>
              <c:numCache>
                <c:formatCode>0.0</c:formatCode>
                <c:ptCount val="27"/>
                <c:pt idx="0">
                  <c:v>41.72201211882382</c:v>
                </c:pt>
                <c:pt idx="1">
                  <c:v>44.07797695835639</c:v>
                </c:pt>
                <c:pt idx="2">
                  <c:v>31.11594585335724</c:v>
                </c:pt>
                <c:pt idx="3">
                  <c:v>31.28029717486566</c:v>
                </c:pt>
                <c:pt idx="4">
                  <c:v>32.26585670911951</c:v>
                </c:pt>
                <c:pt idx="5">
                  <c:v>22.30995382376767</c:v>
                </c:pt>
                <c:pt idx="6">
                  <c:v>18.76574024995529</c:v>
                </c:pt>
                <c:pt idx="7">
                  <c:v>22.05466155944175</c:v>
                </c:pt>
                <c:pt idx="8">
                  <c:v>21.3666337478012</c:v>
                </c:pt>
                <c:pt idx="9" formatCode="General">
                  <c:v>22.40510286093089</c:v>
                </c:pt>
                <c:pt idx="10" formatCode="General">
                  <c:v>24.70153528067283</c:v>
                </c:pt>
                <c:pt idx="11" formatCode="General">
                  <c:v>22.38213617608224</c:v>
                </c:pt>
                <c:pt idx="12" formatCode="General">
                  <c:v>22.00968786755923</c:v>
                </c:pt>
                <c:pt idx="13" formatCode="General">
                  <c:v>20.1644103020748</c:v>
                </c:pt>
                <c:pt idx="14" formatCode="General">
                  <c:v>22.05846837922254</c:v>
                </c:pt>
                <c:pt idx="15" formatCode="General">
                  <c:v>24.32894051518861</c:v>
                </c:pt>
                <c:pt idx="16" formatCode="General">
                  <c:v>29.1172956721928</c:v>
                </c:pt>
                <c:pt idx="17" formatCode="General">
                  <c:v>30.07334997241982</c:v>
                </c:pt>
                <c:pt idx="18" formatCode="General">
                  <c:v>22.69170503032245</c:v>
                </c:pt>
                <c:pt idx="19" formatCode="General">
                  <c:v>25.64785749616023</c:v>
                </c:pt>
                <c:pt idx="20" formatCode="General">
                  <c:v>37.76111315771976</c:v>
                </c:pt>
                <c:pt idx="21" formatCode="General">
                  <c:v>38.25491240735523</c:v>
                </c:pt>
                <c:pt idx="22" formatCode="General">
                  <c:v>40.07340878890641</c:v>
                </c:pt>
                <c:pt idx="23" formatCode="General">
                  <c:v>42.02810585760862</c:v>
                </c:pt>
                <c:pt idx="24" formatCode="General">
                  <c:v>53.04871239571201</c:v>
                </c:pt>
                <c:pt idx="25" formatCode="General">
                  <c:v>68.87264884848042</c:v>
                </c:pt>
                <c:pt idx="26" formatCode="General">
                  <c:v>75.691</c:v>
                </c:pt>
              </c:numCache>
            </c:numRef>
          </c:val>
          <c:smooth val="0"/>
        </c:ser>
        <c:ser>
          <c:idx val="2"/>
          <c:order val="2"/>
          <c:tx>
            <c:strRef>
              <c:f>'Fig10'!$A$6</c:f>
              <c:strCache>
                <c:ptCount val="1"/>
                <c:pt idx="0">
                  <c:v>Production</c:v>
                </c:pt>
              </c:strCache>
            </c:strRef>
          </c:tx>
          <c:spPr>
            <a:ln w="38100">
              <a:solidFill>
                <a:srgbClr val="00B0F0"/>
              </a:solidFill>
            </a:ln>
          </c:spPr>
          <c:marker>
            <c:symbol val="none"/>
          </c:marker>
          <c:cat>
            <c:strRef>
              <c:f>'Fig10'!$B$2:$AB$2</c:f>
              <c:strCache>
                <c:ptCount val="27"/>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strCache>
            </c:strRef>
          </c:cat>
          <c:val>
            <c:numRef>
              <c:f>'Fig10'!$B$6:$AB$6</c:f>
              <c:numCache>
                <c:formatCode>0.0</c:formatCode>
                <c:ptCount val="27"/>
                <c:pt idx="0">
                  <c:v>87.87233977374972</c:v>
                </c:pt>
                <c:pt idx="1">
                  <c:v>75.25805861925707</c:v>
                </c:pt>
                <c:pt idx="2">
                  <c:v>64.69118422217465</c:v>
                </c:pt>
                <c:pt idx="3">
                  <c:v>62.75777573101308</c:v>
                </c:pt>
                <c:pt idx="4">
                  <c:v>60.49549169868835</c:v>
                </c:pt>
                <c:pt idx="5">
                  <c:v>40.3720161335457</c:v>
                </c:pt>
                <c:pt idx="6">
                  <c:v>39.27808245792772</c:v>
                </c:pt>
                <c:pt idx="7">
                  <c:v>38.55489783989972</c:v>
                </c:pt>
                <c:pt idx="8">
                  <c:v>37.84802744319266</c:v>
                </c:pt>
                <c:pt idx="9" formatCode="General">
                  <c:v>40.70571188321094</c:v>
                </c:pt>
                <c:pt idx="10" formatCode="General">
                  <c:v>39.88370700238</c:v>
                </c:pt>
                <c:pt idx="11" formatCode="General">
                  <c:v>35.18421319815838</c:v>
                </c:pt>
                <c:pt idx="12" formatCode="General">
                  <c:v>31.18502309932017</c:v>
                </c:pt>
                <c:pt idx="13" formatCode="General">
                  <c:v>29.43419813218593</c:v>
                </c:pt>
                <c:pt idx="14" formatCode="General">
                  <c:v>27.9317941285998</c:v>
                </c:pt>
                <c:pt idx="15" formatCode="General">
                  <c:v>28.33631545758127</c:v>
                </c:pt>
                <c:pt idx="16" formatCode="General">
                  <c:v>27.50992350414989</c:v>
                </c:pt>
                <c:pt idx="17" formatCode="General">
                  <c:v>25.67425004666167</c:v>
                </c:pt>
                <c:pt idx="18" formatCode="General">
                  <c:v>25.15736966107884</c:v>
                </c:pt>
                <c:pt idx="19" formatCode="General">
                  <c:v>26.06721422435113</c:v>
                </c:pt>
                <c:pt idx="20" formatCode="General">
                  <c:v>28.88013742435669</c:v>
                </c:pt>
                <c:pt idx="21" formatCode="General">
                  <c:v>28.89042265136251</c:v>
                </c:pt>
                <c:pt idx="22" formatCode="General">
                  <c:v>31.44909053797242</c:v>
                </c:pt>
                <c:pt idx="23" formatCode="General">
                  <c:v>33.87664986423374</c:v>
                </c:pt>
                <c:pt idx="24" formatCode="General">
                  <c:v>39.78388429916181</c:v>
                </c:pt>
                <c:pt idx="25" formatCode="General">
                  <c:v>47.20078773292201</c:v>
                </c:pt>
                <c:pt idx="26" formatCode="General">
                  <c:v>54.49</c:v>
                </c:pt>
              </c:numCache>
            </c:numRef>
          </c:val>
          <c:smooth val="0"/>
        </c:ser>
        <c:dLbls>
          <c:showLegendKey val="0"/>
          <c:showVal val="0"/>
          <c:showCatName val="0"/>
          <c:showSerName val="0"/>
          <c:showPercent val="0"/>
          <c:showBubbleSize val="0"/>
        </c:dLbls>
        <c:marker val="1"/>
        <c:smooth val="0"/>
        <c:axId val="2133057432"/>
        <c:axId val="2133060712"/>
      </c:lineChart>
      <c:lineChart>
        <c:grouping val="standard"/>
        <c:varyColors val="0"/>
        <c:ser>
          <c:idx val="3"/>
          <c:order val="3"/>
          <c:tx>
            <c:strRef>
              <c:f>'Fig10'!$A$7</c:f>
              <c:strCache>
                <c:ptCount val="1"/>
                <c:pt idx="0">
                  <c:v>2008 WTI</c:v>
                </c:pt>
              </c:strCache>
            </c:strRef>
          </c:tx>
          <c:spPr>
            <a:ln w="47625">
              <a:solidFill>
                <a:schemeClr val="tx1"/>
              </a:solidFill>
            </a:ln>
          </c:spPr>
          <c:marker>
            <c:symbol val="none"/>
          </c:marker>
          <c:cat>
            <c:strRef>
              <c:f>'Fig10'!$B$2:$AB$2</c:f>
              <c:strCache>
                <c:ptCount val="27"/>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strCache>
            </c:strRef>
          </c:cat>
          <c:val>
            <c:numRef>
              <c:f>'Fig10'!$B$7:$AB$7</c:f>
              <c:numCache>
                <c:formatCode>0.00</c:formatCode>
                <c:ptCount val="27"/>
                <c:pt idx="0">
                  <c:v>85.37748281875709</c:v>
                </c:pt>
                <c:pt idx="1">
                  <c:v>73.78396229097792</c:v>
                </c:pt>
                <c:pt idx="2">
                  <c:v>64.07519438441368</c:v>
                </c:pt>
                <c:pt idx="3">
                  <c:v>58.26913548473026</c:v>
                </c:pt>
                <c:pt idx="4">
                  <c:v>55.22998546910685</c:v>
                </c:pt>
                <c:pt idx="5">
                  <c:v>28.25283903412857</c:v>
                </c:pt>
                <c:pt idx="6">
                  <c:v>34.91895820420001</c:v>
                </c:pt>
                <c:pt idx="7">
                  <c:v>27.23978902892089</c:v>
                </c:pt>
                <c:pt idx="8">
                  <c:v>31.62967238482123</c:v>
                </c:pt>
                <c:pt idx="9">
                  <c:v>39.25881439934926</c:v>
                </c:pt>
                <c:pt idx="10">
                  <c:v>31.72972670632316</c:v>
                </c:pt>
                <c:pt idx="11">
                  <c:v>29.74114706647103</c:v>
                </c:pt>
                <c:pt idx="12">
                  <c:v>25.45131803207257</c:v>
                </c:pt>
                <c:pt idx="13">
                  <c:v>23.22510937865284</c:v>
                </c:pt>
                <c:pt idx="14">
                  <c:v>24.2881865446116</c:v>
                </c:pt>
                <c:pt idx="15">
                  <c:v>28.59052236919786</c:v>
                </c:pt>
                <c:pt idx="16">
                  <c:v>25.91406926901934</c:v>
                </c:pt>
                <c:pt idx="17">
                  <c:v>17.3219044100348</c:v>
                </c:pt>
                <c:pt idx="18">
                  <c:v>23.60031308428547</c:v>
                </c:pt>
                <c:pt idx="19">
                  <c:v>36.24467796410138</c:v>
                </c:pt>
                <c:pt idx="20">
                  <c:v>30.13552460608788</c:v>
                </c:pt>
                <c:pt idx="21">
                  <c:v>30.16388033003453</c:v>
                </c:pt>
                <c:pt idx="22">
                  <c:v>33.74644665022425</c:v>
                </c:pt>
                <c:pt idx="23">
                  <c:v>43.61287151423627</c:v>
                </c:pt>
                <c:pt idx="24">
                  <c:v>60.09757544871714</c:v>
                </c:pt>
                <c:pt idx="25">
                  <c:v>69.580503444375</c:v>
                </c:pt>
                <c:pt idx="26">
                  <c:v>75.13986337920002</c:v>
                </c:pt>
              </c:numCache>
            </c:numRef>
          </c:val>
          <c:smooth val="0"/>
        </c:ser>
        <c:dLbls>
          <c:showLegendKey val="0"/>
          <c:showVal val="0"/>
          <c:showCatName val="0"/>
          <c:showSerName val="0"/>
          <c:showPercent val="0"/>
          <c:showBubbleSize val="0"/>
        </c:dLbls>
        <c:marker val="1"/>
        <c:smooth val="0"/>
        <c:axId val="2133247224"/>
        <c:axId val="2109712040"/>
      </c:lineChart>
      <c:catAx>
        <c:axId val="2133057432"/>
        <c:scaling>
          <c:orientation val="minMax"/>
        </c:scaling>
        <c:delete val="0"/>
        <c:axPos val="b"/>
        <c:majorTickMark val="in"/>
        <c:minorTickMark val="out"/>
        <c:tickLblPos val="nextTo"/>
        <c:txPr>
          <a:bodyPr rot="5400000" vert="horz"/>
          <a:lstStyle/>
          <a:p>
            <a:pPr>
              <a:defRPr/>
            </a:pPr>
            <a:endParaRPr lang="en-US"/>
          </a:p>
        </c:txPr>
        <c:crossAx val="2133060712"/>
        <c:crosses val="autoZero"/>
        <c:auto val="1"/>
        <c:lblAlgn val="ctr"/>
        <c:lblOffset val="100"/>
        <c:noMultiLvlLbl val="0"/>
      </c:catAx>
      <c:valAx>
        <c:axId val="2133060712"/>
        <c:scaling>
          <c:orientation val="minMax"/>
        </c:scaling>
        <c:delete val="0"/>
        <c:axPos val="l"/>
        <c:majorGridlines/>
        <c:title>
          <c:tx>
            <c:rich>
              <a:bodyPr/>
              <a:lstStyle/>
              <a:p>
                <a:pPr>
                  <a:defRPr/>
                </a:pPr>
                <a:r>
                  <a:rPr lang="en-US"/>
                  <a:t>Billions Invested</a:t>
                </a:r>
                <a:endParaRPr lang="ko-KR"/>
              </a:p>
            </c:rich>
          </c:tx>
          <c:layout/>
          <c:overlay val="0"/>
          <c:spPr>
            <a:solidFill>
              <a:sysClr val="window" lastClr="FFFFFF">
                <a:alpha val="71000"/>
              </a:sysClr>
            </a:solidFill>
            <a:ln>
              <a:solidFill>
                <a:schemeClr val="bg1"/>
              </a:solidFill>
            </a:ln>
            <a:scene3d>
              <a:camera prst="orthographicFront"/>
              <a:lightRig rig="threePt" dir="t"/>
            </a:scene3d>
            <a:sp3d>
              <a:bevelT/>
              <a:bevelB/>
            </a:sp3d>
          </c:spPr>
        </c:title>
        <c:numFmt formatCode="0.0" sourceLinked="1"/>
        <c:majorTickMark val="none"/>
        <c:minorTickMark val="none"/>
        <c:tickLblPos val="nextTo"/>
        <c:spPr>
          <a:solidFill>
            <a:sysClr val="window" lastClr="FFFFFF"/>
          </a:solidFill>
          <a:effectLst>
            <a:outerShdw blurRad="50800" dist="38100" dir="2700000" algn="tl" rotWithShape="0">
              <a:prstClr val="black">
                <a:alpha val="40000"/>
              </a:prstClr>
            </a:outerShdw>
          </a:effectLst>
        </c:spPr>
        <c:crossAx val="2133057432"/>
        <c:crossesAt val="1.0"/>
        <c:crossBetween val="between"/>
      </c:valAx>
      <c:valAx>
        <c:axId val="2109712040"/>
        <c:scaling>
          <c:orientation val="minMax"/>
        </c:scaling>
        <c:delete val="0"/>
        <c:axPos val="r"/>
        <c:title>
          <c:tx>
            <c:rich>
              <a:bodyPr rot="-5400000" vert="horz"/>
              <a:lstStyle/>
              <a:p>
                <a:pPr>
                  <a:defRPr/>
                </a:pPr>
                <a:r>
                  <a:rPr lang="en-US"/>
                  <a:t>Oil Price (2008)</a:t>
                </a:r>
              </a:p>
            </c:rich>
          </c:tx>
          <c:layout/>
          <c:overlay val="0"/>
          <c:spPr>
            <a:solidFill>
              <a:sysClr val="window" lastClr="FFFFFF">
                <a:alpha val="68000"/>
              </a:sysClr>
            </a:solidFill>
          </c:spPr>
        </c:title>
        <c:numFmt formatCode="0.00" sourceLinked="1"/>
        <c:majorTickMark val="out"/>
        <c:minorTickMark val="none"/>
        <c:tickLblPos val="nextTo"/>
        <c:spPr>
          <a:solidFill>
            <a:sysClr val="window" lastClr="FFFFFF"/>
          </a:solidFill>
          <a:effectLst>
            <a:outerShdw blurRad="50800" dist="38100" dir="2700000" algn="tl" rotWithShape="0">
              <a:prstClr val="black">
                <a:alpha val="40000"/>
              </a:prstClr>
            </a:outerShdw>
          </a:effectLst>
        </c:spPr>
        <c:crossAx val="2133247224"/>
        <c:crosses val="max"/>
        <c:crossBetween val="between"/>
      </c:valAx>
      <c:catAx>
        <c:axId val="2133247224"/>
        <c:scaling>
          <c:orientation val="minMax"/>
        </c:scaling>
        <c:delete val="1"/>
        <c:axPos val="b"/>
        <c:majorTickMark val="out"/>
        <c:minorTickMark val="none"/>
        <c:tickLblPos val="none"/>
        <c:crossAx val="2109712040"/>
        <c:crosses val="autoZero"/>
        <c:auto val="1"/>
        <c:lblAlgn val="ctr"/>
        <c:lblOffset val="100"/>
        <c:noMultiLvlLbl val="0"/>
      </c:catAx>
      <c:spPr>
        <a:solidFill>
          <a:prstClr val="white">
            <a:alpha val="88000"/>
          </a:prstClr>
        </a:solidFill>
        <a:effectLst>
          <a:outerShdw blurRad="50800" dist="38100" dir="2700000" algn="tl" rotWithShape="0">
            <a:prstClr val="black">
              <a:alpha val="40000"/>
            </a:prstClr>
          </a:outerShdw>
        </a:effectLst>
        <a:scene3d>
          <a:camera prst="orthographicFront"/>
          <a:lightRig rig="threePt" dir="t"/>
        </a:scene3d>
        <a:sp3d>
          <a:bevelT/>
        </a:sp3d>
      </c:spPr>
    </c:plotArea>
    <c:legend>
      <c:legendPos val="b"/>
      <c:layout/>
      <c:overlay val="0"/>
      <c:spPr>
        <a:solidFill>
          <a:sysClr val="window" lastClr="FFFFFF">
            <a:alpha val="73000"/>
          </a:sysClr>
        </a:solidFill>
        <a:effectLst>
          <a:outerShdw blurRad="50800" dist="38100" dir="2700000" algn="tl" rotWithShape="0">
            <a:prstClr val="black">
              <a:alpha val="40000"/>
            </a:prstClr>
          </a:outerShdw>
        </a:effectLst>
      </c:spPr>
    </c:legend>
    <c:plotVisOnly val="1"/>
    <c:dispBlanksAs val="gap"/>
    <c:showDLblsOverMax val="0"/>
  </c:chart>
  <c:spPr>
    <a:solidFill>
      <a:prstClr val="white">
        <a:alpha val="86000"/>
      </a:prstClr>
    </a:solidFill>
    <a:effectLst>
      <a:outerShdw blurRad="50800" dist="38100" dir="2700000" algn="tl" rotWithShape="0">
        <a:prstClr val="black">
          <a:alpha val="40000"/>
        </a:prstClr>
      </a:outerShdw>
    </a:effectLst>
    <a:scene3d>
      <a:camera prst="orthographicFront"/>
      <a:lightRig rig="threePt" dir="t"/>
    </a:scene3d>
    <a:sp3d>
      <a:bevelT/>
    </a:sp3d>
  </c:spPr>
  <c:txPr>
    <a:bodyPr/>
    <a:lstStyle/>
    <a:p>
      <a:pPr>
        <a:defRPr sz="1400"/>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en-US" altLang="ko-KR" sz="2400" dirty="0"/>
              <a:t>Production Changes</a:t>
            </a:r>
            <a:r>
              <a:rPr lang="en-US" altLang="ko-KR" sz="2400" baseline="0" dirty="0"/>
              <a:t> Compared: Canada to </a:t>
            </a:r>
            <a:r>
              <a:rPr lang="en-US" altLang="ko-KR" sz="2400" baseline="0" dirty="0" smtClean="0"/>
              <a:t>OPEC</a:t>
            </a:r>
            <a:endParaRPr lang="ko-KR" altLang="en-US" sz="2400" dirty="0"/>
          </a:p>
        </c:rich>
      </c:tx>
      <c:layout>
        <c:manualLayout>
          <c:xMode val="edge"/>
          <c:yMode val="edge"/>
          <c:x val="0.166895222168025"/>
          <c:y val="0.0149532739624253"/>
        </c:manualLayout>
      </c:layout>
      <c:overlay val="0"/>
      <c:spPr>
        <a:solidFill>
          <a:sysClr val="window" lastClr="FFFFFF"/>
        </a:solidFill>
        <a:ln>
          <a:solidFill>
            <a:schemeClr val="accent1"/>
          </a:solidFill>
        </a:ln>
        <a:scene3d>
          <a:camera prst="orthographicFront"/>
          <a:lightRig rig="threePt" dir="t"/>
        </a:scene3d>
        <a:sp3d>
          <a:bevelT/>
        </a:sp3d>
      </c:spPr>
    </c:title>
    <c:autoTitleDeleted val="0"/>
    <c:plotArea>
      <c:layout>
        <c:manualLayout>
          <c:layoutTarget val="inner"/>
          <c:xMode val="edge"/>
          <c:yMode val="edge"/>
          <c:x val="0.0876237884898535"/>
          <c:y val="0.115804261755416"/>
          <c:w val="0.884577837526407"/>
          <c:h val="0.757410383024156"/>
        </c:manualLayout>
      </c:layout>
      <c:lineChart>
        <c:grouping val="standard"/>
        <c:varyColors val="0"/>
        <c:ser>
          <c:idx val="0"/>
          <c:order val="0"/>
          <c:tx>
            <c:strRef>
              <c:f>Sheet1!$DH$1</c:f>
              <c:strCache>
                <c:ptCount val="1"/>
                <c:pt idx="0">
                  <c:v>Prod_Canada</c:v>
                </c:pt>
              </c:strCache>
            </c:strRef>
          </c:tx>
          <c:spPr>
            <a:ln>
              <a:solidFill>
                <a:schemeClr val="tx1"/>
              </a:solidFill>
            </a:ln>
          </c:spPr>
          <c:marker>
            <c:symbol val="none"/>
          </c:marker>
          <c:cat>
            <c:numRef>
              <c:f>Sheet1!$A$3:$A$323</c:f>
              <c:numCache>
                <c:formatCode>m/d/yyyy</c:formatCode>
                <c:ptCount val="321"/>
                <c:pt idx="0">
                  <c:v>29983.0</c:v>
                </c:pt>
                <c:pt idx="1">
                  <c:v>30011.0</c:v>
                </c:pt>
                <c:pt idx="2">
                  <c:v>30042.0</c:v>
                </c:pt>
                <c:pt idx="3">
                  <c:v>30072.0</c:v>
                </c:pt>
                <c:pt idx="4">
                  <c:v>30103.0</c:v>
                </c:pt>
                <c:pt idx="5">
                  <c:v>30133.0</c:v>
                </c:pt>
                <c:pt idx="6">
                  <c:v>30164.0</c:v>
                </c:pt>
                <c:pt idx="7">
                  <c:v>30195.0</c:v>
                </c:pt>
                <c:pt idx="8">
                  <c:v>30225.0</c:v>
                </c:pt>
                <c:pt idx="9">
                  <c:v>30256.0</c:v>
                </c:pt>
                <c:pt idx="10">
                  <c:v>30286.0</c:v>
                </c:pt>
                <c:pt idx="11">
                  <c:v>30317.0</c:v>
                </c:pt>
                <c:pt idx="12">
                  <c:v>30348.0</c:v>
                </c:pt>
                <c:pt idx="13">
                  <c:v>30376.0</c:v>
                </c:pt>
                <c:pt idx="14">
                  <c:v>30407.0</c:v>
                </c:pt>
                <c:pt idx="15">
                  <c:v>30437.0</c:v>
                </c:pt>
                <c:pt idx="16">
                  <c:v>30468.0</c:v>
                </c:pt>
                <c:pt idx="17">
                  <c:v>30498.0</c:v>
                </c:pt>
                <c:pt idx="18">
                  <c:v>30529.0</c:v>
                </c:pt>
                <c:pt idx="19">
                  <c:v>30560.0</c:v>
                </c:pt>
                <c:pt idx="20">
                  <c:v>30590.0</c:v>
                </c:pt>
                <c:pt idx="21">
                  <c:v>30621.0</c:v>
                </c:pt>
                <c:pt idx="22">
                  <c:v>30651.0</c:v>
                </c:pt>
                <c:pt idx="23">
                  <c:v>30682.0</c:v>
                </c:pt>
                <c:pt idx="24">
                  <c:v>30713.0</c:v>
                </c:pt>
                <c:pt idx="25">
                  <c:v>30742.0</c:v>
                </c:pt>
                <c:pt idx="26">
                  <c:v>30773.0</c:v>
                </c:pt>
                <c:pt idx="27">
                  <c:v>30803.0</c:v>
                </c:pt>
                <c:pt idx="28">
                  <c:v>30834.0</c:v>
                </c:pt>
                <c:pt idx="29">
                  <c:v>30864.0</c:v>
                </c:pt>
                <c:pt idx="30">
                  <c:v>30895.0</c:v>
                </c:pt>
                <c:pt idx="31">
                  <c:v>30926.0</c:v>
                </c:pt>
                <c:pt idx="32">
                  <c:v>30956.0</c:v>
                </c:pt>
                <c:pt idx="33">
                  <c:v>30987.0</c:v>
                </c:pt>
                <c:pt idx="34">
                  <c:v>31017.0</c:v>
                </c:pt>
                <c:pt idx="35">
                  <c:v>31048.0</c:v>
                </c:pt>
                <c:pt idx="36">
                  <c:v>31079.0</c:v>
                </c:pt>
                <c:pt idx="37">
                  <c:v>31107.0</c:v>
                </c:pt>
                <c:pt idx="38">
                  <c:v>31138.0</c:v>
                </c:pt>
                <c:pt idx="39">
                  <c:v>31168.0</c:v>
                </c:pt>
                <c:pt idx="40">
                  <c:v>31199.0</c:v>
                </c:pt>
                <c:pt idx="41">
                  <c:v>31229.0</c:v>
                </c:pt>
                <c:pt idx="42">
                  <c:v>31260.0</c:v>
                </c:pt>
                <c:pt idx="43">
                  <c:v>31291.0</c:v>
                </c:pt>
                <c:pt idx="44">
                  <c:v>31321.0</c:v>
                </c:pt>
                <c:pt idx="45">
                  <c:v>31352.0</c:v>
                </c:pt>
                <c:pt idx="46">
                  <c:v>31382.0</c:v>
                </c:pt>
                <c:pt idx="47">
                  <c:v>31413.0</c:v>
                </c:pt>
                <c:pt idx="48">
                  <c:v>31444.0</c:v>
                </c:pt>
                <c:pt idx="49">
                  <c:v>31472.0</c:v>
                </c:pt>
                <c:pt idx="50">
                  <c:v>31503.0</c:v>
                </c:pt>
                <c:pt idx="51">
                  <c:v>31533.0</c:v>
                </c:pt>
                <c:pt idx="52">
                  <c:v>31564.0</c:v>
                </c:pt>
                <c:pt idx="53">
                  <c:v>31594.0</c:v>
                </c:pt>
                <c:pt idx="54">
                  <c:v>31625.0</c:v>
                </c:pt>
                <c:pt idx="55">
                  <c:v>31656.0</c:v>
                </c:pt>
                <c:pt idx="56">
                  <c:v>31686.0</c:v>
                </c:pt>
                <c:pt idx="57">
                  <c:v>31717.0</c:v>
                </c:pt>
                <c:pt idx="58">
                  <c:v>31747.0</c:v>
                </c:pt>
                <c:pt idx="59">
                  <c:v>31778.0</c:v>
                </c:pt>
                <c:pt idx="60">
                  <c:v>31809.0</c:v>
                </c:pt>
                <c:pt idx="61">
                  <c:v>31837.0</c:v>
                </c:pt>
                <c:pt idx="62">
                  <c:v>31868.0</c:v>
                </c:pt>
                <c:pt idx="63">
                  <c:v>31898.0</c:v>
                </c:pt>
                <c:pt idx="64">
                  <c:v>31929.0</c:v>
                </c:pt>
                <c:pt idx="65">
                  <c:v>31959.0</c:v>
                </c:pt>
                <c:pt idx="66">
                  <c:v>31990.0</c:v>
                </c:pt>
                <c:pt idx="67">
                  <c:v>32021.0</c:v>
                </c:pt>
                <c:pt idx="68">
                  <c:v>32051.0</c:v>
                </c:pt>
                <c:pt idx="69">
                  <c:v>32082.0</c:v>
                </c:pt>
                <c:pt idx="70">
                  <c:v>32112.0</c:v>
                </c:pt>
                <c:pt idx="71">
                  <c:v>32143.0</c:v>
                </c:pt>
                <c:pt idx="72">
                  <c:v>32174.0</c:v>
                </c:pt>
                <c:pt idx="73">
                  <c:v>32203.0</c:v>
                </c:pt>
                <c:pt idx="74">
                  <c:v>32234.0</c:v>
                </c:pt>
                <c:pt idx="75">
                  <c:v>32264.0</c:v>
                </c:pt>
                <c:pt idx="76">
                  <c:v>32295.0</c:v>
                </c:pt>
                <c:pt idx="77">
                  <c:v>32325.0</c:v>
                </c:pt>
                <c:pt idx="78">
                  <c:v>32356.0</c:v>
                </c:pt>
                <c:pt idx="79">
                  <c:v>32387.0</c:v>
                </c:pt>
                <c:pt idx="80">
                  <c:v>32417.0</c:v>
                </c:pt>
                <c:pt idx="81">
                  <c:v>32448.0</c:v>
                </c:pt>
                <c:pt idx="82">
                  <c:v>32478.0</c:v>
                </c:pt>
                <c:pt idx="83">
                  <c:v>32509.0</c:v>
                </c:pt>
                <c:pt idx="84">
                  <c:v>32540.0</c:v>
                </c:pt>
                <c:pt idx="85">
                  <c:v>32568.0</c:v>
                </c:pt>
                <c:pt idx="86">
                  <c:v>32599.0</c:v>
                </c:pt>
                <c:pt idx="87">
                  <c:v>32629.0</c:v>
                </c:pt>
                <c:pt idx="88">
                  <c:v>32660.0</c:v>
                </c:pt>
                <c:pt idx="89">
                  <c:v>32690.0</c:v>
                </c:pt>
                <c:pt idx="90">
                  <c:v>32721.0</c:v>
                </c:pt>
                <c:pt idx="91">
                  <c:v>32752.0</c:v>
                </c:pt>
                <c:pt idx="92">
                  <c:v>32782.0</c:v>
                </c:pt>
                <c:pt idx="93">
                  <c:v>32813.0</c:v>
                </c:pt>
                <c:pt idx="94">
                  <c:v>32843.0</c:v>
                </c:pt>
                <c:pt idx="95">
                  <c:v>32874.0</c:v>
                </c:pt>
                <c:pt idx="96">
                  <c:v>32905.0</c:v>
                </c:pt>
                <c:pt idx="97">
                  <c:v>32933.0</c:v>
                </c:pt>
                <c:pt idx="98">
                  <c:v>32964.0</c:v>
                </c:pt>
                <c:pt idx="99">
                  <c:v>32994.0</c:v>
                </c:pt>
                <c:pt idx="100">
                  <c:v>33025.0</c:v>
                </c:pt>
                <c:pt idx="101">
                  <c:v>33055.0</c:v>
                </c:pt>
                <c:pt idx="102">
                  <c:v>33086.0</c:v>
                </c:pt>
                <c:pt idx="103">
                  <c:v>33117.0</c:v>
                </c:pt>
                <c:pt idx="104">
                  <c:v>33147.0</c:v>
                </c:pt>
                <c:pt idx="105">
                  <c:v>33178.0</c:v>
                </c:pt>
                <c:pt idx="106">
                  <c:v>33208.0</c:v>
                </c:pt>
                <c:pt idx="107">
                  <c:v>33239.0</c:v>
                </c:pt>
                <c:pt idx="108">
                  <c:v>33270.0</c:v>
                </c:pt>
                <c:pt idx="109">
                  <c:v>33298.0</c:v>
                </c:pt>
                <c:pt idx="110">
                  <c:v>33329.0</c:v>
                </c:pt>
                <c:pt idx="111">
                  <c:v>33359.0</c:v>
                </c:pt>
                <c:pt idx="112">
                  <c:v>33390.0</c:v>
                </c:pt>
                <c:pt idx="113">
                  <c:v>33420.0</c:v>
                </c:pt>
                <c:pt idx="114">
                  <c:v>33451.0</c:v>
                </c:pt>
                <c:pt idx="115">
                  <c:v>33482.0</c:v>
                </c:pt>
                <c:pt idx="116">
                  <c:v>33512.0</c:v>
                </c:pt>
                <c:pt idx="117">
                  <c:v>33543.0</c:v>
                </c:pt>
                <c:pt idx="118">
                  <c:v>33573.0</c:v>
                </c:pt>
                <c:pt idx="119">
                  <c:v>33604.0</c:v>
                </c:pt>
                <c:pt idx="120">
                  <c:v>33635.0</c:v>
                </c:pt>
                <c:pt idx="121">
                  <c:v>33664.0</c:v>
                </c:pt>
                <c:pt idx="122">
                  <c:v>33695.0</c:v>
                </c:pt>
                <c:pt idx="123">
                  <c:v>33725.0</c:v>
                </c:pt>
                <c:pt idx="124">
                  <c:v>33756.0</c:v>
                </c:pt>
                <c:pt idx="125">
                  <c:v>33786.0</c:v>
                </c:pt>
                <c:pt idx="126">
                  <c:v>33817.0</c:v>
                </c:pt>
                <c:pt idx="127">
                  <c:v>33848.0</c:v>
                </c:pt>
                <c:pt idx="128">
                  <c:v>33878.0</c:v>
                </c:pt>
                <c:pt idx="129">
                  <c:v>33909.0</c:v>
                </c:pt>
                <c:pt idx="130">
                  <c:v>33939.0</c:v>
                </c:pt>
                <c:pt idx="131">
                  <c:v>33970.0</c:v>
                </c:pt>
                <c:pt idx="132">
                  <c:v>34001.0</c:v>
                </c:pt>
                <c:pt idx="133">
                  <c:v>34029.0</c:v>
                </c:pt>
                <c:pt idx="134">
                  <c:v>34060.0</c:v>
                </c:pt>
                <c:pt idx="135">
                  <c:v>34090.0</c:v>
                </c:pt>
                <c:pt idx="136">
                  <c:v>34121.0</c:v>
                </c:pt>
                <c:pt idx="137">
                  <c:v>34151.0</c:v>
                </c:pt>
                <c:pt idx="138">
                  <c:v>34182.0</c:v>
                </c:pt>
                <c:pt idx="139">
                  <c:v>34213.0</c:v>
                </c:pt>
                <c:pt idx="140">
                  <c:v>34243.0</c:v>
                </c:pt>
                <c:pt idx="141">
                  <c:v>34274.0</c:v>
                </c:pt>
                <c:pt idx="142">
                  <c:v>34304.0</c:v>
                </c:pt>
                <c:pt idx="143">
                  <c:v>34335.0</c:v>
                </c:pt>
                <c:pt idx="144">
                  <c:v>34366.0</c:v>
                </c:pt>
                <c:pt idx="145">
                  <c:v>34394.0</c:v>
                </c:pt>
                <c:pt idx="146">
                  <c:v>34425.0</c:v>
                </c:pt>
                <c:pt idx="147">
                  <c:v>34455.0</c:v>
                </c:pt>
                <c:pt idx="148">
                  <c:v>34486.0</c:v>
                </c:pt>
                <c:pt idx="149">
                  <c:v>34516.0</c:v>
                </c:pt>
                <c:pt idx="150">
                  <c:v>34547.0</c:v>
                </c:pt>
                <c:pt idx="151">
                  <c:v>34578.0</c:v>
                </c:pt>
                <c:pt idx="152">
                  <c:v>34608.0</c:v>
                </c:pt>
                <c:pt idx="153">
                  <c:v>34639.0</c:v>
                </c:pt>
                <c:pt idx="154">
                  <c:v>34669.0</c:v>
                </c:pt>
                <c:pt idx="155">
                  <c:v>34700.0</c:v>
                </c:pt>
                <c:pt idx="156">
                  <c:v>34731.0</c:v>
                </c:pt>
                <c:pt idx="157">
                  <c:v>34759.0</c:v>
                </c:pt>
                <c:pt idx="158">
                  <c:v>34790.0</c:v>
                </c:pt>
                <c:pt idx="159">
                  <c:v>34820.0</c:v>
                </c:pt>
                <c:pt idx="160">
                  <c:v>34851.0</c:v>
                </c:pt>
                <c:pt idx="161">
                  <c:v>34881.0</c:v>
                </c:pt>
                <c:pt idx="162">
                  <c:v>34912.0</c:v>
                </c:pt>
                <c:pt idx="163">
                  <c:v>34943.0</c:v>
                </c:pt>
                <c:pt idx="164">
                  <c:v>34973.0</c:v>
                </c:pt>
                <c:pt idx="165">
                  <c:v>35004.0</c:v>
                </c:pt>
                <c:pt idx="166">
                  <c:v>35034.0</c:v>
                </c:pt>
                <c:pt idx="167">
                  <c:v>35065.0</c:v>
                </c:pt>
                <c:pt idx="168">
                  <c:v>35096.0</c:v>
                </c:pt>
                <c:pt idx="169">
                  <c:v>35125.0</c:v>
                </c:pt>
                <c:pt idx="170">
                  <c:v>35156.0</c:v>
                </c:pt>
                <c:pt idx="171">
                  <c:v>35186.0</c:v>
                </c:pt>
                <c:pt idx="172">
                  <c:v>35217.0</c:v>
                </c:pt>
                <c:pt idx="173">
                  <c:v>35247.0</c:v>
                </c:pt>
                <c:pt idx="174">
                  <c:v>35278.0</c:v>
                </c:pt>
                <c:pt idx="175">
                  <c:v>35309.0</c:v>
                </c:pt>
                <c:pt idx="176">
                  <c:v>35339.0</c:v>
                </c:pt>
                <c:pt idx="177">
                  <c:v>35370.0</c:v>
                </c:pt>
                <c:pt idx="178">
                  <c:v>35400.0</c:v>
                </c:pt>
                <c:pt idx="179">
                  <c:v>35431.0</c:v>
                </c:pt>
                <c:pt idx="180">
                  <c:v>35462.0</c:v>
                </c:pt>
                <c:pt idx="181">
                  <c:v>35490.0</c:v>
                </c:pt>
                <c:pt idx="182">
                  <c:v>35521.0</c:v>
                </c:pt>
                <c:pt idx="183">
                  <c:v>35551.0</c:v>
                </c:pt>
                <c:pt idx="184">
                  <c:v>35582.0</c:v>
                </c:pt>
                <c:pt idx="185">
                  <c:v>35612.0</c:v>
                </c:pt>
                <c:pt idx="186">
                  <c:v>35643.0</c:v>
                </c:pt>
                <c:pt idx="187">
                  <c:v>35674.0</c:v>
                </c:pt>
                <c:pt idx="188">
                  <c:v>35704.0</c:v>
                </c:pt>
                <c:pt idx="189">
                  <c:v>35735.0</c:v>
                </c:pt>
                <c:pt idx="190">
                  <c:v>35765.0</c:v>
                </c:pt>
                <c:pt idx="191">
                  <c:v>35796.0</c:v>
                </c:pt>
                <c:pt idx="192">
                  <c:v>35827.0</c:v>
                </c:pt>
                <c:pt idx="193">
                  <c:v>35855.0</c:v>
                </c:pt>
                <c:pt idx="194">
                  <c:v>35886.0</c:v>
                </c:pt>
                <c:pt idx="195">
                  <c:v>35916.0</c:v>
                </c:pt>
                <c:pt idx="196">
                  <c:v>35947.0</c:v>
                </c:pt>
                <c:pt idx="197">
                  <c:v>35977.0</c:v>
                </c:pt>
                <c:pt idx="198">
                  <c:v>36008.0</c:v>
                </c:pt>
                <c:pt idx="199">
                  <c:v>36039.0</c:v>
                </c:pt>
                <c:pt idx="200">
                  <c:v>36069.0</c:v>
                </c:pt>
                <c:pt idx="201">
                  <c:v>36100.0</c:v>
                </c:pt>
                <c:pt idx="202">
                  <c:v>36130.0</c:v>
                </c:pt>
                <c:pt idx="203">
                  <c:v>36161.0</c:v>
                </c:pt>
                <c:pt idx="204">
                  <c:v>36192.0</c:v>
                </c:pt>
                <c:pt idx="205">
                  <c:v>36220.0</c:v>
                </c:pt>
                <c:pt idx="206">
                  <c:v>36251.0</c:v>
                </c:pt>
                <c:pt idx="207">
                  <c:v>36281.0</c:v>
                </c:pt>
                <c:pt idx="208">
                  <c:v>36312.0</c:v>
                </c:pt>
                <c:pt idx="209">
                  <c:v>36342.0</c:v>
                </c:pt>
                <c:pt idx="210">
                  <c:v>36373.0</c:v>
                </c:pt>
                <c:pt idx="211">
                  <c:v>36404.0</c:v>
                </c:pt>
                <c:pt idx="212">
                  <c:v>36434.0</c:v>
                </c:pt>
                <c:pt idx="213">
                  <c:v>36465.0</c:v>
                </c:pt>
                <c:pt idx="214">
                  <c:v>36495.0</c:v>
                </c:pt>
                <c:pt idx="215">
                  <c:v>36526.0</c:v>
                </c:pt>
                <c:pt idx="216">
                  <c:v>36557.0</c:v>
                </c:pt>
                <c:pt idx="217">
                  <c:v>36586.0</c:v>
                </c:pt>
                <c:pt idx="218">
                  <c:v>36617.0</c:v>
                </c:pt>
                <c:pt idx="219">
                  <c:v>36647.0</c:v>
                </c:pt>
                <c:pt idx="220">
                  <c:v>36678.0</c:v>
                </c:pt>
                <c:pt idx="221">
                  <c:v>36708.0</c:v>
                </c:pt>
                <c:pt idx="222">
                  <c:v>36739.0</c:v>
                </c:pt>
                <c:pt idx="223">
                  <c:v>36770.0</c:v>
                </c:pt>
                <c:pt idx="224">
                  <c:v>36800.0</c:v>
                </c:pt>
                <c:pt idx="225">
                  <c:v>36831.0</c:v>
                </c:pt>
                <c:pt idx="226">
                  <c:v>36861.0</c:v>
                </c:pt>
                <c:pt idx="227">
                  <c:v>36892.0</c:v>
                </c:pt>
                <c:pt idx="228">
                  <c:v>36923.0</c:v>
                </c:pt>
                <c:pt idx="229">
                  <c:v>36951.0</c:v>
                </c:pt>
                <c:pt idx="230">
                  <c:v>36982.0</c:v>
                </c:pt>
                <c:pt idx="231">
                  <c:v>37012.0</c:v>
                </c:pt>
                <c:pt idx="232">
                  <c:v>37043.0</c:v>
                </c:pt>
                <c:pt idx="233">
                  <c:v>37073.0</c:v>
                </c:pt>
                <c:pt idx="234">
                  <c:v>37104.0</c:v>
                </c:pt>
                <c:pt idx="235">
                  <c:v>37135.0</c:v>
                </c:pt>
                <c:pt idx="236">
                  <c:v>37165.0</c:v>
                </c:pt>
                <c:pt idx="237">
                  <c:v>37196.0</c:v>
                </c:pt>
                <c:pt idx="238">
                  <c:v>37226.0</c:v>
                </c:pt>
                <c:pt idx="239">
                  <c:v>37257.0</c:v>
                </c:pt>
                <c:pt idx="240">
                  <c:v>37288.0</c:v>
                </c:pt>
                <c:pt idx="241">
                  <c:v>37316.0</c:v>
                </c:pt>
                <c:pt idx="242">
                  <c:v>37347.0</c:v>
                </c:pt>
                <c:pt idx="243">
                  <c:v>37377.0</c:v>
                </c:pt>
                <c:pt idx="244">
                  <c:v>37408.0</c:v>
                </c:pt>
                <c:pt idx="245">
                  <c:v>37438.0</c:v>
                </c:pt>
                <c:pt idx="246">
                  <c:v>37469.0</c:v>
                </c:pt>
                <c:pt idx="247">
                  <c:v>37500.0</c:v>
                </c:pt>
                <c:pt idx="248">
                  <c:v>37530.0</c:v>
                </c:pt>
                <c:pt idx="249">
                  <c:v>37561.0</c:v>
                </c:pt>
                <c:pt idx="250">
                  <c:v>37591.0</c:v>
                </c:pt>
                <c:pt idx="251">
                  <c:v>37622.0</c:v>
                </c:pt>
                <c:pt idx="252">
                  <c:v>37653.0</c:v>
                </c:pt>
                <c:pt idx="253">
                  <c:v>37681.0</c:v>
                </c:pt>
                <c:pt idx="254">
                  <c:v>37712.0</c:v>
                </c:pt>
                <c:pt idx="255">
                  <c:v>37742.0</c:v>
                </c:pt>
                <c:pt idx="256">
                  <c:v>37773.0</c:v>
                </c:pt>
                <c:pt idx="257">
                  <c:v>37803.0</c:v>
                </c:pt>
                <c:pt idx="258">
                  <c:v>37834.0</c:v>
                </c:pt>
                <c:pt idx="259">
                  <c:v>37865.0</c:v>
                </c:pt>
                <c:pt idx="260">
                  <c:v>37895.0</c:v>
                </c:pt>
                <c:pt idx="261">
                  <c:v>37926.0</c:v>
                </c:pt>
                <c:pt idx="262">
                  <c:v>37956.0</c:v>
                </c:pt>
                <c:pt idx="263">
                  <c:v>37987.0</c:v>
                </c:pt>
                <c:pt idx="264">
                  <c:v>38018.0</c:v>
                </c:pt>
                <c:pt idx="265">
                  <c:v>38047.0</c:v>
                </c:pt>
                <c:pt idx="266">
                  <c:v>38078.0</c:v>
                </c:pt>
                <c:pt idx="267">
                  <c:v>38108.0</c:v>
                </c:pt>
                <c:pt idx="268">
                  <c:v>38139.0</c:v>
                </c:pt>
                <c:pt idx="269">
                  <c:v>38169.0</c:v>
                </c:pt>
                <c:pt idx="270">
                  <c:v>38200.0</c:v>
                </c:pt>
                <c:pt idx="271">
                  <c:v>38231.0</c:v>
                </c:pt>
                <c:pt idx="272">
                  <c:v>38261.0</c:v>
                </c:pt>
                <c:pt idx="273">
                  <c:v>38292.0</c:v>
                </c:pt>
                <c:pt idx="274">
                  <c:v>38322.0</c:v>
                </c:pt>
                <c:pt idx="275">
                  <c:v>38353.0</c:v>
                </c:pt>
                <c:pt idx="276">
                  <c:v>38384.0</c:v>
                </c:pt>
                <c:pt idx="277">
                  <c:v>38412.0</c:v>
                </c:pt>
                <c:pt idx="278">
                  <c:v>38443.0</c:v>
                </c:pt>
                <c:pt idx="279">
                  <c:v>38473.0</c:v>
                </c:pt>
                <c:pt idx="280">
                  <c:v>38504.0</c:v>
                </c:pt>
                <c:pt idx="281">
                  <c:v>38534.0</c:v>
                </c:pt>
                <c:pt idx="282">
                  <c:v>38565.0</c:v>
                </c:pt>
                <c:pt idx="283">
                  <c:v>38596.0</c:v>
                </c:pt>
                <c:pt idx="284">
                  <c:v>38626.0</c:v>
                </c:pt>
                <c:pt idx="285">
                  <c:v>38657.0</c:v>
                </c:pt>
                <c:pt idx="286">
                  <c:v>38687.0</c:v>
                </c:pt>
                <c:pt idx="287">
                  <c:v>38718.0</c:v>
                </c:pt>
                <c:pt idx="288">
                  <c:v>38749.0</c:v>
                </c:pt>
                <c:pt idx="289">
                  <c:v>38777.0</c:v>
                </c:pt>
                <c:pt idx="290">
                  <c:v>38808.0</c:v>
                </c:pt>
                <c:pt idx="291">
                  <c:v>38838.0</c:v>
                </c:pt>
                <c:pt idx="292">
                  <c:v>38869.0</c:v>
                </c:pt>
                <c:pt idx="293">
                  <c:v>38899.0</c:v>
                </c:pt>
                <c:pt idx="294">
                  <c:v>38930.0</c:v>
                </c:pt>
                <c:pt idx="295">
                  <c:v>38961.0</c:v>
                </c:pt>
                <c:pt idx="296">
                  <c:v>38991.0</c:v>
                </c:pt>
                <c:pt idx="297">
                  <c:v>39022.0</c:v>
                </c:pt>
                <c:pt idx="298">
                  <c:v>39052.0</c:v>
                </c:pt>
                <c:pt idx="299">
                  <c:v>39083.0</c:v>
                </c:pt>
                <c:pt idx="300">
                  <c:v>39114.0</c:v>
                </c:pt>
                <c:pt idx="301">
                  <c:v>39142.0</c:v>
                </c:pt>
                <c:pt idx="302">
                  <c:v>39173.0</c:v>
                </c:pt>
                <c:pt idx="303">
                  <c:v>39203.0</c:v>
                </c:pt>
                <c:pt idx="304">
                  <c:v>39234.0</c:v>
                </c:pt>
                <c:pt idx="305">
                  <c:v>39264.0</c:v>
                </c:pt>
                <c:pt idx="306">
                  <c:v>39295.0</c:v>
                </c:pt>
                <c:pt idx="307">
                  <c:v>39326.0</c:v>
                </c:pt>
                <c:pt idx="308">
                  <c:v>39356.0</c:v>
                </c:pt>
                <c:pt idx="309">
                  <c:v>39387.0</c:v>
                </c:pt>
                <c:pt idx="310">
                  <c:v>39417.0</c:v>
                </c:pt>
                <c:pt idx="311">
                  <c:v>39448.0</c:v>
                </c:pt>
                <c:pt idx="312">
                  <c:v>39479.0</c:v>
                </c:pt>
                <c:pt idx="313">
                  <c:v>39508.0</c:v>
                </c:pt>
                <c:pt idx="314">
                  <c:v>39539.0</c:v>
                </c:pt>
                <c:pt idx="315">
                  <c:v>39569.0</c:v>
                </c:pt>
                <c:pt idx="316">
                  <c:v>39600.0</c:v>
                </c:pt>
                <c:pt idx="317">
                  <c:v>39630.0</c:v>
                </c:pt>
                <c:pt idx="318">
                  <c:v>39661.0</c:v>
                </c:pt>
                <c:pt idx="319">
                  <c:v>39692.0</c:v>
                </c:pt>
                <c:pt idx="320">
                  <c:v>39722.0</c:v>
                </c:pt>
              </c:numCache>
            </c:numRef>
          </c:cat>
          <c:val>
            <c:numRef>
              <c:f>Sheet1!$DH$3:$DH$323</c:f>
              <c:numCache>
                <c:formatCode>#,##0.00</c:formatCode>
                <c:ptCount val="321"/>
                <c:pt idx="0">
                  <c:v>0.0</c:v>
                </c:pt>
                <c:pt idx="1">
                  <c:v>0.0</c:v>
                </c:pt>
                <c:pt idx="2">
                  <c:v>0.0</c:v>
                </c:pt>
                <c:pt idx="3">
                  <c:v>0.0</c:v>
                </c:pt>
                <c:pt idx="4">
                  <c:v>0.0</c:v>
                </c:pt>
                <c:pt idx="5">
                  <c:v>0.0</c:v>
                </c:pt>
                <c:pt idx="6">
                  <c:v>0.0</c:v>
                </c:pt>
                <c:pt idx="7">
                  <c:v>0.0</c:v>
                </c:pt>
                <c:pt idx="8">
                  <c:v>0.0</c:v>
                </c:pt>
                <c:pt idx="9">
                  <c:v>0.0</c:v>
                </c:pt>
                <c:pt idx="10">
                  <c:v>0.0</c:v>
                </c:pt>
                <c:pt idx="11">
                  <c:v>0.019559902200489</c:v>
                </c:pt>
                <c:pt idx="12">
                  <c:v>0.011990407673861</c:v>
                </c:pt>
                <c:pt idx="13">
                  <c:v>0.0</c:v>
                </c:pt>
                <c:pt idx="14">
                  <c:v>0.0047393364928911</c:v>
                </c:pt>
                <c:pt idx="15">
                  <c:v>0.0</c:v>
                </c:pt>
                <c:pt idx="16">
                  <c:v>0.0</c:v>
                </c:pt>
                <c:pt idx="17">
                  <c:v>0.0</c:v>
                </c:pt>
                <c:pt idx="18">
                  <c:v>0.00471698113207547</c:v>
                </c:pt>
                <c:pt idx="19">
                  <c:v>0.0</c:v>
                </c:pt>
                <c:pt idx="20">
                  <c:v>0.0</c:v>
                </c:pt>
                <c:pt idx="21">
                  <c:v>0.0</c:v>
                </c:pt>
                <c:pt idx="22">
                  <c:v>0.0</c:v>
                </c:pt>
                <c:pt idx="23">
                  <c:v>0.0446009389671368</c:v>
                </c:pt>
                <c:pt idx="24">
                  <c:v>0.0</c:v>
                </c:pt>
                <c:pt idx="25">
                  <c:v>0.0</c:v>
                </c:pt>
                <c:pt idx="26">
                  <c:v>0.0112359550561798</c:v>
                </c:pt>
                <c:pt idx="27">
                  <c:v>0.0</c:v>
                </c:pt>
                <c:pt idx="28">
                  <c:v>0.0</c:v>
                </c:pt>
                <c:pt idx="29">
                  <c:v>0.0355555555555556</c:v>
                </c:pt>
                <c:pt idx="30">
                  <c:v>0.0</c:v>
                </c:pt>
                <c:pt idx="31">
                  <c:v>0.0150214592274681</c:v>
                </c:pt>
                <c:pt idx="32">
                  <c:v>0.0</c:v>
                </c:pt>
                <c:pt idx="33">
                  <c:v>0.0</c:v>
                </c:pt>
                <c:pt idx="34">
                  <c:v>0.0</c:v>
                </c:pt>
                <c:pt idx="35">
                  <c:v>0.0465116279069771</c:v>
                </c:pt>
                <c:pt idx="36">
                  <c:v>0.0</c:v>
                </c:pt>
                <c:pt idx="37">
                  <c:v>0.0</c:v>
                </c:pt>
                <c:pt idx="38">
                  <c:v>0.0121212121212121</c:v>
                </c:pt>
                <c:pt idx="39">
                  <c:v>0.0</c:v>
                </c:pt>
                <c:pt idx="40">
                  <c:v>0.0</c:v>
                </c:pt>
                <c:pt idx="41">
                  <c:v>0.00399201596806387</c:v>
                </c:pt>
                <c:pt idx="42">
                  <c:v>0.0</c:v>
                </c:pt>
                <c:pt idx="43">
                  <c:v>0.0</c:v>
                </c:pt>
                <c:pt idx="44">
                  <c:v>0.00397614314115308</c:v>
                </c:pt>
                <c:pt idx="45">
                  <c:v>0.0</c:v>
                </c:pt>
                <c:pt idx="46">
                  <c:v>0.0</c:v>
                </c:pt>
                <c:pt idx="47">
                  <c:v>0.0201980198019802</c:v>
                </c:pt>
                <c:pt idx="48">
                  <c:v>0.0</c:v>
                </c:pt>
                <c:pt idx="49">
                  <c:v>0.0</c:v>
                </c:pt>
                <c:pt idx="50">
                  <c:v>0.0</c:v>
                </c:pt>
                <c:pt idx="51">
                  <c:v>0.0</c:v>
                </c:pt>
                <c:pt idx="52">
                  <c:v>0.0</c:v>
                </c:pt>
                <c:pt idx="53">
                  <c:v>0.0</c:v>
                </c:pt>
                <c:pt idx="54">
                  <c:v>0.0</c:v>
                </c:pt>
                <c:pt idx="55">
                  <c:v>0.0252329192546584</c:v>
                </c:pt>
                <c:pt idx="56">
                  <c:v>0.0</c:v>
                </c:pt>
                <c:pt idx="57">
                  <c:v>0.051117001135934</c:v>
                </c:pt>
                <c:pt idx="58">
                  <c:v>0.0</c:v>
                </c:pt>
                <c:pt idx="59">
                  <c:v>-0.0309798270893373</c:v>
                </c:pt>
                <c:pt idx="60">
                  <c:v>0.0</c:v>
                </c:pt>
                <c:pt idx="61">
                  <c:v>0.0</c:v>
                </c:pt>
                <c:pt idx="62">
                  <c:v>0.0</c:v>
                </c:pt>
                <c:pt idx="63">
                  <c:v>0.0</c:v>
                </c:pt>
                <c:pt idx="64">
                  <c:v>0.0</c:v>
                </c:pt>
                <c:pt idx="65">
                  <c:v>0.0</c:v>
                </c:pt>
                <c:pt idx="66">
                  <c:v>0.0</c:v>
                </c:pt>
                <c:pt idx="67">
                  <c:v>0.0</c:v>
                </c:pt>
                <c:pt idx="68">
                  <c:v>0.0</c:v>
                </c:pt>
                <c:pt idx="69">
                  <c:v>0.0</c:v>
                </c:pt>
                <c:pt idx="70">
                  <c:v>0.0</c:v>
                </c:pt>
                <c:pt idx="71">
                  <c:v>0.00817843866171004</c:v>
                </c:pt>
                <c:pt idx="72">
                  <c:v>0.0</c:v>
                </c:pt>
                <c:pt idx="73">
                  <c:v>0.0</c:v>
                </c:pt>
                <c:pt idx="74">
                  <c:v>0.0</c:v>
                </c:pt>
                <c:pt idx="75">
                  <c:v>-0.00737463126843658</c:v>
                </c:pt>
                <c:pt idx="76">
                  <c:v>0.0</c:v>
                </c:pt>
                <c:pt idx="77">
                  <c:v>0.0</c:v>
                </c:pt>
                <c:pt idx="78">
                  <c:v>0.00185735512630017</c:v>
                </c:pt>
                <c:pt idx="79">
                  <c:v>0.0259547645532073</c:v>
                </c:pt>
                <c:pt idx="80">
                  <c:v>0.00903505601734751</c:v>
                </c:pt>
                <c:pt idx="81">
                  <c:v>0.0</c:v>
                </c:pt>
                <c:pt idx="82">
                  <c:v>0.0</c:v>
                </c:pt>
                <c:pt idx="83">
                  <c:v>-0.00179083094555876</c:v>
                </c:pt>
                <c:pt idx="84">
                  <c:v>0.0</c:v>
                </c:pt>
                <c:pt idx="85">
                  <c:v>0.0</c:v>
                </c:pt>
                <c:pt idx="86">
                  <c:v>-0.0358808754933624</c:v>
                </c:pt>
                <c:pt idx="87">
                  <c:v>0.00372162262746561</c:v>
                </c:pt>
                <c:pt idx="88">
                  <c:v>0.0</c:v>
                </c:pt>
                <c:pt idx="89">
                  <c:v>0.0148312940304041</c:v>
                </c:pt>
                <c:pt idx="90">
                  <c:v>0.0109609061015711</c:v>
                </c:pt>
                <c:pt idx="91">
                  <c:v>0.0122876761835923</c:v>
                </c:pt>
                <c:pt idx="92">
                  <c:v>0.00892538379150305</c:v>
                </c:pt>
                <c:pt idx="93">
                  <c:v>-0.0208775654635531</c:v>
                </c:pt>
                <c:pt idx="94">
                  <c:v>-0.00903505601734751</c:v>
                </c:pt>
                <c:pt idx="95">
                  <c:v>0.0230215171407733</c:v>
                </c:pt>
                <c:pt idx="96">
                  <c:v>-0.00714299719263848</c:v>
                </c:pt>
                <c:pt idx="97">
                  <c:v>-0.010791400487166</c:v>
                </c:pt>
                <c:pt idx="98">
                  <c:v>0.0</c:v>
                </c:pt>
                <c:pt idx="99">
                  <c:v>0.0</c:v>
                </c:pt>
                <c:pt idx="100">
                  <c:v>0.00363625408479693</c:v>
                </c:pt>
                <c:pt idx="101">
                  <c:v>-0.0144926802435109</c:v>
                </c:pt>
                <c:pt idx="102">
                  <c:v>0.0128676268212073</c:v>
                </c:pt>
                <c:pt idx="103">
                  <c:v>0.021778654092945</c:v>
                </c:pt>
                <c:pt idx="104">
                  <c:v>-0.0124333723856019</c:v>
                </c:pt>
                <c:pt idx="105">
                  <c:v>0.00899289358181868</c:v>
                </c:pt>
                <c:pt idx="106">
                  <c:v>-0.0142605299249077</c:v>
                </c:pt>
                <c:pt idx="107">
                  <c:v>0.0185699948737572</c:v>
                </c:pt>
                <c:pt idx="108">
                  <c:v>0.00359064327485372</c:v>
                </c:pt>
                <c:pt idx="109">
                  <c:v>-0.00178907491830677</c:v>
                </c:pt>
                <c:pt idx="110">
                  <c:v>0.00179228144408492</c:v>
                </c:pt>
                <c:pt idx="111">
                  <c:v>0.0</c:v>
                </c:pt>
                <c:pt idx="112">
                  <c:v>0.00357426514966115</c:v>
                </c:pt>
                <c:pt idx="113">
                  <c:v>3.51895591173936E-6</c:v>
                </c:pt>
                <c:pt idx="114">
                  <c:v>0.0</c:v>
                </c:pt>
                <c:pt idx="115">
                  <c:v>-0.00178269679163838</c:v>
                </c:pt>
                <c:pt idx="116">
                  <c:v>0.0</c:v>
                </c:pt>
                <c:pt idx="117">
                  <c:v>0.00178588047503147</c:v>
                </c:pt>
                <c:pt idx="118">
                  <c:v>-0.00179079036175459</c:v>
                </c:pt>
                <c:pt idx="119">
                  <c:v>-0.00235240367853453</c:v>
                </c:pt>
                <c:pt idx="120">
                  <c:v>0.0123674911660777</c:v>
                </c:pt>
                <c:pt idx="121">
                  <c:v>-0.0104712041884817</c:v>
                </c:pt>
                <c:pt idx="122">
                  <c:v>0.00705467372134045</c:v>
                </c:pt>
                <c:pt idx="123">
                  <c:v>-0.0070052539404554</c:v>
                </c:pt>
                <c:pt idx="124">
                  <c:v>-0.0017636684303351</c:v>
                </c:pt>
                <c:pt idx="125">
                  <c:v>-0.00176678445229682</c:v>
                </c:pt>
                <c:pt idx="126">
                  <c:v>-0.00353982300884957</c:v>
                </c:pt>
                <c:pt idx="127">
                  <c:v>0.0159857904085258</c:v>
                </c:pt>
                <c:pt idx="128">
                  <c:v>0.00524475524475524</c:v>
                </c:pt>
                <c:pt idx="129">
                  <c:v>-0.0104347826086957</c:v>
                </c:pt>
                <c:pt idx="130">
                  <c:v>-0.0210896309314587</c:v>
                </c:pt>
                <c:pt idx="131">
                  <c:v>0.0359055655296234</c:v>
                </c:pt>
                <c:pt idx="132">
                  <c:v>-0.00346620811044171</c:v>
                </c:pt>
                <c:pt idx="133">
                  <c:v>0.00347826449905861</c:v>
                </c:pt>
                <c:pt idx="134">
                  <c:v>0.00519931216566264</c:v>
                </c:pt>
                <c:pt idx="135">
                  <c:v>0.00862069857313645</c:v>
                </c:pt>
                <c:pt idx="136">
                  <c:v>0.0119658242384525</c:v>
                </c:pt>
                <c:pt idx="137">
                  <c:v>-0.010135145407242</c:v>
                </c:pt>
                <c:pt idx="138">
                  <c:v>-0.0255972958334087</c:v>
                </c:pt>
                <c:pt idx="139">
                  <c:v>0.014010522603001</c:v>
                </c:pt>
                <c:pt idx="140">
                  <c:v>0.027633880104194</c:v>
                </c:pt>
                <c:pt idx="141">
                  <c:v>-0.010084043782229</c:v>
                </c:pt>
                <c:pt idx="142">
                  <c:v>-0.0159592692284576</c:v>
                </c:pt>
                <c:pt idx="143">
                  <c:v>0.00069116703709507</c:v>
                </c:pt>
                <c:pt idx="144">
                  <c:v>0.00689655172413794</c:v>
                </c:pt>
                <c:pt idx="145">
                  <c:v>0.0</c:v>
                </c:pt>
                <c:pt idx="146">
                  <c:v>0.00684931506849318</c:v>
                </c:pt>
                <c:pt idx="147">
                  <c:v>0.0</c:v>
                </c:pt>
                <c:pt idx="148">
                  <c:v>0.00340136054421773</c:v>
                </c:pt>
                <c:pt idx="149">
                  <c:v>-0.00338983050847461</c:v>
                </c:pt>
                <c:pt idx="150">
                  <c:v>0.00340136054421773</c:v>
                </c:pt>
                <c:pt idx="151">
                  <c:v>-0.0135593220338983</c:v>
                </c:pt>
                <c:pt idx="152">
                  <c:v>0.0137457044673541</c:v>
                </c:pt>
                <c:pt idx="153">
                  <c:v>0.00677966101694926</c:v>
                </c:pt>
                <c:pt idx="154">
                  <c:v>0.0033670033670034</c:v>
                </c:pt>
                <c:pt idx="155">
                  <c:v>-0.0184003355704699</c:v>
                </c:pt>
                <c:pt idx="156">
                  <c:v>0.0169491177768657</c:v>
                </c:pt>
                <c:pt idx="157">
                  <c:v>0.0</c:v>
                </c:pt>
                <c:pt idx="158">
                  <c:v>0.0</c:v>
                </c:pt>
                <c:pt idx="159">
                  <c:v>-0.00666678768540236</c:v>
                </c:pt>
                <c:pt idx="160">
                  <c:v>0.0</c:v>
                </c:pt>
                <c:pt idx="161">
                  <c:v>0.0</c:v>
                </c:pt>
                <c:pt idx="162">
                  <c:v>0.0117451810780279</c:v>
                </c:pt>
                <c:pt idx="163">
                  <c:v>0.0182421177273368</c:v>
                </c:pt>
                <c:pt idx="164">
                  <c:v>0.0</c:v>
                </c:pt>
                <c:pt idx="165">
                  <c:v>0.0</c:v>
                </c:pt>
                <c:pt idx="166">
                  <c:v>0.0</c:v>
                </c:pt>
                <c:pt idx="167">
                  <c:v>0.0232717957713748</c:v>
                </c:pt>
                <c:pt idx="168">
                  <c:v>-0.00481540930979134</c:v>
                </c:pt>
                <c:pt idx="169">
                  <c:v>-0.0161290322580645</c:v>
                </c:pt>
                <c:pt idx="170">
                  <c:v>-0.0098360655737705</c:v>
                </c:pt>
                <c:pt idx="171">
                  <c:v>0.0579470198675497</c:v>
                </c:pt>
                <c:pt idx="172">
                  <c:v>0.00312989045383412</c:v>
                </c:pt>
                <c:pt idx="173">
                  <c:v>-0.0171606864274571</c:v>
                </c:pt>
                <c:pt idx="174">
                  <c:v>-0.00634920634920639</c:v>
                </c:pt>
                <c:pt idx="175">
                  <c:v>0.00319488817891374</c:v>
                </c:pt>
                <c:pt idx="176">
                  <c:v>0.00796178343949053</c:v>
                </c:pt>
                <c:pt idx="177">
                  <c:v>0.00789889415481834</c:v>
                </c:pt>
                <c:pt idx="178">
                  <c:v>-0.0235109717868339</c:v>
                </c:pt>
                <c:pt idx="179">
                  <c:v>0.0304975922953451</c:v>
                </c:pt>
                <c:pt idx="180">
                  <c:v>0.00934579439252352</c:v>
                </c:pt>
                <c:pt idx="181">
                  <c:v>-0.00771604938271617</c:v>
                </c:pt>
                <c:pt idx="182">
                  <c:v>0.00466562986003111</c:v>
                </c:pt>
                <c:pt idx="183">
                  <c:v>0.0139318885448916</c:v>
                </c:pt>
                <c:pt idx="184">
                  <c:v>-0.016793893129771</c:v>
                </c:pt>
                <c:pt idx="185">
                  <c:v>-0.0093167701863354</c:v>
                </c:pt>
                <c:pt idx="186">
                  <c:v>0.0</c:v>
                </c:pt>
                <c:pt idx="187">
                  <c:v>0.00156739811912226</c:v>
                </c:pt>
                <c:pt idx="188">
                  <c:v>0.0</c:v>
                </c:pt>
                <c:pt idx="189">
                  <c:v>-0.0115805946791864</c:v>
                </c:pt>
                <c:pt idx="190">
                  <c:v>-0.021532615579481</c:v>
                </c:pt>
                <c:pt idx="191">
                  <c:v>0.0485466019417485</c:v>
                </c:pt>
                <c:pt idx="192">
                  <c:v>-0.0262344950276373</c:v>
                </c:pt>
                <c:pt idx="193">
                  <c:v>0.00475434459933395</c:v>
                </c:pt>
                <c:pt idx="194">
                  <c:v>-0.00946369552894032</c:v>
                </c:pt>
                <c:pt idx="195">
                  <c:v>0.0222929297336409</c:v>
                </c:pt>
                <c:pt idx="196">
                  <c:v>0.015576280315725</c:v>
                </c:pt>
                <c:pt idx="197">
                  <c:v>-0.0184048571645048</c:v>
                </c:pt>
                <c:pt idx="198">
                  <c:v>-0.00624998242192451</c:v>
                </c:pt>
                <c:pt idx="199">
                  <c:v>0.0113207226772</c:v>
                </c:pt>
                <c:pt idx="200">
                  <c:v>-0.0205223306278061</c:v>
                </c:pt>
                <c:pt idx="201">
                  <c:v>0.0285713469390087</c:v>
                </c:pt>
                <c:pt idx="202">
                  <c:v>-0.00771602794930509</c:v>
                </c:pt>
                <c:pt idx="203">
                  <c:v>0.00121741494347277</c:v>
                </c:pt>
                <c:pt idx="204">
                  <c:v>0.00154803330182184</c:v>
                </c:pt>
                <c:pt idx="205">
                  <c:v>-0.00618225221206815</c:v>
                </c:pt>
                <c:pt idx="206">
                  <c:v>-0.00777627790479025</c:v>
                </c:pt>
                <c:pt idx="207">
                  <c:v>0.0</c:v>
                </c:pt>
                <c:pt idx="208">
                  <c:v>0.0</c:v>
                </c:pt>
                <c:pt idx="209">
                  <c:v>0.0222572081055408</c:v>
                </c:pt>
                <c:pt idx="210">
                  <c:v>-0.0279055712983224</c:v>
                </c:pt>
                <c:pt idx="211">
                  <c:v>-0.0078863509530632</c:v>
                </c:pt>
                <c:pt idx="212">
                  <c:v>0.0101747965599039</c:v>
                </c:pt>
                <c:pt idx="213">
                  <c:v>0.021403901639396</c:v>
                </c:pt>
                <c:pt idx="214">
                  <c:v>-0.0061635092545406</c:v>
                </c:pt>
                <c:pt idx="215">
                  <c:v>0.0112198734263863</c:v>
                </c:pt>
                <c:pt idx="216">
                  <c:v>0.00923076923076936</c:v>
                </c:pt>
                <c:pt idx="217">
                  <c:v>0.0</c:v>
                </c:pt>
                <c:pt idx="218">
                  <c:v>0.00609756097560976</c:v>
                </c:pt>
                <c:pt idx="219">
                  <c:v>-0.0151515151515152</c:v>
                </c:pt>
                <c:pt idx="220">
                  <c:v>0.013846153846154</c:v>
                </c:pt>
                <c:pt idx="221">
                  <c:v>-0.00455235204855842</c:v>
                </c:pt>
                <c:pt idx="222">
                  <c:v>-0.0228658536585366</c:v>
                </c:pt>
                <c:pt idx="223">
                  <c:v>0.00468018720748829</c:v>
                </c:pt>
                <c:pt idx="224">
                  <c:v>-0.00310559006211185</c:v>
                </c:pt>
                <c:pt idx="225">
                  <c:v>-0.00124610591900313</c:v>
                </c:pt>
                <c:pt idx="226">
                  <c:v>0.00187149095446039</c:v>
                </c:pt>
                <c:pt idx="227">
                  <c:v>0.00247851805728506</c:v>
                </c:pt>
                <c:pt idx="228">
                  <c:v>0.034161593882659</c:v>
                </c:pt>
                <c:pt idx="229">
                  <c:v>0.0138136794435968</c:v>
                </c:pt>
                <c:pt idx="230">
                  <c:v>-0.0219194012723494</c:v>
                </c:pt>
                <c:pt idx="231">
                  <c:v>0.00242280342584404</c:v>
                </c:pt>
                <c:pt idx="232">
                  <c:v>0.000604236909207377</c:v>
                </c:pt>
                <c:pt idx="233">
                  <c:v>-0.0150964987499852</c:v>
                </c:pt>
                <c:pt idx="234">
                  <c:v>0.0125688197988882</c:v>
                </c:pt>
                <c:pt idx="235">
                  <c:v>-0.00454138106425752</c:v>
                </c:pt>
                <c:pt idx="236">
                  <c:v>0.00760349882601978</c:v>
                </c:pt>
                <c:pt idx="237">
                  <c:v>0.000905534627644186</c:v>
                </c:pt>
                <c:pt idx="238">
                  <c:v>-0.0132688572841655</c:v>
                </c:pt>
                <c:pt idx="239">
                  <c:v>0.028435241129097</c:v>
                </c:pt>
                <c:pt idx="240">
                  <c:v>-0.010401188707281</c:v>
                </c:pt>
                <c:pt idx="241">
                  <c:v>0.00600600600600601</c:v>
                </c:pt>
                <c:pt idx="242">
                  <c:v>-0.0050746268656717</c:v>
                </c:pt>
                <c:pt idx="243">
                  <c:v>0.00960096009600967</c:v>
                </c:pt>
                <c:pt idx="244">
                  <c:v>0.0148588410104012</c:v>
                </c:pt>
                <c:pt idx="245">
                  <c:v>-0.00585651537335285</c:v>
                </c:pt>
                <c:pt idx="246">
                  <c:v>0.0279823269513991</c:v>
                </c:pt>
                <c:pt idx="247">
                  <c:v>-0.0171919770773639</c:v>
                </c:pt>
                <c:pt idx="248">
                  <c:v>0.00495626822157445</c:v>
                </c:pt>
                <c:pt idx="249">
                  <c:v>-0.0197272991006674</c:v>
                </c:pt>
                <c:pt idx="250">
                  <c:v>-0.0023675643681563</c:v>
                </c:pt>
                <c:pt idx="251">
                  <c:v>-0.00504301394245034</c:v>
                </c:pt>
                <c:pt idx="252">
                  <c:v>0.00626118067978533</c:v>
                </c:pt>
                <c:pt idx="253">
                  <c:v>0.00296296296296299</c:v>
                </c:pt>
                <c:pt idx="254">
                  <c:v>0.017725258493353</c:v>
                </c:pt>
                <c:pt idx="255">
                  <c:v>-0.00435413642960813</c:v>
                </c:pt>
                <c:pt idx="256">
                  <c:v>0.00583090379008748</c:v>
                </c:pt>
                <c:pt idx="257">
                  <c:v>-0.0130434782608698</c:v>
                </c:pt>
                <c:pt idx="258">
                  <c:v>0.00587371512481645</c:v>
                </c:pt>
                <c:pt idx="259">
                  <c:v>-0.0157664233576643</c:v>
                </c:pt>
                <c:pt idx="260">
                  <c:v>0.00889943636903016</c:v>
                </c:pt>
                <c:pt idx="261">
                  <c:v>0.00735077918259347</c:v>
                </c:pt>
                <c:pt idx="262">
                  <c:v>0.00350262697022768</c:v>
                </c:pt>
                <c:pt idx="263">
                  <c:v>0.000581733566026759</c:v>
                </c:pt>
                <c:pt idx="264">
                  <c:v>0.00988372093023256</c:v>
                </c:pt>
                <c:pt idx="265">
                  <c:v>-0.0233160621761658</c:v>
                </c:pt>
                <c:pt idx="266">
                  <c:v>0.0123784261715295</c:v>
                </c:pt>
                <c:pt idx="267">
                  <c:v>-0.00436681222707424</c:v>
                </c:pt>
                <c:pt idx="268">
                  <c:v>0.0116959064327485</c:v>
                </c:pt>
                <c:pt idx="269">
                  <c:v>0.00751445086705202</c:v>
                </c:pt>
                <c:pt idx="270">
                  <c:v>0.00401606425702811</c:v>
                </c:pt>
                <c:pt idx="271">
                  <c:v>0.0211428571428571</c:v>
                </c:pt>
                <c:pt idx="272">
                  <c:v>-0.00839395635142713</c:v>
                </c:pt>
                <c:pt idx="273">
                  <c:v>-0.00310383747178334</c:v>
                </c:pt>
                <c:pt idx="274">
                  <c:v>0.00934050382111527</c:v>
                </c:pt>
                <c:pt idx="275">
                  <c:v>-0.00140213123948402</c:v>
                </c:pt>
                <c:pt idx="276">
                  <c:v>0.00252737994945245</c:v>
                </c:pt>
                <c:pt idx="277">
                  <c:v>0.00672268907563025</c:v>
                </c:pt>
                <c:pt idx="278">
                  <c:v>-0.00278241513633834</c:v>
                </c:pt>
                <c:pt idx="279">
                  <c:v>0.00753348214285722</c:v>
                </c:pt>
                <c:pt idx="280">
                  <c:v>0.00969260592633628</c:v>
                </c:pt>
                <c:pt idx="281">
                  <c:v>0.00219418540866707</c:v>
                </c:pt>
                <c:pt idx="282">
                  <c:v>0.00383141762452107</c:v>
                </c:pt>
                <c:pt idx="283">
                  <c:v>-0.01226826608506</c:v>
                </c:pt>
                <c:pt idx="284">
                  <c:v>0.007176373171405</c:v>
                </c:pt>
                <c:pt idx="285">
                  <c:v>-0.0076733351603179</c:v>
                </c:pt>
                <c:pt idx="286">
                  <c:v>-0.0278928472797574</c:v>
                </c:pt>
                <c:pt idx="287">
                  <c:v>0.0426136363636371</c:v>
                </c:pt>
                <c:pt idx="288">
                  <c:v>-0.00217983651226159</c:v>
                </c:pt>
                <c:pt idx="289">
                  <c:v>0.0131075914800657</c:v>
                </c:pt>
                <c:pt idx="290">
                  <c:v>-0.00808625336927224</c:v>
                </c:pt>
                <c:pt idx="291">
                  <c:v>0.00869565217391307</c:v>
                </c:pt>
                <c:pt idx="292">
                  <c:v>-0.00323275862068965</c:v>
                </c:pt>
                <c:pt idx="293">
                  <c:v>0.00432432432432433</c:v>
                </c:pt>
                <c:pt idx="294">
                  <c:v>-0.0150699677072121</c:v>
                </c:pt>
                <c:pt idx="295">
                  <c:v>-0.00308743169398908</c:v>
                </c:pt>
                <c:pt idx="296">
                  <c:v>0.000301477238468496</c:v>
                </c:pt>
                <c:pt idx="297">
                  <c:v>0.00610992383144288</c:v>
                </c:pt>
                <c:pt idx="298">
                  <c:v>-0.0219492933198987</c:v>
                </c:pt>
                <c:pt idx="299">
                  <c:v>0.0612278992064597</c:v>
                </c:pt>
                <c:pt idx="300">
                  <c:v>-0.0190218817232515</c:v>
                </c:pt>
                <c:pt idx="301">
                  <c:v>-0.0144962422102757</c:v>
                </c:pt>
                <c:pt idx="302">
                  <c:v>0.0174505387141423</c:v>
                </c:pt>
                <c:pt idx="303">
                  <c:v>0.00842891437716732</c:v>
                </c:pt>
                <c:pt idx="304">
                  <c:v>0.0119028725599113</c:v>
                </c:pt>
                <c:pt idx="305">
                  <c:v>-0.047731074864074</c:v>
                </c:pt>
                <c:pt idx="306">
                  <c:v>0.0282734010430963</c:v>
                </c:pt>
                <c:pt idx="307">
                  <c:v>-0.00800854244527496</c:v>
                </c:pt>
                <c:pt idx="308">
                  <c:v>0.00158772874058127</c:v>
                </c:pt>
                <c:pt idx="309">
                  <c:v>0.00123592788629463</c:v>
                </c:pt>
                <c:pt idx="310">
                  <c:v>-0.0322017979337181</c:v>
                </c:pt>
                <c:pt idx="311">
                  <c:v>0.0380701511160405</c:v>
                </c:pt>
                <c:pt idx="312">
                  <c:v>0.000801324857097067</c:v>
                </c:pt>
                <c:pt idx="313">
                  <c:v>0.00592505604782748</c:v>
                </c:pt>
                <c:pt idx="314">
                  <c:v>-0.00477580260015921</c:v>
                </c:pt>
                <c:pt idx="315">
                  <c:v>0.0159957344708078</c:v>
                </c:pt>
                <c:pt idx="316">
                  <c:v>0.0192337969036998</c:v>
                </c:pt>
                <c:pt idx="317">
                  <c:v>-0.0196689236155809</c:v>
                </c:pt>
                <c:pt idx="318">
                  <c:v>-0.00892880590351637</c:v>
                </c:pt>
                <c:pt idx="319">
                  <c:v>0.00363019687856069</c:v>
                </c:pt>
                <c:pt idx="320">
                  <c:v>0.0165276164325694</c:v>
                </c:pt>
              </c:numCache>
            </c:numRef>
          </c:val>
          <c:smooth val="0"/>
        </c:ser>
        <c:ser>
          <c:idx val="1"/>
          <c:order val="1"/>
          <c:tx>
            <c:v>Prod_Opec</c:v>
          </c:tx>
          <c:spPr>
            <a:ln>
              <a:solidFill>
                <a:srgbClr val="00B0F0"/>
              </a:solidFill>
            </a:ln>
          </c:spPr>
          <c:marker>
            <c:symbol val="none"/>
          </c:marker>
          <c:val>
            <c:numRef>
              <c:f>Sheet1!$CS$3:$CS$323</c:f>
              <c:numCache>
                <c:formatCode>#,##0.00</c:formatCode>
                <c:ptCount val="321"/>
                <c:pt idx="0">
                  <c:v>0.0150671451172185</c:v>
                </c:pt>
                <c:pt idx="1">
                  <c:v>-0.00262699884065001</c:v>
                </c:pt>
                <c:pt idx="2">
                  <c:v>0.00460254116713088</c:v>
                </c:pt>
                <c:pt idx="3">
                  <c:v>0.00764006511331179</c:v>
                </c:pt>
                <c:pt idx="4">
                  <c:v>0.00511228236221683</c:v>
                </c:pt>
                <c:pt idx="5">
                  <c:v>-0.00240594074512153</c:v>
                </c:pt>
                <c:pt idx="6">
                  <c:v>0.00305997864016059</c:v>
                </c:pt>
                <c:pt idx="7">
                  <c:v>-0.00127575806710696</c:v>
                </c:pt>
                <c:pt idx="8">
                  <c:v>0.0148636085395696</c:v>
                </c:pt>
                <c:pt idx="9">
                  <c:v>0.00824377991501378</c:v>
                </c:pt>
                <c:pt idx="10">
                  <c:v>-0.00214357672712167</c:v>
                </c:pt>
                <c:pt idx="11">
                  <c:v>0.0115596408453306</c:v>
                </c:pt>
                <c:pt idx="12">
                  <c:v>-0.00684396269043617</c:v>
                </c:pt>
                <c:pt idx="13">
                  <c:v>-0.00118995797371797</c:v>
                </c:pt>
                <c:pt idx="14">
                  <c:v>-0.00309357471734799</c:v>
                </c:pt>
                <c:pt idx="15">
                  <c:v>-0.000995177401176651</c:v>
                </c:pt>
                <c:pt idx="16">
                  <c:v>0.00310660789858055</c:v>
                </c:pt>
                <c:pt idx="17">
                  <c:v>0.0021890513735687</c:v>
                </c:pt>
                <c:pt idx="18">
                  <c:v>-0.000198557104459203</c:v>
                </c:pt>
                <c:pt idx="19">
                  <c:v>0.00629523235327005</c:v>
                </c:pt>
                <c:pt idx="20">
                  <c:v>-0.00115546851885766</c:v>
                </c:pt>
                <c:pt idx="21">
                  <c:v>0.00956345309235002</c:v>
                </c:pt>
                <c:pt idx="22">
                  <c:v>-0.00944525243909857</c:v>
                </c:pt>
                <c:pt idx="23">
                  <c:v>0.0228256092099065</c:v>
                </c:pt>
                <c:pt idx="24">
                  <c:v>0.00606942285227089</c:v>
                </c:pt>
                <c:pt idx="25">
                  <c:v>-0.0149143174102721</c:v>
                </c:pt>
                <c:pt idx="26">
                  <c:v>0.00871134103960006</c:v>
                </c:pt>
                <c:pt idx="27">
                  <c:v>0.00901922301807351</c:v>
                </c:pt>
                <c:pt idx="28">
                  <c:v>-0.00144228445214574</c:v>
                </c:pt>
                <c:pt idx="29">
                  <c:v>0.00793661550416456</c:v>
                </c:pt>
                <c:pt idx="30">
                  <c:v>-0.0135372085931861</c:v>
                </c:pt>
                <c:pt idx="31">
                  <c:v>0.00875957707839913</c:v>
                </c:pt>
                <c:pt idx="32">
                  <c:v>0.00966600127371288</c:v>
                </c:pt>
                <c:pt idx="33">
                  <c:v>0.00394756689819044</c:v>
                </c:pt>
                <c:pt idx="34">
                  <c:v>0.00191193100641857</c:v>
                </c:pt>
                <c:pt idx="35">
                  <c:v>-0.0111388024529385</c:v>
                </c:pt>
                <c:pt idx="36">
                  <c:v>0.00789949573736622</c:v>
                </c:pt>
                <c:pt idx="37">
                  <c:v>0.00746898920269191</c:v>
                </c:pt>
                <c:pt idx="38">
                  <c:v>-0.000317407882916098</c:v>
                </c:pt>
                <c:pt idx="39">
                  <c:v>0.000599402370344192</c:v>
                </c:pt>
                <c:pt idx="40">
                  <c:v>-0.0189113988354251</c:v>
                </c:pt>
                <c:pt idx="41">
                  <c:v>0.0108224860833859</c:v>
                </c:pt>
                <c:pt idx="42">
                  <c:v>-0.00431596778819026</c:v>
                </c:pt>
                <c:pt idx="43">
                  <c:v>0.0193107660628148</c:v>
                </c:pt>
                <c:pt idx="44">
                  <c:v>0.00251485612013594</c:v>
                </c:pt>
                <c:pt idx="45">
                  <c:v>0.00249053854215953</c:v>
                </c:pt>
                <c:pt idx="46">
                  <c:v>-0.00479249971572127</c:v>
                </c:pt>
                <c:pt idx="47">
                  <c:v>-0.000753769979729412</c:v>
                </c:pt>
                <c:pt idx="48">
                  <c:v>-0.00531439695374274</c:v>
                </c:pt>
                <c:pt idx="49">
                  <c:v>-0.0047021061946947</c:v>
                </c:pt>
                <c:pt idx="50">
                  <c:v>-0.0132497191253998</c:v>
                </c:pt>
                <c:pt idx="51">
                  <c:v>0.0193998886089363</c:v>
                </c:pt>
                <c:pt idx="52">
                  <c:v>-0.0125941339508217</c:v>
                </c:pt>
                <c:pt idx="53">
                  <c:v>0.0121860225159953</c:v>
                </c:pt>
                <c:pt idx="54">
                  <c:v>-0.000730568107252504</c:v>
                </c:pt>
                <c:pt idx="55">
                  <c:v>-0.00304772606770397</c:v>
                </c:pt>
                <c:pt idx="56">
                  <c:v>0.00192632835772501</c:v>
                </c:pt>
                <c:pt idx="57">
                  <c:v>0.0106458988665048</c:v>
                </c:pt>
                <c:pt idx="58">
                  <c:v>-0.000346753078473484</c:v>
                </c:pt>
                <c:pt idx="59">
                  <c:v>-0.00018992416393073</c:v>
                </c:pt>
                <c:pt idx="60">
                  <c:v>-0.00550791908854928</c:v>
                </c:pt>
                <c:pt idx="61">
                  <c:v>0.000585353463037169</c:v>
                </c:pt>
                <c:pt idx="62">
                  <c:v>0.0020596214077854</c:v>
                </c:pt>
                <c:pt idx="63">
                  <c:v>-0.00156354988067085</c:v>
                </c:pt>
                <c:pt idx="64">
                  <c:v>-0.0220651451072413</c:v>
                </c:pt>
                <c:pt idx="65">
                  <c:v>0.0248702479917453</c:v>
                </c:pt>
                <c:pt idx="66">
                  <c:v>-0.00713790138190573</c:v>
                </c:pt>
                <c:pt idx="67">
                  <c:v>0.0109570660759241</c:v>
                </c:pt>
                <c:pt idx="68">
                  <c:v>0.000520136170902829</c:v>
                </c:pt>
                <c:pt idx="69">
                  <c:v>0.000564420401523475</c:v>
                </c:pt>
                <c:pt idx="70">
                  <c:v>0.00123598444619552</c:v>
                </c:pt>
                <c:pt idx="71">
                  <c:v>0.00458005771652867</c:v>
                </c:pt>
                <c:pt idx="72">
                  <c:v>0.0017887474064937</c:v>
                </c:pt>
                <c:pt idx="73">
                  <c:v>0.00228789132035985</c:v>
                </c:pt>
                <c:pt idx="74">
                  <c:v>-0.00507535239495258</c:v>
                </c:pt>
                <c:pt idx="75">
                  <c:v>-0.00724076341667457</c:v>
                </c:pt>
                <c:pt idx="76">
                  <c:v>-0.0171553530061889</c:v>
                </c:pt>
                <c:pt idx="77">
                  <c:v>0.00901408636082372</c:v>
                </c:pt>
                <c:pt idx="78">
                  <c:v>-0.00249704151754862</c:v>
                </c:pt>
                <c:pt idx="79">
                  <c:v>-0.00589056305922753</c:v>
                </c:pt>
                <c:pt idx="80">
                  <c:v>0.0113712571836743</c:v>
                </c:pt>
                <c:pt idx="81">
                  <c:v>-0.00201944675330656</c:v>
                </c:pt>
                <c:pt idx="82">
                  <c:v>0.00027040443128901</c:v>
                </c:pt>
                <c:pt idx="83">
                  <c:v>-0.00250659221310126</c:v>
                </c:pt>
                <c:pt idx="84">
                  <c:v>-0.00776629519427094</c:v>
                </c:pt>
                <c:pt idx="85">
                  <c:v>0.00213450194747751</c:v>
                </c:pt>
                <c:pt idx="86">
                  <c:v>-0.00527350141047705</c:v>
                </c:pt>
                <c:pt idx="87">
                  <c:v>-0.00405986205372172</c:v>
                </c:pt>
                <c:pt idx="88">
                  <c:v>-0.0153765429262527</c:v>
                </c:pt>
                <c:pt idx="89">
                  <c:v>0.0132206336041364</c:v>
                </c:pt>
                <c:pt idx="90">
                  <c:v>0.0101960501274977</c:v>
                </c:pt>
                <c:pt idx="91">
                  <c:v>-0.000212748536110439</c:v>
                </c:pt>
                <c:pt idx="92">
                  <c:v>0.00459023560381558</c:v>
                </c:pt>
                <c:pt idx="93">
                  <c:v>0.00223111843280524</c:v>
                </c:pt>
                <c:pt idx="94">
                  <c:v>-0.0151079190450679</c:v>
                </c:pt>
                <c:pt idx="95">
                  <c:v>0.00994786565002306</c:v>
                </c:pt>
                <c:pt idx="96">
                  <c:v>-0.01197810980924</c:v>
                </c:pt>
                <c:pt idx="97">
                  <c:v>0.0162000340609265</c:v>
                </c:pt>
                <c:pt idx="98">
                  <c:v>-0.00724736171639283</c:v>
                </c:pt>
                <c:pt idx="99">
                  <c:v>-0.00937286991280649</c:v>
                </c:pt>
                <c:pt idx="100">
                  <c:v>-0.0159460900053574</c:v>
                </c:pt>
                <c:pt idx="101">
                  <c:v>-0.00487327922156556</c:v>
                </c:pt>
                <c:pt idx="102">
                  <c:v>-0.000696496988571661</c:v>
                </c:pt>
                <c:pt idx="103">
                  <c:v>0.00936449447580622</c:v>
                </c:pt>
                <c:pt idx="104">
                  <c:v>0.00937264275207692</c:v>
                </c:pt>
                <c:pt idx="105">
                  <c:v>0.00160146747483817</c:v>
                </c:pt>
                <c:pt idx="106">
                  <c:v>-0.0069993616388185</c:v>
                </c:pt>
                <c:pt idx="107">
                  <c:v>0.0145780015983517</c:v>
                </c:pt>
                <c:pt idx="108">
                  <c:v>-0.0066234236113567</c:v>
                </c:pt>
                <c:pt idx="109">
                  <c:v>0.0103702509566842</c:v>
                </c:pt>
                <c:pt idx="110">
                  <c:v>-0.0232231079364058</c:v>
                </c:pt>
                <c:pt idx="111">
                  <c:v>-0.00317238804758957</c:v>
                </c:pt>
                <c:pt idx="112">
                  <c:v>-0.0160505760354509</c:v>
                </c:pt>
                <c:pt idx="113">
                  <c:v>0.0104087631948163</c:v>
                </c:pt>
                <c:pt idx="114">
                  <c:v>-0.0199949135376731</c:v>
                </c:pt>
                <c:pt idx="115">
                  <c:v>0.0314916547493535</c:v>
                </c:pt>
                <c:pt idx="116">
                  <c:v>-0.00628026068669197</c:v>
                </c:pt>
                <c:pt idx="117">
                  <c:v>-0.0015003834069363</c:v>
                </c:pt>
                <c:pt idx="118">
                  <c:v>0.000374386958739137</c:v>
                </c:pt>
                <c:pt idx="119">
                  <c:v>-0.0086298097288443</c:v>
                </c:pt>
                <c:pt idx="120">
                  <c:v>-0.0180147681721857</c:v>
                </c:pt>
                <c:pt idx="121">
                  <c:v>0.00229664114091082</c:v>
                </c:pt>
                <c:pt idx="122">
                  <c:v>0.00869961354142897</c:v>
                </c:pt>
                <c:pt idx="123">
                  <c:v>-0.0330109277544204</c:v>
                </c:pt>
                <c:pt idx="124">
                  <c:v>0.00154568906300745</c:v>
                </c:pt>
                <c:pt idx="125">
                  <c:v>0.00641557975611784</c:v>
                </c:pt>
                <c:pt idx="126">
                  <c:v>-0.0106753071010416</c:v>
                </c:pt>
                <c:pt idx="127">
                  <c:v>0.000486164083644691</c:v>
                </c:pt>
                <c:pt idx="128">
                  <c:v>0.0104802879175908</c:v>
                </c:pt>
                <c:pt idx="129">
                  <c:v>-0.0101220910731451</c:v>
                </c:pt>
                <c:pt idx="130">
                  <c:v>0.00426730026966513</c:v>
                </c:pt>
                <c:pt idx="131">
                  <c:v>-0.0115613393183336</c:v>
                </c:pt>
                <c:pt idx="132">
                  <c:v>0.00682059409554225</c:v>
                </c:pt>
                <c:pt idx="133">
                  <c:v>-0.00156531001193241</c:v>
                </c:pt>
                <c:pt idx="134">
                  <c:v>-0.00474351303887415</c:v>
                </c:pt>
                <c:pt idx="135">
                  <c:v>-0.00169912687876189</c:v>
                </c:pt>
                <c:pt idx="136">
                  <c:v>-0.0115190028602112</c:v>
                </c:pt>
                <c:pt idx="137">
                  <c:v>0.00573218116187305</c:v>
                </c:pt>
                <c:pt idx="138">
                  <c:v>-0.0046831515812059</c:v>
                </c:pt>
                <c:pt idx="139">
                  <c:v>-0.00323966119242125</c:v>
                </c:pt>
                <c:pt idx="140">
                  <c:v>0.0159743613163896</c:v>
                </c:pt>
                <c:pt idx="141">
                  <c:v>0.0105707550625205</c:v>
                </c:pt>
                <c:pt idx="142">
                  <c:v>0.00122439557223149</c:v>
                </c:pt>
                <c:pt idx="143">
                  <c:v>0.0104431393517484</c:v>
                </c:pt>
                <c:pt idx="144">
                  <c:v>-0.00431670986537323</c:v>
                </c:pt>
                <c:pt idx="145">
                  <c:v>-0.00370811788087098</c:v>
                </c:pt>
                <c:pt idx="146">
                  <c:v>-0.00843889923166941</c:v>
                </c:pt>
                <c:pt idx="147">
                  <c:v>0.00908576901485978</c:v>
                </c:pt>
                <c:pt idx="148">
                  <c:v>0.00542557803281471</c:v>
                </c:pt>
                <c:pt idx="149">
                  <c:v>-0.00820087761644835</c:v>
                </c:pt>
                <c:pt idx="150">
                  <c:v>0.00438700480720813</c:v>
                </c:pt>
                <c:pt idx="151">
                  <c:v>0.00448233614369549</c:v>
                </c:pt>
                <c:pt idx="152">
                  <c:v>0.0140257249897224</c:v>
                </c:pt>
                <c:pt idx="153">
                  <c:v>0.00296615315985708</c:v>
                </c:pt>
                <c:pt idx="154">
                  <c:v>0.0098563666805211</c:v>
                </c:pt>
                <c:pt idx="155">
                  <c:v>-0.0114517515469308</c:v>
                </c:pt>
                <c:pt idx="156">
                  <c:v>0.00971332123388652</c:v>
                </c:pt>
                <c:pt idx="157">
                  <c:v>-0.0108954527227877</c:v>
                </c:pt>
                <c:pt idx="158">
                  <c:v>0.00801533531862209</c:v>
                </c:pt>
                <c:pt idx="159">
                  <c:v>-0.014691408192536</c:v>
                </c:pt>
                <c:pt idx="160">
                  <c:v>-0.00555266120592779</c:v>
                </c:pt>
                <c:pt idx="161">
                  <c:v>0.0183673431745164</c:v>
                </c:pt>
                <c:pt idx="162">
                  <c:v>-0.0026535216647055</c:v>
                </c:pt>
                <c:pt idx="163">
                  <c:v>0.0164556075197955</c:v>
                </c:pt>
                <c:pt idx="164">
                  <c:v>-0.0174746905933268</c:v>
                </c:pt>
                <c:pt idx="165">
                  <c:v>0.0148947187701154</c:v>
                </c:pt>
                <c:pt idx="166">
                  <c:v>0.00780736759373428</c:v>
                </c:pt>
                <c:pt idx="167">
                  <c:v>-0.0037609796981266</c:v>
                </c:pt>
                <c:pt idx="168">
                  <c:v>0.00847213644490102</c:v>
                </c:pt>
                <c:pt idx="169">
                  <c:v>-0.00666858425018768</c:v>
                </c:pt>
                <c:pt idx="170">
                  <c:v>0.00180922579899556</c:v>
                </c:pt>
                <c:pt idx="171">
                  <c:v>-0.00170926720232511</c:v>
                </c:pt>
                <c:pt idx="172">
                  <c:v>0.00499797602761706</c:v>
                </c:pt>
                <c:pt idx="173">
                  <c:v>2.18505578039621E-5</c:v>
                </c:pt>
                <c:pt idx="174">
                  <c:v>-0.00912704719537048</c:v>
                </c:pt>
                <c:pt idx="175">
                  <c:v>0.0111030333817663</c:v>
                </c:pt>
                <c:pt idx="176">
                  <c:v>0.00718459590794261</c:v>
                </c:pt>
                <c:pt idx="177">
                  <c:v>0.0118485388058179</c:v>
                </c:pt>
                <c:pt idx="178">
                  <c:v>0.000361007413020109</c:v>
                </c:pt>
                <c:pt idx="179">
                  <c:v>0.00123961702124303</c:v>
                </c:pt>
                <c:pt idx="180">
                  <c:v>0.00227425856622568</c:v>
                </c:pt>
                <c:pt idx="181">
                  <c:v>-0.00541010102571174</c:v>
                </c:pt>
                <c:pt idx="182">
                  <c:v>0.00843946227712059</c:v>
                </c:pt>
                <c:pt idx="183">
                  <c:v>-0.0111931320566376</c:v>
                </c:pt>
                <c:pt idx="184">
                  <c:v>-0.00963996519571922</c:v>
                </c:pt>
                <c:pt idx="185">
                  <c:v>0.0119492890913782</c:v>
                </c:pt>
                <c:pt idx="186">
                  <c:v>-0.00693849454756653</c:v>
                </c:pt>
                <c:pt idx="187">
                  <c:v>0.00971732689256165</c:v>
                </c:pt>
                <c:pt idx="188">
                  <c:v>0.0103336747790872</c:v>
                </c:pt>
                <c:pt idx="189">
                  <c:v>0.000851444141244816</c:v>
                </c:pt>
                <c:pt idx="190">
                  <c:v>0.00466322171438431</c:v>
                </c:pt>
                <c:pt idx="191">
                  <c:v>0.0025254497657676</c:v>
                </c:pt>
                <c:pt idx="192">
                  <c:v>-0.00224447144323857</c:v>
                </c:pt>
                <c:pt idx="193">
                  <c:v>-0.00270872437342933</c:v>
                </c:pt>
                <c:pt idx="194">
                  <c:v>-0.000946850055690031</c:v>
                </c:pt>
                <c:pt idx="195">
                  <c:v>-0.0125343587227238</c:v>
                </c:pt>
                <c:pt idx="196">
                  <c:v>0.00729258542769281</c:v>
                </c:pt>
                <c:pt idx="197">
                  <c:v>0.00148736193252559</c:v>
                </c:pt>
                <c:pt idx="198">
                  <c:v>-0.0209586309917798</c:v>
                </c:pt>
                <c:pt idx="199">
                  <c:v>-8.870564137948E-5</c:v>
                </c:pt>
                <c:pt idx="200">
                  <c:v>0.00586928697071715</c:v>
                </c:pt>
                <c:pt idx="201">
                  <c:v>0.0157771236197834</c:v>
                </c:pt>
                <c:pt idx="202">
                  <c:v>0.00225320321024568</c:v>
                </c:pt>
                <c:pt idx="203">
                  <c:v>0.00456574627717448</c:v>
                </c:pt>
                <c:pt idx="204">
                  <c:v>-0.00502910761211439</c:v>
                </c:pt>
                <c:pt idx="205">
                  <c:v>-0.00344014637025845</c:v>
                </c:pt>
                <c:pt idx="206">
                  <c:v>-0.00498979497156678</c:v>
                </c:pt>
                <c:pt idx="207">
                  <c:v>-0.0034831842364881</c:v>
                </c:pt>
                <c:pt idx="208">
                  <c:v>-0.0130476687845669</c:v>
                </c:pt>
                <c:pt idx="209">
                  <c:v>0.0265820904969015</c:v>
                </c:pt>
                <c:pt idx="210">
                  <c:v>-0.00938063189520948</c:v>
                </c:pt>
                <c:pt idx="211">
                  <c:v>0.000254467145310641</c:v>
                </c:pt>
                <c:pt idx="212">
                  <c:v>0.0119474217716655</c:v>
                </c:pt>
                <c:pt idx="213">
                  <c:v>0.014005812048316</c:v>
                </c:pt>
                <c:pt idx="214">
                  <c:v>0.00145878140101692</c:v>
                </c:pt>
                <c:pt idx="215">
                  <c:v>-0.00270474547759832</c:v>
                </c:pt>
                <c:pt idx="216">
                  <c:v>-0.000552648569257715</c:v>
                </c:pt>
                <c:pt idx="217">
                  <c:v>0.00260526021634618</c:v>
                </c:pt>
                <c:pt idx="218">
                  <c:v>-0.00711737765617326</c:v>
                </c:pt>
                <c:pt idx="219">
                  <c:v>-0.00177336939548655</c:v>
                </c:pt>
                <c:pt idx="220">
                  <c:v>0.00500963286709395</c:v>
                </c:pt>
                <c:pt idx="221">
                  <c:v>0.0080631120823731</c:v>
                </c:pt>
                <c:pt idx="222">
                  <c:v>-0.00405753886330965</c:v>
                </c:pt>
                <c:pt idx="223">
                  <c:v>0.000548570169520953</c:v>
                </c:pt>
                <c:pt idx="224">
                  <c:v>0.00508626848300681</c:v>
                </c:pt>
                <c:pt idx="225">
                  <c:v>0.0158204771506535</c:v>
                </c:pt>
                <c:pt idx="226">
                  <c:v>0.00509677637528931</c:v>
                </c:pt>
                <c:pt idx="227">
                  <c:v>-0.00984787412233175</c:v>
                </c:pt>
                <c:pt idx="228">
                  <c:v>-0.000954422177672817</c:v>
                </c:pt>
                <c:pt idx="229">
                  <c:v>0.000856147847983917</c:v>
                </c:pt>
                <c:pt idx="230">
                  <c:v>-0.00496669383792634</c:v>
                </c:pt>
                <c:pt idx="231">
                  <c:v>-0.0116004799243508</c:v>
                </c:pt>
                <c:pt idx="232">
                  <c:v>-0.00253760997025361</c:v>
                </c:pt>
                <c:pt idx="233">
                  <c:v>0.0198625762986075</c:v>
                </c:pt>
                <c:pt idx="234">
                  <c:v>-0.00768810879156675</c:v>
                </c:pt>
                <c:pt idx="235">
                  <c:v>0.0101613844535732</c:v>
                </c:pt>
                <c:pt idx="236">
                  <c:v>-0.000942300543974287</c:v>
                </c:pt>
                <c:pt idx="237">
                  <c:v>0.0120742398877562</c:v>
                </c:pt>
                <c:pt idx="238">
                  <c:v>0.0131874279763039</c:v>
                </c:pt>
                <c:pt idx="239">
                  <c:v>-0.00619878918971165</c:v>
                </c:pt>
                <c:pt idx="240">
                  <c:v>0.00237286774293875</c:v>
                </c:pt>
                <c:pt idx="241">
                  <c:v>-0.0105969742996553</c:v>
                </c:pt>
                <c:pt idx="242">
                  <c:v>0.0171465587170464</c:v>
                </c:pt>
                <c:pt idx="243">
                  <c:v>-0.00719784642012411</c:v>
                </c:pt>
                <c:pt idx="244">
                  <c:v>0.00360330716679466</c:v>
                </c:pt>
                <c:pt idx="245">
                  <c:v>-0.00284150860505296</c:v>
                </c:pt>
                <c:pt idx="246">
                  <c:v>-0.0032539080485083</c:v>
                </c:pt>
                <c:pt idx="247">
                  <c:v>-0.00737484146378871</c:v>
                </c:pt>
                <c:pt idx="248">
                  <c:v>0.0161425317794688</c:v>
                </c:pt>
                <c:pt idx="249">
                  <c:v>0.00067689518756632</c:v>
                </c:pt>
                <c:pt idx="250">
                  <c:v>0.00434461147336404</c:v>
                </c:pt>
                <c:pt idx="251">
                  <c:v>0.000293117390245516</c:v>
                </c:pt>
                <c:pt idx="252">
                  <c:v>0.00641907020236809</c:v>
                </c:pt>
                <c:pt idx="253">
                  <c:v>-0.00170066673003668</c:v>
                </c:pt>
                <c:pt idx="254">
                  <c:v>-0.00669004969860168</c:v>
                </c:pt>
                <c:pt idx="255">
                  <c:v>-0.000632841224982519</c:v>
                </c:pt>
                <c:pt idx="256">
                  <c:v>-0.00187755401922565</c:v>
                </c:pt>
                <c:pt idx="257">
                  <c:v>0.0122287436027445</c:v>
                </c:pt>
                <c:pt idx="258">
                  <c:v>-0.0018376827253773</c:v>
                </c:pt>
                <c:pt idx="259">
                  <c:v>0.00540799137984115</c:v>
                </c:pt>
                <c:pt idx="260">
                  <c:v>0.00829910004507202</c:v>
                </c:pt>
                <c:pt idx="261">
                  <c:v>0.00494386381639608</c:v>
                </c:pt>
                <c:pt idx="262">
                  <c:v>0.0140212417060672</c:v>
                </c:pt>
                <c:pt idx="263">
                  <c:v>-0.0127694929905956</c:v>
                </c:pt>
                <c:pt idx="264">
                  <c:v>0.000581102153666873</c:v>
                </c:pt>
                <c:pt idx="265">
                  <c:v>0.00148099626833945</c:v>
                </c:pt>
                <c:pt idx="266">
                  <c:v>-0.000242224341597428</c:v>
                </c:pt>
                <c:pt idx="267">
                  <c:v>-0.00348305613794259</c:v>
                </c:pt>
                <c:pt idx="268">
                  <c:v>0.0101865103422999</c:v>
                </c:pt>
                <c:pt idx="269">
                  <c:v>0.000708381137520758</c:v>
                </c:pt>
                <c:pt idx="270">
                  <c:v>-0.0207315468003376</c:v>
                </c:pt>
                <c:pt idx="271">
                  <c:v>0.00250918083063214</c:v>
                </c:pt>
                <c:pt idx="272">
                  <c:v>0.0145077948746635</c:v>
                </c:pt>
                <c:pt idx="273">
                  <c:v>0.00414720387753736</c:v>
                </c:pt>
                <c:pt idx="274">
                  <c:v>-0.0144292375992268</c:v>
                </c:pt>
                <c:pt idx="275">
                  <c:v>0.00127583477056162</c:v>
                </c:pt>
                <c:pt idx="276">
                  <c:v>0.00364827652337416</c:v>
                </c:pt>
                <c:pt idx="277">
                  <c:v>0.00305280788599379</c:v>
                </c:pt>
                <c:pt idx="278">
                  <c:v>0.00410599609051777</c:v>
                </c:pt>
                <c:pt idx="279">
                  <c:v>0.00626956435119019</c:v>
                </c:pt>
                <c:pt idx="280">
                  <c:v>-0.0131438059504505</c:v>
                </c:pt>
                <c:pt idx="281">
                  <c:v>-0.0101168034046337</c:v>
                </c:pt>
                <c:pt idx="282">
                  <c:v>0.00175401815204654</c:v>
                </c:pt>
                <c:pt idx="283">
                  <c:v>-0.0205814882416295</c:v>
                </c:pt>
                <c:pt idx="284">
                  <c:v>0.0119660375156407</c:v>
                </c:pt>
                <c:pt idx="285">
                  <c:v>0.013138744489881</c:v>
                </c:pt>
                <c:pt idx="286">
                  <c:v>0.00878825274539241</c:v>
                </c:pt>
                <c:pt idx="287">
                  <c:v>-0.00479723937583464</c:v>
                </c:pt>
                <c:pt idx="288">
                  <c:v>-0.00348224100079927</c:v>
                </c:pt>
                <c:pt idx="289">
                  <c:v>2.59578673663437E-5</c:v>
                </c:pt>
                <c:pt idx="290">
                  <c:v>0.00167084420612524</c:v>
                </c:pt>
                <c:pt idx="291">
                  <c:v>-0.00276258276235074</c:v>
                </c:pt>
                <c:pt idx="292">
                  <c:v>-0.00970097815607664</c:v>
                </c:pt>
                <c:pt idx="293">
                  <c:v>0.0160174235187473</c:v>
                </c:pt>
                <c:pt idx="294">
                  <c:v>-0.0108968102437469</c:v>
                </c:pt>
                <c:pt idx="295">
                  <c:v>0.00186725125924373</c:v>
                </c:pt>
                <c:pt idx="296">
                  <c:v>0.0138272616821196</c:v>
                </c:pt>
                <c:pt idx="297">
                  <c:v>0.000562033490719608</c:v>
                </c:pt>
                <c:pt idx="298">
                  <c:v>-0.00358159684141516</c:v>
                </c:pt>
                <c:pt idx="299">
                  <c:v>-0.00177343490157683</c:v>
                </c:pt>
                <c:pt idx="300">
                  <c:v>0.00855064122552708</c:v>
                </c:pt>
                <c:pt idx="301">
                  <c:v>-0.00259468944080684</c:v>
                </c:pt>
                <c:pt idx="302">
                  <c:v>0.000524017170770289</c:v>
                </c:pt>
                <c:pt idx="303">
                  <c:v>-0.00816700323435531</c:v>
                </c:pt>
                <c:pt idx="304">
                  <c:v>-0.00693716803507559</c:v>
                </c:pt>
                <c:pt idx="305">
                  <c:v>0.00558780402190591</c:v>
                </c:pt>
                <c:pt idx="306">
                  <c:v>-0.0149991103242901</c:v>
                </c:pt>
                <c:pt idx="307">
                  <c:v>0.00406751042358387</c:v>
                </c:pt>
                <c:pt idx="308">
                  <c:v>0.0116709557194932</c:v>
                </c:pt>
                <c:pt idx="309">
                  <c:v>-0.0034595619645681</c:v>
                </c:pt>
                <c:pt idx="310">
                  <c:v>-0.00622834377893738</c:v>
                </c:pt>
                <c:pt idx="311">
                  <c:v>0.00455113703233248</c:v>
                </c:pt>
                <c:pt idx="312">
                  <c:v>0.000517473589267489</c:v>
                </c:pt>
                <c:pt idx="313">
                  <c:v>-0.00267890126990254</c:v>
                </c:pt>
                <c:pt idx="314">
                  <c:v>-0.00339366875332422</c:v>
                </c:pt>
                <c:pt idx="315">
                  <c:v>0.00121291533846986</c:v>
                </c:pt>
                <c:pt idx="316">
                  <c:v>-0.00370813366415452</c:v>
                </c:pt>
                <c:pt idx="317">
                  <c:v>0.00831477421112046</c:v>
                </c:pt>
                <c:pt idx="318">
                  <c:v>-0.02493071776326</c:v>
                </c:pt>
                <c:pt idx="319">
                  <c:v>-0.0130336806210626</c:v>
                </c:pt>
                <c:pt idx="320">
                  <c:v>0.0259370308448534</c:v>
                </c:pt>
              </c:numCache>
            </c:numRef>
          </c:val>
          <c:smooth val="0"/>
        </c:ser>
        <c:dLbls>
          <c:showLegendKey val="0"/>
          <c:showVal val="0"/>
          <c:showCatName val="0"/>
          <c:showSerName val="0"/>
          <c:showPercent val="0"/>
          <c:showBubbleSize val="0"/>
        </c:dLbls>
        <c:marker val="1"/>
        <c:smooth val="0"/>
        <c:axId val="2132347848"/>
        <c:axId val="2107806280"/>
      </c:lineChart>
      <c:dateAx>
        <c:axId val="2132347848"/>
        <c:scaling>
          <c:orientation val="minMax"/>
        </c:scaling>
        <c:delete val="0"/>
        <c:axPos val="b"/>
        <c:numFmt formatCode="m/d/yyyy" sourceLinked="1"/>
        <c:majorTickMark val="none"/>
        <c:minorTickMark val="none"/>
        <c:tickLblPos val="nextTo"/>
        <c:spPr>
          <a:ln>
            <a:solidFill>
              <a:schemeClr val="bg1"/>
            </a:solidFill>
          </a:ln>
        </c:spPr>
        <c:txPr>
          <a:bodyPr/>
          <a:lstStyle/>
          <a:p>
            <a:pPr>
              <a:defRPr b="1">
                <a:solidFill>
                  <a:srgbClr val="FF0000"/>
                </a:solidFill>
              </a:defRPr>
            </a:pPr>
            <a:endParaRPr lang="en-US"/>
          </a:p>
        </c:txPr>
        <c:crossAx val="2107806280"/>
        <c:crosses val="autoZero"/>
        <c:auto val="1"/>
        <c:lblOffset val="100"/>
        <c:baseTimeUnit val="months"/>
      </c:dateAx>
      <c:valAx>
        <c:axId val="2107806280"/>
        <c:scaling>
          <c:orientation val="minMax"/>
        </c:scaling>
        <c:delete val="0"/>
        <c:axPos val="l"/>
        <c:majorGridlines/>
        <c:title>
          <c:tx>
            <c:rich>
              <a:bodyPr/>
              <a:lstStyle/>
              <a:p>
                <a:pPr>
                  <a:defRPr sz="1400"/>
                </a:pPr>
                <a:r>
                  <a:rPr lang="en-US" altLang="ko-KR" sz="1400"/>
                  <a:t>Production Percentage Change</a:t>
                </a:r>
                <a:endParaRPr lang="ko-KR" altLang="en-US" sz="1400"/>
              </a:p>
            </c:rich>
          </c:tx>
          <c:layout/>
          <c:overlay val="0"/>
          <c:spPr>
            <a:solidFill>
              <a:sysClr val="window" lastClr="FFFFFF"/>
            </a:solidFill>
          </c:spPr>
        </c:title>
        <c:numFmt formatCode="#,##0.00" sourceLinked="1"/>
        <c:majorTickMark val="none"/>
        <c:minorTickMark val="none"/>
        <c:tickLblPos val="nextTo"/>
        <c:spPr>
          <a:solidFill>
            <a:sysClr val="window" lastClr="FFFFFF"/>
          </a:solidFill>
        </c:spPr>
        <c:txPr>
          <a:bodyPr/>
          <a:lstStyle/>
          <a:p>
            <a:pPr>
              <a:defRPr sz="1200"/>
            </a:pPr>
            <a:endParaRPr lang="en-US"/>
          </a:p>
        </c:txPr>
        <c:crossAx val="2132347848"/>
        <c:crosses val="autoZero"/>
        <c:crossBetween val="between"/>
      </c:valAx>
      <c:spPr>
        <a:solidFill>
          <a:prstClr val="white">
            <a:alpha val="74000"/>
          </a:prstClr>
        </a:solidFill>
      </c:spPr>
    </c:plotArea>
    <c:legend>
      <c:legendPos val="tr"/>
      <c:layout>
        <c:manualLayout>
          <c:xMode val="edge"/>
          <c:yMode val="edge"/>
          <c:x val="0.27265916428588"/>
          <c:y val="0.895091205159312"/>
          <c:w val="0.422249601612298"/>
          <c:h val="0.0817306819698385"/>
        </c:manualLayout>
      </c:layout>
      <c:overlay val="0"/>
      <c:spPr>
        <a:solidFill>
          <a:prstClr val="white"/>
        </a:solidFill>
        <a:effectLst>
          <a:innerShdw blurRad="63500" dist="50800" dir="13500000">
            <a:prstClr val="black">
              <a:alpha val="50000"/>
            </a:prstClr>
          </a:innerShdw>
        </a:effectLst>
      </c:spPr>
      <c:txPr>
        <a:bodyPr/>
        <a:lstStyle/>
        <a:p>
          <a:pPr>
            <a:defRPr sz="1400"/>
          </a:pPr>
          <a:endParaRPr lang="en-US"/>
        </a:p>
      </c:txPr>
    </c:legend>
    <c:plotVisOnly val="1"/>
    <c:dispBlanksAs val="gap"/>
    <c:showDLblsOverMax val="0"/>
  </c:chart>
  <c:spPr>
    <a:gradFill>
      <a:gsLst>
        <a:gs pos="10000">
          <a:srgbClr val="C0504D">
            <a:lumMod val="40000"/>
            <a:lumOff val="60000"/>
            <a:alpha val="43000"/>
          </a:srgbClr>
        </a:gs>
        <a:gs pos="50000">
          <a:srgbClr val="4F81BD">
            <a:tint val="44500"/>
            <a:satMod val="160000"/>
          </a:srgbClr>
        </a:gs>
        <a:gs pos="100000">
          <a:srgbClr val="EEECE1">
            <a:lumMod val="25000"/>
            <a:alpha val="64000"/>
          </a:srgbClr>
        </a:gs>
      </a:gsLst>
      <a:lin ang="5400000" scaled="0"/>
    </a:gradFill>
  </c:sp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en-US" altLang="ko-KR" sz="2400"/>
              <a:t>OPEC Spare Capacity</a:t>
            </a:r>
            <a:endParaRPr lang="ko-KR" altLang="en-US" sz="2400"/>
          </a:p>
        </c:rich>
      </c:tx>
      <c:layout>
        <c:manualLayout>
          <c:xMode val="edge"/>
          <c:yMode val="edge"/>
          <c:x val="0.351411411411411"/>
          <c:y val="0.0"/>
        </c:manualLayout>
      </c:layout>
      <c:overlay val="0"/>
      <c:spPr>
        <a:solidFill>
          <a:schemeClr val="bg1"/>
        </a:solidFill>
        <a:effectLst>
          <a:innerShdw blurRad="63500" dist="63500" dir="13500000">
            <a:prstClr val="black">
              <a:alpha val="50000"/>
            </a:prstClr>
          </a:innerShdw>
        </a:effectLst>
        <a:scene3d>
          <a:camera prst="orthographicFront"/>
          <a:lightRig rig="threePt" dir="t"/>
        </a:scene3d>
        <a:sp3d prstMaterial="powder"/>
      </c:spPr>
    </c:title>
    <c:autoTitleDeleted val="0"/>
    <c:view3D>
      <c:rotX val="10"/>
      <c:rotY val="20"/>
      <c:rAngAx val="1"/>
    </c:view3D>
    <c:floor>
      <c:thickness val="0"/>
    </c:floor>
    <c:sideWall>
      <c:thickness val="0"/>
      <c:spPr>
        <a:noFill/>
      </c:spPr>
    </c:sideWall>
    <c:backWall>
      <c:thickness val="0"/>
      <c:spPr>
        <a:noFill/>
        <a:ln w="25400">
          <a:noFill/>
        </a:ln>
      </c:spPr>
    </c:backWall>
    <c:plotArea>
      <c:layout>
        <c:manualLayout>
          <c:layoutTarget val="inner"/>
          <c:xMode val="edge"/>
          <c:yMode val="edge"/>
          <c:x val="0.082209023697273"/>
          <c:y val="0.102942040501818"/>
          <c:w val="0.867805132147181"/>
          <c:h val="0.708676635604041"/>
        </c:manualLayout>
      </c:layout>
      <c:bar3DChart>
        <c:barDir val="col"/>
        <c:grouping val="stacked"/>
        <c:varyColors val="0"/>
        <c:ser>
          <c:idx val="0"/>
          <c:order val="0"/>
          <c:tx>
            <c:strRef>
              <c:f>Sheet1!$A$1</c:f>
              <c:strCache>
                <c:ptCount val="1"/>
                <c:pt idx="0">
                  <c:v> Algeria</c:v>
                </c:pt>
              </c:strCache>
            </c:strRef>
          </c:tx>
          <c:invertIfNegative val="0"/>
          <c:cat>
            <c:numRef>
              <c:f>Sheet1!$B$13:$CG$13</c:f>
              <c:numCache>
                <c:formatCode>mmm\-yy</c:formatCode>
                <c:ptCount val="84"/>
                <c:pt idx="0">
                  <c:v>37622.0</c:v>
                </c:pt>
                <c:pt idx="1">
                  <c:v>37653.0</c:v>
                </c:pt>
                <c:pt idx="2">
                  <c:v>37681.0</c:v>
                </c:pt>
                <c:pt idx="3">
                  <c:v>37712.0</c:v>
                </c:pt>
                <c:pt idx="4">
                  <c:v>37742.0</c:v>
                </c:pt>
                <c:pt idx="5">
                  <c:v>37773.0</c:v>
                </c:pt>
                <c:pt idx="6">
                  <c:v>37803.0</c:v>
                </c:pt>
                <c:pt idx="7">
                  <c:v>37834.0</c:v>
                </c:pt>
                <c:pt idx="8">
                  <c:v>37865.0</c:v>
                </c:pt>
                <c:pt idx="9">
                  <c:v>37895.0</c:v>
                </c:pt>
                <c:pt idx="10">
                  <c:v>37926.0</c:v>
                </c:pt>
                <c:pt idx="11">
                  <c:v>37956.0</c:v>
                </c:pt>
                <c:pt idx="12">
                  <c:v>37987.0</c:v>
                </c:pt>
                <c:pt idx="13">
                  <c:v>38018.0</c:v>
                </c:pt>
                <c:pt idx="14">
                  <c:v>38047.0</c:v>
                </c:pt>
                <c:pt idx="15">
                  <c:v>38078.0</c:v>
                </c:pt>
                <c:pt idx="16">
                  <c:v>38108.0</c:v>
                </c:pt>
                <c:pt idx="17">
                  <c:v>38139.0</c:v>
                </c:pt>
                <c:pt idx="18">
                  <c:v>38169.0</c:v>
                </c:pt>
                <c:pt idx="19">
                  <c:v>38200.0</c:v>
                </c:pt>
                <c:pt idx="20">
                  <c:v>38231.0</c:v>
                </c:pt>
                <c:pt idx="21">
                  <c:v>38261.0</c:v>
                </c:pt>
                <c:pt idx="22">
                  <c:v>38292.0</c:v>
                </c:pt>
                <c:pt idx="23">
                  <c:v>38322.0</c:v>
                </c:pt>
                <c:pt idx="24">
                  <c:v>38353.0</c:v>
                </c:pt>
                <c:pt idx="25">
                  <c:v>38384.0</c:v>
                </c:pt>
                <c:pt idx="26">
                  <c:v>38412.0</c:v>
                </c:pt>
                <c:pt idx="27">
                  <c:v>38443.0</c:v>
                </c:pt>
                <c:pt idx="28">
                  <c:v>38473.0</c:v>
                </c:pt>
                <c:pt idx="29">
                  <c:v>38504.0</c:v>
                </c:pt>
                <c:pt idx="30">
                  <c:v>38534.0</c:v>
                </c:pt>
                <c:pt idx="31">
                  <c:v>38565.0</c:v>
                </c:pt>
                <c:pt idx="32">
                  <c:v>38596.0</c:v>
                </c:pt>
                <c:pt idx="33">
                  <c:v>38626.0</c:v>
                </c:pt>
                <c:pt idx="34">
                  <c:v>38657.0</c:v>
                </c:pt>
                <c:pt idx="35">
                  <c:v>38687.0</c:v>
                </c:pt>
                <c:pt idx="36">
                  <c:v>38718.0</c:v>
                </c:pt>
                <c:pt idx="37">
                  <c:v>38749.0</c:v>
                </c:pt>
                <c:pt idx="38">
                  <c:v>38777.0</c:v>
                </c:pt>
                <c:pt idx="39">
                  <c:v>38808.0</c:v>
                </c:pt>
                <c:pt idx="40">
                  <c:v>38838.0</c:v>
                </c:pt>
                <c:pt idx="41">
                  <c:v>38869.0</c:v>
                </c:pt>
                <c:pt idx="42">
                  <c:v>38899.0</c:v>
                </c:pt>
                <c:pt idx="43">
                  <c:v>38930.0</c:v>
                </c:pt>
                <c:pt idx="44">
                  <c:v>38961.0</c:v>
                </c:pt>
                <c:pt idx="45">
                  <c:v>38991.0</c:v>
                </c:pt>
                <c:pt idx="46">
                  <c:v>39022.0</c:v>
                </c:pt>
                <c:pt idx="47">
                  <c:v>39052.0</c:v>
                </c:pt>
                <c:pt idx="48">
                  <c:v>39083.0</c:v>
                </c:pt>
                <c:pt idx="49">
                  <c:v>39114.0</c:v>
                </c:pt>
                <c:pt idx="50">
                  <c:v>39142.0</c:v>
                </c:pt>
                <c:pt idx="51">
                  <c:v>39173.0</c:v>
                </c:pt>
                <c:pt idx="52">
                  <c:v>39203.0</c:v>
                </c:pt>
                <c:pt idx="53">
                  <c:v>39234.0</c:v>
                </c:pt>
                <c:pt idx="54">
                  <c:v>39264.0</c:v>
                </c:pt>
                <c:pt idx="55">
                  <c:v>39295.0</c:v>
                </c:pt>
                <c:pt idx="56">
                  <c:v>39326.0</c:v>
                </c:pt>
                <c:pt idx="57">
                  <c:v>39356.0</c:v>
                </c:pt>
                <c:pt idx="58">
                  <c:v>39387.0</c:v>
                </c:pt>
                <c:pt idx="59">
                  <c:v>39417.0</c:v>
                </c:pt>
                <c:pt idx="60">
                  <c:v>39448.0</c:v>
                </c:pt>
                <c:pt idx="61">
                  <c:v>39479.0</c:v>
                </c:pt>
                <c:pt idx="62">
                  <c:v>39508.0</c:v>
                </c:pt>
                <c:pt idx="63">
                  <c:v>39539.0</c:v>
                </c:pt>
                <c:pt idx="64">
                  <c:v>39569.0</c:v>
                </c:pt>
                <c:pt idx="65">
                  <c:v>39600.0</c:v>
                </c:pt>
                <c:pt idx="66">
                  <c:v>39630.0</c:v>
                </c:pt>
                <c:pt idx="67">
                  <c:v>39661.0</c:v>
                </c:pt>
                <c:pt idx="68">
                  <c:v>39692.0</c:v>
                </c:pt>
                <c:pt idx="69">
                  <c:v>39722.0</c:v>
                </c:pt>
                <c:pt idx="70">
                  <c:v>39753.0</c:v>
                </c:pt>
                <c:pt idx="71">
                  <c:v>39783.0</c:v>
                </c:pt>
                <c:pt idx="72">
                  <c:v>39814.0</c:v>
                </c:pt>
                <c:pt idx="73">
                  <c:v>39845.0</c:v>
                </c:pt>
                <c:pt idx="74">
                  <c:v>39873.0</c:v>
                </c:pt>
                <c:pt idx="75">
                  <c:v>39904.0</c:v>
                </c:pt>
                <c:pt idx="76">
                  <c:v>39934.0</c:v>
                </c:pt>
                <c:pt idx="77">
                  <c:v>39965.0</c:v>
                </c:pt>
                <c:pt idx="78">
                  <c:v>39995.0</c:v>
                </c:pt>
                <c:pt idx="79">
                  <c:v>40026.0</c:v>
                </c:pt>
                <c:pt idx="80">
                  <c:v>40057.0</c:v>
                </c:pt>
                <c:pt idx="81">
                  <c:v>40087.0</c:v>
                </c:pt>
                <c:pt idx="82">
                  <c:v>40118.0</c:v>
                </c:pt>
                <c:pt idx="83">
                  <c:v>40148.0</c:v>
                </c:pt>
              </c:numCache>
            </c:numRef>
          </c:cat>
          <c:val>
            <c:numRef>
              <c:f>Sheet1!$B$1:$CG$1</c:f>
              <c:numCache>
                <c:formatCode>General</c:formatCode>
                <c:ptCount val="84"/>
                <c:pt idx="0">
                  <c:v>0.0</c:v>
                </c:pt>
                <c:pt idx="1">
                  <c:v>0.0</c:v>
                </c:pt>
                <c:pt idx="2">
                  <c:v>0.0</c:v>
                </c:pt>
                <c:pt idx="3">
                  <c:v>0.0</c:v>
                </c:pt>
                <c:pt idx="4">
                  <c:v>0.0</c:v>
                </c:pt>
                <c:pt idx="5">
                  <c:v>0.02</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0.0</c:v>
                </c:pt>
                <c:pt idx="26">
                  <c:v>0.0</c:v>
                </c:pt>
                <c:pt idx="27">
                  <c:v>0.0</c:v>
                </c:pt>
                <c:pt idx="28">
                  <c:v>0.0</c:v>
                </c:pt>
                <c:pt idx="29">
                  <c:v>0.0</c:v>
                </c:pt>
                <c:pt idx="30">
                  <c:v>0.0</c:v>
                </c:pt>
                <c:pt idx="31">
                  <c:v>0.0</c:v>
                </c:pt>
                <c:pt idx="32">
                  <c:v>0.0</c:v>
                </c:pt>
                <c:pt idx="33">
                  <c:v>0.0</c:v>
                </c:pt>
                <c:pt idx="34">
                  <c:v>0.0</c:v>
                </c:pt>
                <c:pt idx="35">
                  <c:v>0.0</c:v>
                </c:pt>
                <c:pt idx="36">
                  <c:v>0.0</c:v>
                </c:pt>
                <c:pt idx="37">
                  <c:v>0.0</c:v>
                </c:pt>
                <c:pt idx="38">
                  <c:v>0.0</c:v>
                </c:pt>
                <c:pt idx="39">
                  <c:v>0.0</c:v>
                </c:pt>
                <c:pt idx="40">
                  <c:v>0.04</c:v>
                </c:pt>
                <c:pt idx="41">
                  <c:v>0.03</c:v>
                </c:pt>
                <c:pt idx="42">
                  <c:v>0.02</c:v>
                </c:pt>
                <c:pt idx="43">
                  <c:v>0.02</c:v>
                </c:pt>
                <c:pt idx="44">
                  <c:v>0.0</c:v>
                </c:pt>
                <c:pt idx="45">
                  <c:v>0.0</c:v>
                </c:pt>
                <c:pt idx="46">
                  <c:v>0.03</c:v>
                </c:pt>
                <c:pt idx="47">
                  <c:v>0.03</c:v>
                </c:pt>
                <c:pt idx="48">
                  <c:v>0.03</c:v>
                </c:pt>
                <c:pt idx="49">
                  <c:v>0.03</c:v>
                </c:pt>
                <c:pt idx="50">
                  <c:v>0.03</c:v>
                </c:pt>
                <c:pt idx="51">
                  <c:v>0.03</c:v>
                </c:pt>
                <c:pt idx="52">
                  <c:v>0.03</c:v>
                </c:pt>
                <c:pt idx="53">
                  <c:v>0.02</c:v>
                </c:pt>
                <c:pt idx="54">
                  <c:v>0.02</c:v>
                </c:pt>
                <c:pt idx="55">
                  <c:v>0.02</c:v>
                </c:pt>
                <c:pt idx="56">
                  <c:v>0.01</c:v>
                </c:pt>
                <c:pt idx="57">
                  <c:v>0.0</c:v>
                </c:pt>
                <c:pt idx="58">
                  <c:v>0.0</c:v>
                </c:pt>
                <c:pt idx="59">
                  <c:v>0.0</c:v>
                </c:pt>
                <c:pt idx="60">
                  <c:v>0.0</c:v>
                </c:pt>
                <c:pt idx="61">
                  <c:v>0.0</c:v>
                </c:pt>
                <c:pt idx="62">
                  <c:v>0.0</c:v>
                </c:pt>
                <c:pt idx="63">
                  <c:v>0.0</c:v>
                </c:pt>
                <c:pt idx="64">
                  <c:v>0.0</c:v>
                </c:pt>
                <c:pt idx="65">
                  <c:v>0.0</c:v>
                </c:pt>
                <c:pt idx="66">
                  <c:v>0.0</c:v>
                </c:pt>
                <c:pt idx="67">
                  <c:v>0.0</c:v>
                </c:pt>
                <c:pt idx="68">
                  <c:v>0.0</c:v>
                </c:pt>
                <c:pt idx="69">
                  <c:v>0.0</c:v>
                </c:pt>
                <c:pt idx="70">
                  <c:v>0.0</c:v>
                </c:pt>
                <c:pt idx="71">
                  <c:v>0.0</c:v>
                </c:pt>
                <c:pt idx="72">
                  <c:v>0.07</c:v>
                </c:pt>
                <c:pt idx="73">
                  <c:v>0.07</c:v>
                </c:pt>
                <c:pt idx="74">
                  <c:v>0.07</c:v>
                </c:pt>
                <c:pt idx="75">
                  <c:v>0.07</c:v>
                </c:pt>
                <c:pt idx="76">
                  <c:v>0.07</c:v>
                </c:pt>
                <c:pt idx="77">
                  <c:v>0.07</c:v>
                </c:pt>
                <c:pt idx="78">
                  <c:v>0.02</c:v>
                </c:pt>
                <c:pt idx="79">
                  <c:v>0.0</c:v>
                </c:pt>
                <c:pt idx="80">
                  <c:v>0.0</c:v>
                </c:pt>
                <c:pt idx="81">
                  <c:v>0.0</c:v>
                </c:pt>
                <c:pt idx="82">
                  <c:v>0.0</c:v>
                </c:pt>
                <c:pt idx="83">
                  <c:v>0.0</c:v>
                </c:pt>
              </c:numCache>
            </c:numRef>
          </c:val>
        </c:ser>
        <c:ser>
          <c:idx val="1"/>
          <c:order val="1"/>
          <c:tx>
            <c:strRef>
              <c:f>Sheet1!$A$2</c:f>
              <c:strCache>
                <c:ptCount val="1"/>
                <c:pt idx="0">
                  <c:v> Angola</c:v>
                </c:pt>
              </c:strCache>
            </c:strRef>
          </c:tx>
          <c:spPr>
            <a:solidFill>
              <a:srgbClr val="6600CC"/>
            </a:solidFill>
          </c:spPr>
          <c:invertIfNegative val="0"/>
          <c:cat>
            <c:numRef>
              <c:f>Sheet1!$B$13:$CG$13</c:f>
              <c:numCache>
                <c:formatCode>mmm\-yy</c:formatCode>
                <c:ptCount val="84"/>
                <c:pt idx="0">
                  <c:v>37622.0</c:v>
                </c:pt>
                <c:pt idx="1">
                  <c:v>37653.0</c:v>
                </c:pt>
                <c:pt idx="2">
                  <c:v>37681.0</c:v>
                </c:pt>
                <c:pt idx="3">
                  <c:v>37712.0</c:v>
                </c:pt>
                <c:pt idx="4">
                  <c:v>37742.0</c:v>
                </c:pt>
                <c:pt idx="5">
                  <c:v>37773.0</c:v>
                </c:pt>
                <c:pt idx="6">
                  <c:v>37803.0</c:v>
                </c:pt>
                <c:pt idx="7">
                  <c:v>37834.0</c:v>
                </c:pt>
                <c:pt idx="8">
                  <c:v>37865.0</c:v>
                </c:pt>
                <c:pt idx="9">
                  <c:v>37895.0</c:v>
                </c:pt>
                <c:pt idx="10">
                  <c:v>37926.0</c:v>
                </c:pt>
                <c:pt idx="11">
                  <c:v>37956.0</c:v>
                </c:pt>
                <c:pt idx="12">
                  <c:v>37987.0</c:v>
                </c:pt>
                <c:pt idx="13">
                  <c:v>38018.0</c:v>
                </c:pt>
                <c:pt idx="14">
                  <c:v>38047.0</c:v>
                </c:pt>
                <c:pt idx="15">
                  <c:v>38078.0</c:v>
                </c:pt>
                <c:pt idx="16">
                  <c:v>38108.0</c:v>
                </c:pt>
                <c:pt idx="17">
                  <c:v>38139.0</c:v>
                </c:pt>
                <c:pt idx="18">
                  <c:v>38169.0</c:v>
                </c:pt>
                <c:pt idx="19">
                  <c:v>38200.0</c:v>
                </c:pt>
                <c:pt idx="20">
                  <c:v>38231.0</c:v>
                </c:pt>
                <c:pt idx="21">
                  <c:v>38261.0</c:v>
                </c:pt>
                <c:pt idx="22">
                  <c:v>38292.0</c:v>
                </c:pt>
                <c:pt idx="23">
                  <c:v>38322.0</c:v>
                </c:pt>
                <c:pt idx="24">
                  <c:v>38353.0</c:v>
                </c:pt>
                <c:pt idx="25">
                  <c:v>38384.0</c:v>
                </c:pt>
                <c:pt idx="26">
                  <c:v>38412.0</c:v>
                </c:pt>
                <c:pt idx="27">
                  <c:v>38443.0</c:v>
                </c:pt>
                <c:pt idx="28">
                  <c:v>38473.0</c:v>
                </c:pt>
                <c:pt idx="29">
                  <c:v>38504.0</c:v>
                </c:pt>
                <c:pt idx="30">
                  <c:v>38534.0</c:v>
                </c:pt>
                <c:pt idx="31">
                  <c:v>38565.0</c:v>
                </c:pt>
                <c:pt idx="32">
                  <c:v>38596.0</c:v>
                </c:pt>
                <c:pt idx="33">
                  <c:v>38626.0</c:v>
                </c:pt>
                <c:pt idx="34">
                  <c:v>38657.0</c:v>
                </c:pt>
                <c:pt idx="35">
                  <c:v>38687.0</c:v>
                </c:pt>
                <c:pt idx="36">
                  <c:v>38718.0</c:v>
                </c:pt>
                <c:pt idx="37">
                  <c:v>38749.0</c:v>
                </c:pt>
                <c:pt idx="38">
                  <c:v>38777.0</c:v>
                </c:pt>
                <c:pt idx="39">
                  <c:v>38808.0</c:v>
                </c:pt>
                <c:pt idx="40">
                  <c:v>38838.0</c:v>
                </c:pt>
                <c:pt idx="41">
                  <c:v>38869.0</c:v>
                </c:pt>
                <c:pt idx="42">
                  <c:v>38899.0</c:v>
                </c:pt>
                <c:pt idx="43">
                  <c:v>38930.0</c:v>
                </c:pt>
                <c:pt idx="44">
                  <c:v>38961.0</c:v>
                </c:pt>
                <c:pt idx="45">
                  <c:v>38991.0</c:v>
                </c:pt>
                <c:pt idx="46">
                  <c:v>39022.0</c:v>
                </c:pt>
                <c:pt idx="47">
                  <c:v>39052.0</c:v>
                </c:pt>
                <c:pt idx="48">
                  <c:v>39083.0</c:v>
                </c:pt>
                <c:pt idx="49">
                  <c:v>39114.0</c:v>
                </c:pt>
                <c:pt idx="50">
                  <c:v>39142.0</c:v>
                </c:pt>
                <c:pt idx="51">
                  <c:v>39173.0</c:v>
                </c:pt>
                <c:pt idx="52">
                  <c:v>39203.0</c:v>
                </c:pt>
                <c:pt idx="53">
                  <c:v>39234.0</c:v>
                </c:pt>
                <c:pt idx="54">
                  <c:v>39264.0</c:v>
                </c:pt>
                <c:pt idx="55">
                  <c:v>39295.0</c:v>
                </c:pt>
                <c:pt idx="56">
                  <c:v>39326.0</c:v>
                </c:pt>
                <c:pt idx="57">
                  <c:v>39356.0</c:v>
                </c:pt>
                <c:pt idx="58">
                  <c:v>39387.0</c:v>
                </c:pt>
                <c:pt idx="59">
                  <c:v>39417.0</c:v>
                </c:pt>
                <c:pt idx="60">
                  <c:v>39448.0</c:v>
                </c:pt>
                <c:pt idx="61">
                  <c:v>39479.0</c:v>
                </c:pt>
                <c:pt idx="62">
                  <c:v>39508.0</c:v>
                </c:pt>
                <c:pt idx="63">
                  <c:v>39539.0</c:v>
                </c:pt>
                <c:pt idx="64">
                  <c:v>39569.0</c:v>
                </c:pt>
                <c:pt idx="65">
                  <c:v>39600.0</c:v>
                </c:pt>
                <c:pt idx="66">
                  <c:v>39630.0</c:v>
                </c:pt>
                <c:pt idx="67">
                  <c:v>39661.0</c:v>
                </c:pt>
                <c:pt idx="68">
                  <c:v>39692.0</c:v>
                </c:pt>
                <c:pt idx="69">
                  <c:v>39722.0</c:v>
                </c:pt>
                <c:pt idx="70">
                  <c:v>39753.0</c:v>
                </c:pt>
                <c:pt idx="71">
                  <c:v>39783.0</c:v>
                </c:pt>
                <c:pt idx="72">
                  <c:v>39814.0</c:v>
                </c:pt>
                <c:pt idx="73">
                  <c:v>39845.0</c:v>
                </c:pt>
                <c:pt idx="74">
                  <c:v>39873.0</c:v>
                </c:pt>
                <c:pt idx="75">
                  <c:v>39904.0</c:v>
                </c:pt>
                <c:pt idx="76">
                  <c:v>39934.0</c:v>
                </c:pt>
                <c:pt idx="77">
                  <c:v>39965.0</c:v>
                </c:pt>
                <c:pt idx="78">
                  <c:v>39995.0</c:v>
                </c:pt>
                <c:pt idx="79">
                  <c:v>40026.0</c:v>
                </c:pt>
                <c:pt idx="80">
                  <c:v>40057.0</c:v>
                </c:pt>
                <c:pt idx="81">
                  <c:v>40087.0</c:v>
                </c:pt>
                <c:pt idx="82">
                  <c:v>40118.0</c:v>
                </c:pt>
                <c:pt idx="83">
                  <c:v>40148.0</c:v>
                </c:pt>
              </c:numCache>
            </c:numRef>
          </c:cat>
          <c:val>
            <c:numRef>
              <c:f>Sheet1!$B$2:$CG$2</c:f>
              <c:numCache>
                <c:formatCode>General</c:formatCode>
                <c:ptCount val="84"/>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0.0</c:v>
                </c:pt>
                <c:pt idx="26">
                  <c:v>0.0</c:v>
                </c:pt>
                <c:pt idx="27">
                  <c:v>0.0</c:v>
                </c:pt>
                <c:pt idx="28">
                  <c:v>0.0</c:v>
                </c:pt>
                <c:pt idx="29">
                  <c:v>0.0</c:v>
                </c:pt>
                <c:pt idx="30">
                  <c:v>0.0</c:v>
                </c:pt>
                <c:pt idx="31">
                  <c:v>0.0</c:v>
                </c:pt>
                <c:pt idx="32">
                  <c:v>0.0</c:v>
                </c:pt>
                <c:pt idx="33">
                  <c:v>0.0</c:v>
                </c:pt>
                <c:pt idx="34">
                  <c:v>0.0</c:v>
                </c:pt>
                <c:pt idx="35">
                  <c:v>0.0</c:v>
                </c:pt>
                <c:pt idx="36">
                  <c:v>0.0</c:v>
                </c:pt>
                <c:pt idx="37">
                  <c:v>0.0</c:v>
                </c:pt>
                <c:pt idx="38">
                  <c:v>0.0</c:v>
                </c:pt>
                <c:pt idx="39">
                  <c:v>0.0</c:v>
                </c:pt>
                <c:pt idx="40">
                  <c:v>0.0</c:v>
                </c:pt>
                <c:pt idx="41">
                  <c:v>0.0</c:v>
                </c:pt>
                <c:pt idx="42">
                  <c:v>0.0</c:v>
                </c:pt>
                <c:pt idx="43">
                  <c:v>0.0</c:v>
                </c:pt>
                <c:pt idx="44">
                  <c:v>0.0</c:v>
                </c:pt>
                <c:pt idx="45">
                  <c:v>0.0</c:v>
                </c:pt>
                <c:pt idx="46">
                  <c:v>0.0</c:v>
                </c:pt>
                <c:pt idx="47">
                  <c:v>0.0</c:v>
                </c:pt>
                <c:pt idx="48">
                  <c:v>0.0</c:v>
                </c:pt>
                <c:pt idx="49">
                  <c:v>0.0</c:v>
                </c:pt>
                <c:pt idx="50">
                  <c:v>0.0</c:v>
                </c:pt>
                <c:pt idx="51">
                  <c:v>0.0</c:v>
                </c:pt>
                <c:pt idx="52">
                  <c:v>0.0</c:v>
                </c:pt>
                <c:pt idx="53">
                  <c:v>0.0</c:v>
                </c:pt>
                <c:pt idx="54">
                  <c:v>0.0</c:v>
                </c:pt>
                <c:pt idx="55">
                  <c:v>0.04</c:v>
                </c:pt>
                <c:pt idx="56">
                  <c:v>0.0</c:v>
                </c:pt>
                <c:pt idx="57">
                  <c:v>0.0</c:v>
                </c:pt>
                <c:pt idx="58">
                  <c:v>0.0</c:v>
                </c:pt>
                <c:pt idx="59">
                  <c:v>0.0</c:v>
                </c:pt>
                <c:pt idx="60">
                  <c:v>0.0</c:v>
                </c:pt>
                <c:pt idx="61">
                  <c:v>0.0</c:v>
                </c:pt>
                <c:pt idx="62">
                  <c:v>0.0</c:v>
                </c:pt>
                <c:pt idx="63">
                  <c:v>0.0</c:v>
                </c:pt>
                <c:pt idx="64">
                  <c:v>0.0</c:v>
                </c:pt>
                <c:pt idx="65">
                  <c:v>0.0</c:v>
                </c:pt>
                <c:pt idx="66">
                  <c:v>0.0</c:v>
                </c:pt>
                <c:pt idx="67">
                  <c:v>0.0</c:v>
                </c:pt>
                <c:pt idx="68">
                  <c:v>0.0</c:v>
                </c:pt>
                <c:pt idx="69">
                  <c:v>0.0</c:v>
                </c:pt>
                <c:pt idx="70">
                  <c:v>0.0</c:v>
                </c:pt>
                <c:pt idx="71">
                  <c:v>0.1</c:v>
                </c:pt>
                <c:pt idx="72">
                  <c:v>0.15</c:v>
                </c:pt>
                <c:pt idx="73">
                  <c:v>0.15</c:v>
                </c:pt>
                <c:pt idx="74">
                  <c:v>0.15</c:v>
                </c:pt>
                <c:pt idx="75">
                  <c:v>0.24</c:v>
                </c:pt>
                <c:pt idx="76">
                  <c:v>0.3</c:v>
                </c:pt>
                <c:pt idx="77">
                  <c:v>0.3</c:v>
                </c:pt>
                <c:pt idx="78">
                  <c:v>0.25</c:v>
                </c:pt>
                <c:pt idx="79">
                  <c:v>0.2</c:v>
                </c:pt>
                <c:pt idx="80">
                  <c:v>0.2</c:v>
                </c:pt>
                <c:pt idx="81">
                  <c:v>0.16</c:v>
                </c:pt>
                <c:pt idx="82">
                  <c:v>0.17</c:v>
                </c:pt>
                <c:pt idx="83">
                  <c:v>0.17</c:v>
                </c:pt>
              </c:numCache>
            </c:numRef>
          </c:val>
        </c:ser>
        <c:ser>
          <c:idx val="2"/>
          <c:order val="2"/>
          <c:tx>
            <c:strRef>
              <c:f>Sheet1!$A$3</c:f>
              <c:strCache>
                <c:ptCount val="1"/>
                <c:pt idx="0">
                  <c:v> Ecuador</c:v>
                </c:pt>
              </c:strCache>
            </c:strRef>
          </c:tx>
          <c:invertIfNegative val="0"/>
          <c:cat>
            <c:numRef>
              <c:f>Sheet1!$B$13:$CG$13</c:f>
              <c:numCache>
                <c:formatCode>mmm\-yy</c:formatCode>
                <c:ptCount val="84"/>
                <c:pt idx="0">
                  <c:v>37622.0</c:v>
                </c:pt>
                <c:pt idx="1">
                  <c:v>37653.0</c:v>
                </c:pt>
                <c:pt idx="2">
                  <c:v>37681.0</c:v>
                </c:pt>
                <c:pt idx="3">
                  <c:v>37712.0</c:v>
                </c:pt>
                <c:pt idx="4">
                  <c:v>37742.0</c:v>
                </c:pt>
                <c:pt idx="5">
                  <c:v>37773.0</c:v>
                </c:pt>
                <c:pt idx="6">
                  <c:v>37803.0</c:v>
                </c:pt>
                <c:pt idx="7">
                  <c:v>37834.0</c:v>
                </c:pt>
                <c:pt idx="8">
                  <c:v>37865.0</c:v>
                </c:pt>
                <c:pt idx="9">
                  <c:v>37895.0</c:v>
                </c:pt>
                <c:pt idx="10">
                  <c:v>37926.0</c:v>
                </c:pt>
                <c:pt idx="11">
                  <c:v>37956.0</c:v>
                </c:pt>
                <c:pt idx="12">
                  <c:v>37987.0</c:v>
                </c:pt>
                <c:pt idx="13">
                  <c:v>38018.0</c:v>
                </c:pt>
                <c:pt idx="14">
                  <c:v>38047.0</c:v>
                </c:pt>
                <c:pt idx="15">
                  <c:v>38078.0</c:v>
                </c:pt>
                <c:pt idx="16">
                  <c:v>38108.0</c:v>
                </c:pt>
                <c:pt idx="17">
                  <c:v>38139.0</c:v>
                </c:pt>
                <c:pt idx="18">
                  <c:v>38169.0</c:v>
                </c:pt>
                <c:pt idx="19">
                  <c:v>38200.0</c:v>
                </c:pt>
                <c:pt idx="20">
                  <c:v>38231.0</c:v>
                </c:pt>
                <c:pt idx="21">
                  <c:v>38261.0</c:v>
                </c:pt>
                <c:pt idx="22">
                  <c:v>38292.0</c:v>
                </c:pt>
                <c:pt idx="23">
                  <c:v>38322.0</c:v>
                </c:pt>
                <c:pt idx="24">
                  <c:v>38353.0</c:v>
                </c:pt>
                <c:pt idx="25">
                  <c:v>38384.0</c:v>
                </c:pt>
                <c:pt idx="26">
                  <c:v>38412.0</c:v>
                </c:pt>
                <c:pt idx="27">
                  <c:v>38443.0</c:v>
                </c:pt>
                <c:pt idx="28">
                  <c:v>38473.0</c:v>
                </c:pt>
                <c:pt idx="29">
                  <c:v>38504.0</c:v>
                </c:pt>
                <c:pt idx="30">
                  <c:v>38534.0</c:v>
                </c:pt>
                <c:pt idx="31">
                  <c:v>38565.0</c:v>
                </c:pt>
                <c:pt idx="32">
                  <c:v>38596.0</c:v>
                </c:pt>
                <c:pt idx="33">
                  <c:v>38626.0</c:v>
                </c:pt>
                <c:pt idx="34">
                  <c:v>38657.0</c:v>
                </c:pt>
                <c:pt idx="35">
                  <c:v>38687.0</c:v>
                </c:pt>
                <c:pt idx="36">
                  <c:v>38718.0</c:v>
                </c:pt>
                <c:pt idx="37">
                  <c:v>38749.0</c:v>
                </c:pt>
                <c:pt idx="38">
                  <c:v>38777.0</c:v>
                </c:pt>
                <c:pt idx="39">
                  <c:v>38808.0</c:v>
                </c:pt>
                <c:pt idx="40">
                  <c:v>38838.0</c:v>
                </c:pt>
                <c:pt idx="41">
                  <c:v>38869.0</c:v>
                </c:pt>
                <c:pt idx="42">
                  <c:v>38899.0</c:v>
                </c:pt>
                <c:pt idx="43">
                  <c:v>38930.0</c:v>
                </c:pt>
                <c:pt idx="44">
                  <c:v>38961.0</c:v>
                </c:pt>
                <c:pt idx="45">
                  <c:v>38991.0</c:v>
                </c:pt>
                <c:pt idx="46">
                  <c:v>39022.0</c:v>
                </c:pt>
                <c:pt idx="47">
                  <c:v>39052.0</c:v>
                </c:pt>
                <c:pt idx="48">
                  <c:v>39083.0</c:v>
                </c:pt>
                <c:pt idx="49">
                  <c:v>39114.0</c:v>
                </c:pt>
                <c:pt idx="50">
                  <c:v>39142.0</c:v>
                </c:pt>
                <c:pt idx="51">
                  <c:v>39173.0</c:v>
                </c:pt>
                <c:pt idx="52">
                  <c:v>39203.0</c:v>
                </c:pt>
                <c:pt idx="53">
                  <c:v>39234.0</c:v>
                </c:pt>
                <c:pt idx="54">
                  <c:v>39264.0</c:v>
                </c:pt>
                <c:pt idx="55">
                  <c:v>39295.0</c:v>
                </c:pt>
                <c:pt idx="56">
                  <c:v>39326.0</c:v>
                </c:pt>
                <c:pt idx="57">
                  <c:v>39356.0</c:v>
                </c:pt>
                <c:pt idx="58">
                  <c:v>39387.0</c:v>
                </c:pt>
                <c:pt idx="59">
                  <c:v>39417.0</c:v>
                </c:pt>
                <c:pt idx="60">
                  <c:v>39448.0</c:v>
                </c:pt>
                <c:pt idx="61">
                  <c:v>39479.0</c:v>
                </c:pt>
                <c:pt idx="62">
                  <c:v>39508.0</c:v>
                </c:pt>
                <c:pt idx="63">
                  <c:v>39539.0</c:v>
                </c:pt>
                <c:pt idx="64">
                  <c:v>39569.0</c:v>
                </c:pt>
                <c:pt idx="65">
                  <c:v>39600.0</c:v>
                </c:pt>
                <c:pt idx="66">
                  <c:v>39630.0</c:v>
                </c:pt>
                <c:pt idx="67">
                  <c:v>39661.0</c:v>
                </c:pt>
                <c:pt idx="68">
                  <c:v>39692.0</c:v>
                </c:pt>
                <c:pt idx="69">
                  <c:v>39722.0</c:v>
                </c:pt>
                <c:pt idx="70">
                  <c:v>39753.0</c:v>
                </c:pt>
                <c:pt idx="71">
                  <c:v>39783.0</c:v>
                </c:pt>
                <c:pt idx="72">
                  <c:v>39814.0</c:v>
                </c:pt>
                <c:pt idx="73">
                  <c:v>39845.0</c:v>
                </c:pt>
                <c:pt idx="74">
                  <c:v>39873.0</c:v>
                </c:pt>
                <c:pt idx="75">
                  <c:v>39904.0</c:v>
                </c:pt>
                <c:pt idx="76">
                  <c:v>39934.0</c:v>
                </c:pt>
                <c:pt idx="77">
                  <c:v>39965.0</c:v>
                </c:pt>
                <c:pt idx="78">
                  <c:v>39995.0</c:v>
                </c:pt>
                <c:pt idx="79">
                  <c:v>40026.0</c:v>
                </c:pt>
                <c:pt idx="80">
                  <c:v>40057.0</c:v>
                </c:pt>
                <c:pt idx="81">
                  <c:v>40087.0</c:v>
                </c:pt>
                <c:pt idx="82">
                  <c:v>40118.0</c:v>
                </c:pt>
                <c:pt idx="83">
                  <c:v>40148.0</c:v>
                </c:pt>
              </c:numCache>
            </c:numRef>
          </c:cat>
          <c:val>
            <c:numRef>
              <c:f>Sheet1!$B$3:$CG$3</c:f>
              <c:numCache>
                <c:formatCode>General</c:formatCode>
                <c:ptCount val="84"/>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0.0</c:v>
                </c:pt>
                <c:pt idx="26">
                  <c:v>0.0</c:v>
                </c:pt>
                <c:pt idx="27">
                  <c:v>0.0</c:v>
                </c:pt>
                <c:pt idx="28">
                  <c:v>0.0</c:v>
                </c:pt>
                <c:pt idx="29">
                  <c:v>0.0</c:v>
                </c:pt>
                <c:pt idx="30">
                  <c:v>0.0</c:v>
                </c:pt>
                <c:pt idx="31">
                  <c:v>0.0</c:v>
                </c:pt>
                <c:pt idx="32">
                  <c:v>0.0</c:v>
                </c:pt>
                <c:pt idx="33">
                  <c:v>0.0</c:v>
                </c:pt>
                <c:pt idx="34">
                  <c:v>0.0</c:v>
                </c:pt>
                <c:pt idx="35">
                  <c:v>0.0</c:v>
                </c:pt>
                <c:pt idx="36">
                  <c:v>0.0</c:v>
                </c:pt>
                <c:pt idx="37">
                  <c:v>0.0</c:v>
                </c:pt>
                <c:pt idx="38">
                  <c:v>0.0</c:v>
                </c:pt>
                <c:pt idx="39">
                  <c:v>0.0</c:v>
                </c:pt>
                <c:pt idx="40">
                  <c:v>0.0</c:v>
                </c:pt>
                <c:pt idx="41">
                  <c:v>0.0</c:v>
                </c:pt>
                <c:pt idx="42">
                  <c:v>0.0</c:v>
                </c:pt>
                <c:pt idx="43">
                  <c:v>0.0</c:v>
                </c:pt>
                <c:pt idx="44">
                  <c:v>0.0</c:v>
                </c:pt>
                <c:pt idx="45">
                  <c:v>0.0</c:v>
                </c:pt>
                <c:pt idx="46">
                  <c:v>0.0</c:v>
                </c:pt>
                <c:pt idx="47">
                  <c:v>0.0</c:v>
                </c:pt>
                <c:pt idx="48">
                  <c:v>0.0</c:v>
                </c:pt>
                <c:pt idx="49">
                  <c:v>0.0</c:v>
                </c:pt>
                <c:pt idx="50">
                  <c:v>0.0</c:v>
                </c:pt>
                <c:pt idx="51">
                  <c:v>0.0</c:v>
                </c:pt>
                <c:pt idx="52">
                  <c:v>0.0</c:v>
                </c:pt>
                <c:pt idx="53">
                  <c:v>0.0</c:v>
                </c:pt>
                <c:pt idx="54">
                  <c:v>0.0</c:v>
                </c:pt>
                <c:pt idx="55">
                  <c:v>0.0</c:v>
                </c:pt>
                <c:pt idx="56">
                  <c:v>0.0</c:v>
                </c:pt>
                <c:pt idx="57">
                  <c:v>0.0</c:v>
                </c:pt>
                <c:pt idx="58">
                  <c:v>0.0</c:v>
                </c:pt>
                <c:pt idx="59">
                  <c:v>0.0</c:v>
                </c:pt>
                <c:pt idx="60">
                  <c:v>0.0</c:v>
                </c:pt>
                <c:pt idx="61">
                  <c:v>0.0</c:v>
                </c:pt>
                <c:pt idx="62">
                  <c:v>0.0</c:v>
                </c:pt>
                <c:pt idx="63">
                  <c:v>0.0</c:v>
                </c:pt>
                <c:pt idx="64">
                  <c:v>0.0</c:v>
                </c:pt>
                <c:pt idx="65">
                  <c:v>0.0</c:v>
                </c:pt>
                <c:pt idx="66">
                  <c:v>0.0</c:v>
                </c:pt>
                <c:pt idx="67">
                  <c:v>0.0</c:v>
                </c:pt>
                <c:pt idx="68">
                  <c:v>0.0</c:v>
                </c:pt>
                <c:pt idx="69">
                  <c:v>0.0</c:v>
                </c:pt>
                <c:pt idx="70">
                  <c:v>0.0</c:v>
                </c:pt>
                <c:pt idx="71">
                  <c:v>0.0</c:v>
                </c:pt>
                <c:pt idx="72">
                  <c:v>0.0</c:v>
                </c:pt>
                <c:pt idx="73">
                  <c:v>0.0</c:v>
                </c:pt>
                <c:pt idx="74">
                  <c:v>0.0</c:v>
                </c:pt>
                <c:pt idx="75">
                  <c:v>0.0</c:v>
                </c:pt>
                <c:pt idx="76">
                  <c:v>0.0</c:v>
                </c:pt>
                <c:pt idx="77">
                  <c:v>0.0</c:v>
                </c:pt>
                <c:pt idx="78">
                  <c:v>0.0</c:v>
                </c:pt>
                <c:pt idx="79">
                  <c:v>0.0</c:v>
                </c:pt>
                <c:pt idx="80">
                  <c:v>0.0</c:v>
                </c:pt>
                <c:pt idx="81">
                  <c:v>0.0</c:v>
                </c:pt>
                <c:pt idx="82">
                  <c:v>0.0</c:v>
                </c:pt>
                <c:pt idx="83">
                  <c:v>0.0</c:v>
                </c:pt>
              </c:numCache>
            </c:numRef>
          </c:val>
        </c:ser>
        <c:ser>
          <c:idx val="3"/>
          <c:order val="3"/>
          <c:tx>
            <c:strRef>
              <c:f>Sheet1!$A$4</c:f>
              <c:strCache>
                <c:ptCount val="1"/>
                <c:pt idx="0">
                  <c:v> Iran</c:v>
                </c:pt>
              </c:strCache>
            </c:strRef>
          </c:tx>
          <c:spPr>
            <a:solidFill>
              <a:schemeClr val="accent6">
                <a:lumMod val="75000"/>
              </a:schemeClr>
            </a:solidFill>
          </c:spPr>
          <c:invertIfNegative val="0"/>
          <c:cat>
            <c:numRef>
              <c:f>Sheet1!$B$13:$CG$13</c:f>
              <c:numCache>
                <c:formatCode>mmm\-yy</c:formatCode>
                <c:ptCount val="84"/>
                <c:pt idx="0">
                  <c:v>37622.0</c:v>
                </c:pt>
                <c:pt idx="1">
                  <c:v>37653.0</c:v>
                </c:pt>
                <c:pt idx="2">
                  <c:v>37681.0</c:v>
                </c:pt>
                <c:pt idx="3">
                  <c:v>37712.0</c:v>
                </c:pt>
                <c:pt idx="4">
                  <c:v>37742.0</c:v>
                </c:pt>
                <c:pt idx="5">
                  <c:v>37773.0</c:v>
                </c:pt>
                <c:pt idx="6">
                  <c:v>37803.0</c:v>
                </c:pt>
                <c:pt idx="7">
                  <c:v>37834.0</c:v>
                </c:pt>
                <c:pt idx="8">
                  <c:v>37865.0</c:v>
                </c:pt>
                <c:pt idx="9">
                  <c:v>37895.0</c:v>
                </c:pt>
                <c:pt idx="10">
                  <c:v>37926.0</c:v>
                </c:pt>
                <c:pt idx="11">
                  <c:v>37956.0</c:v>
                </c:pt>
                <c:pt idx="12">
                  <c:v>37987.0</c:v>
                </c:pt>
                <c:pt idx="13">
                  <c:v>38018.0</c:v>
                </c:pt>
                <c:pt idx="14">
                  <c:v>38047.0</c:v>
                </c:pt>
                <c:pt idx="15">
                  <c:v>38078.0</c:v>
                </c:pt>
                <c:pt idx="16">
                  <c:v>38108.0</c:v>
                </c:pt>
                <c:pt idx="17">
                  <c:v>38139.0</c:v>
                </c:pt>
                <c:pt idx="18">
                  <c:v>38169.0</c:v>
                </c:pt>
                <c:pt idx="19">
                  <c:v>38200.0</c:v>
                </c:pt>
                <c:pt idx="20">
                  <c:v>38231.0</c:v>
                </c:pt>
                <c:pt idx="21">
                  <c:v>38261.0</c:v>
                </c:pt>
                <c:pt idx="22">
                  <c:v>38292.0</c:v>
                </c:pt>
                <c:pt idx="23">
                  <c:v>38322.0</c:v>
                </c:pt>
                <c:pt idx="24">
                  <c:v>38353.0</c:v>
                </c:pt>
                <c:pt idx="25">
                  <c:v>38384.0</c:v>
                </c:pt>
                <c:pt idx="26">
                  <c:v>38412.0</c:v>
                </c:pt>
                <c:pt idx="27">
                  <c:v>38443.0</c:v>
                </c:pt>
                <c:pt idx="28">
                  <c:v>38473.0</c:v>
                </c:pt>
                <c:pt idx="29">
                  <c:v>38504.0</c:v>
                </c:pt>
                <c:pt idx="30">
                  <c:v>38534.0</c:v>
                </c:pt>
                <c:pt idx="31">
                  <c:v>38565.0</c:v>
                </c:pt>
                <c:pt idx="32">
                  <c:v>38596.0</c:v>
                </c:pt>
                <c:pt idx="33">
                  <c:v>38626.0</c:v>
                </c:pt>
                <c:pt idx="34">
                  <c:v>38657.0</c:v>
                </c:pt>
                <c:pt idx="35">
                  <c:v>38687.0</c:v>
                </c:pt>
                <c:pt idx="36">
                  <c:v>38718.0</c:v>
                </c:pt>
                <c:pt idx="37">
                  <c:v>38749.0</c:v>
                </c:pt>
                <c:pt idx="38">
                  <c:v>38777.0</c:v>
                </c:pt>
                <c:pt idx="39">
                  <c:v>38808.0</c:v>
                </c:pt>
                <c:pt idx="40">
                  <c:v>38838.0</c:v>
                </c:pt>
                <c:pt idx="41">
                  <c:v>38869.0</c:v>
                </c:pt>
                <c:pt idx="42">
                  <c:v>38899.0</c:v>
                </c:pt>
                <c:pt idx="43">
                  <c:v>38930.0</c:v>
                </c:pt>
                <c:pt idx="44">
                  <c:v>38961.0</c:v>
                </c:pt>
                <c:pt idx="45">
                  <c:v>38991.0</c:v>
                </c:pt>
                <c:pt idx="46">
                  <c:v>39022.0</c:v>
                </c:pt>
                <c:pt idx="47">
                  <c:v>39052.0</c:v>
                </c:pt>
                <c:pt idx="48">
                  <c:v>39083.0</c:v>
                </c:pt>
                <c:pt idx="49">
                  <c:v>39114.0</c:v>
                </c:pt>
                <c:pt idx="50">
                  <c:v>39142.0</c:v>
                </c:pt>
                <c:pt idx="51">
                  <c:v>39173.0</c:v>
                </c:pt>
                <c:pt idx="52">
                  <c:v>39203.0</c:v>
                </c:pt>
                <c:pt idx="53">
                  <c:v>39234.0</c:v>
                </c:pt>
                <c:pt idx="54">
                  <c:v>39264.0</c:v>
                </c:pt>
                <c:pt idx="55">
                  <c:v>39295.0</c:v>
                </c:pt>
                <c:pt idx="56">
                  <c:v>39326.0</c:v>
                </c:pt>
                <c:pt idx="57">
                  <c:v>39356.0</c:v>
                </c:pt>
                <c:pt idx="58">
                  <c:v>39387.0</c:v>
                </c:pt>
                <c:pt idx="59">
                  <c:v>39417.0</c:v>
                </c:pt>
                <c:pt idx="60">
                  <c:v>39448.0</c:v>
                </c:pt>
                <c:pt idx="61">
                  <c:v>39479.0</c:v>
                </c:pt>
                <c:pt idx="62">
                  <c:v>39508.0</c:v>
                </c:pt>
                <c:pt idx="63">
                  <c:v>39539.0</c:v>
                </c:pt>
                <c:pt idx="64">
                  <c:v>39569.0</c:v>
                </c:pt>
                <c:pt idx="65">
                  <c:v>39600.0</c:v>
                </c:pt>
                <c:pt idx="66">
                  <c:v>39630.0</c:v>
                </c:pt>
                <c:pt idx="67">
                  <c:v>39661.0</c:v>
                </c:pt>
                <c:pt idx="68">
                  <c:v>39692.0</c:v>
                </c:pt>
                <c:pt idx="69">
                  <c:v>39722.0</c:v>
                </c:pt>
                <c:pt idx="70">
                  <c:v>39753.0</c:v>
                </c:pt>
                <c:pt idx="71">
                  <c:v>39783.0</c:v>
                </c:pt>
                <c:pt idx="72">
                  <c:v>39814.0</c:v>
                </c:pt>
                <c:pt idx="73">
                  <c:v>39845.0</c:v>
                </c:pt>
                <c:pt idx="74">
                  <c:v>39873.0</c:v>
                </c:pt>
                <c:pt idx="75">
                  <c:v>39904.0</c:v>
                </c:pt>
                <c:pt idx="76">
                  <c:v>39934.0</c:v>
                </c:pt>
                <c:pt idx="77">
                  <c:v>39965.0</c:v>
                </c:pt>
                <c:pt idx="78">
                  <c:v>39995.0</c:v>
                </c:pt>
                <c:pt idx="79">
                  <c:v>40026.0</c:v>
                </c:pt>
                <c:pt idx="80">
                  <c:v>40057.0</c:v>
                </c:pt>
                <c:pt idx="81">
                  <c:v>40087.0</c:v>
                </c:pt>
                <c:pt idx="82">
                  <c:v>40118.0</c:v>
                </c:pt>
                <c:pt idx="83">
                  <c:v>40148.0</c:v>
                </c:pt>
              </c:numCache>
            </c:numRef>
          </c:cat>
          <c:val>
            <c:numRef>
              <c:f>Sheet1!$B$4:$CG$4</c:f>
              <c:numCache>
                <c:formatCode>General</c:formatCode>
                <c:ptCount val="84"/>
                <c:pt idx="0">
                  <c:v>0.310000000000002</c:v>
                </c:pt>
                <c:pt idx="1">
                  <c:v>0.24</c:v>
                </c:pt>
                <c:pt idx="2">
                  <c:v>0.21</c:v>
                </c:pt>
                <c:pt idx="3">
                  <c:v>0.22</c:v>
                </c:pt>
                <c:pt idx="4">
                  <c:v>0.22</c:v>
                </c:pt>
                <c:pt idx="5">
                  <c:v>0.22</c:v>
                </c:pt>
                <c:pt idx="6">
                  <c:v>0.19</c:v>
                </c:pt>
                <c:pt idx="7">
                  <c:v>0.19</c:v>
                </c:pt>
                <c:pt idx="8">
                  <c:v>0.19</c:v>
                </c:pt>
                <c:pt idx="9">
                  <c:v>0.19</c:v>
                </c:pt>
                <c:pt idx="10">
                  <c:v>0.14</c:v>
                </c:pt>
                <c:pt idx="11">
                  <c:v>0.04</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0.0</c:v>
                </c:pt>
                <c:pt idx="26">
                  <c:v>0.0</c:v>
                </c:pt>
                <c:pt idx="27">
                  <c:v>0.0</c:v>
                </c:pt>
                <c:pt idx="28">
                  <c:v>0.0</c:v>
                </c:pt>
                <c:pt idx="29">
                  <c:v>0.0</c:v>
                </c:pt>
                <c:pt idx="30">
                  <c:v>0.0</c:v>
                </c:pt>
                <c:pt idx="31">
                  <c:v>0.0</c:v>
                </c:pt>
                <c:pt idx="32">
                  <c:v>0.0</c:v>
                </c:pt>
                <c:pt idx="33">
                  <c:v>0.0</c:v>
                </c:pt>
                <c:pt idx="34">
                  <c:v>0.0</c:v>
                </c:pt>
                <c:pt idx="35">
                  <c:v>0.0</c:v>
                </c:pt>
                <c:pt idx="36">
                  <c:v>0.0</c:v>
                </c:pt>
                <c:pt idx="37">
                  <c:v>0.0</c:v>
                </c:pt>
                <c:pt idx="38">
                  <c:v>0.0</c:v>
                </c:pt>
                <c:pt idx="39">
                  <c:v>0.0</c:v>
                </c:pt>
                <c:pt idx="40">
                  <c:v>0.0</c:v>
                </c:pt>
                <c:pt idx="41">
                  <c:v>0.0</c:v>
                </c:pt>
                <c:pt idx="42">
                  <c:v>0.0</c:v>
                </c:pt>
                <c:pt idx="43">
                  <c:v>0.0</c:v>
                </c:pt>
                <c:pt idx="44">
                  <c:v>0.0</c:v>
                </c:pt>
                <c:pt idx="45">
                  <c:v>0.0</c:v>
                </c:pt>
                <c:pt idx="46">
                  <c:v>0.05</c:v>
                </c:pt>
                <c:pt idx="47">
                  <c:v>0.05</c:v>
                </c:pt>
                <c:pt idx="48">
                  <c:v>0.05</c:v>
                </c:pt>
                <c:pt idx="49">
                  <c:v>0.05</c:v>
                </c:pt>
                <c:pt idx="50">
                  <c:v>0.05</c:v>
                </c:pt>
                <c:pt idx="51">
                  <c:v>0.05</c:v>
                </c:pt>
                <c:pt idx="52">
                  <c:v>0.05</c:v>
                </c:pt>
                <c:pt idx="53">
                  <c:v>0.05</c:v>
                </c:pt>
                <c:pt idx="54">
                  <c:v>0.05</c:v>
                </c:pt>
                <c:pt idx="55">
                  <c:v>0.05</c:v>
                </c:pt>
                <c:pt idx="56">
                  <c:v>0.05</c:v>
                </c:pt>
                <c:pt idx="57">
                  <c:v>0.0</c:v>
                </c:pt>
                <c:pt idx="58">
                  <c:v>0.0</c:v>
                </c:pt>
                <c:pt idx="59">
                  <c:v>0.0</c:v>
                </c:pt>
                <c:pt idx="60">
                  <c:v>0.0</c:v>
                </c:pt>
                <c:pt idx="61">
                  <c:v>0.0</c:v>
                </c:pt>
                <c:pt idx="62">
                  <c:v>0.0</c:v>
                </c:pt>
                <c:pt idx="63">
                  <c:v>0.0</c:v>
                </c:pt>
                <c:pt idx="64">
                  <c:v>0.0</c:v>
                </c:pt>
                <c:pt idx="65">
                  <c:v>0.0</c:v>
                </c:pt>
                <c:pt idx="66">
                  <c:v>0.0</c:v>
                </c:pt>
                <c:pt idx="67">
                  <c:v>0.0</c:v>
                </c:pt>
                <c:pt idx="68">
                  <c:v>0.0</c:v>
                </c:pt>
                <c:pt idx="69">
                  <c:v>0.0</c:v>
                </c:pt>
                <c:pt idx="70">
                  <c:v>0.0</c:v>
                </c:pt>
                <c:pt idx="71">
                  <c:v>0.0</c:v>
                </c:pt>
                <c:pt idx="72">
                  <c:v>0.1</c:v>
                </c:pt>
                <c:pt idx="73">
                  <c:v>0.15</c:v>
                </c:pt>
                <c:pt idx="74">
                  <c:v>0.15</c:v>
                </c:pt>
                <c:pt idx="75">
                  <c:v>0.1</c:v>
                </c:pt>
                <c:pt idx="76">
                  <c:v>0.1</c:v>
                </c:pt>
                <c:pt idx="77">
                  <c:v>0.1</c:v>
                </c:pt>
                <c:pt idx="78">
                  <c:v>0.1</c:v>
                </c:pt>
                <c:pt idx="79">
                  <c:v>0.1</c:v>
                </c:pt>
                <c:pt idx="80">
                  <c:v>0.1</c:v>
                </c:pt>
                <c:pt idx="81">
                  <c:v>0.1</c:v>
                </c:pt>
                <c:pt idx="82">
                  <c:v>0.1</c:v>
                </c:pt>
                <c:pt idx="83">
                  <c:v>0.1</c:v>
                </c:pt>
              </c:numCache>
            </c:numRef>
          </c:val>
        </c:ser>
        <c:ser>
          <c:idx val="4"/>
          <c:order val="4"/>
          <c:tx>
            <c:strRef>
              <c:f>Sheet1!$A$5</c:f>
              <c:strCache>
                <c:ptCount val="1"/>
                <c:pt idx="0">
                  <c:v> Iraq</c:v>
                </c:pt>
              </c:strCache>
            </c:strRef>
          </c:tx>
          <c:invertIfNegative val="0"/>
          <c:cat>
            <c:numRef>
              <c:f>Sheet1!$B$13:$CG$13</c:f>
              <c:numCache>
                <c:formatCode>mmm\-yy</c:formatCode>
                <c:ptCount val="84"/>
                <c:pt idx="0">
                  <c:v>37622.0</c:v>
                </c:pt>
                <c:pt idx="1">
                  <c:v>37653.0</c:v>
                </c:pt>
                <c:pt idx="2">
                  <c:v>37681.0</c:v>
                </c:pt>
                <c:pt idx="3">
                  <c:v>37712.0</c:v>
                </c:pt>
                <c:pt idx="4">
                  <c:v>37742.0</c:v>
                </c:pt>
                <c:pt idx="5">
                  <c:v>37773.0</c:v>
                </c:pt>
                <c:pt idx="6">
                  <c:v>37803.0</c:v>
                </c:pt>
                <c:pt idx="7">
                  <c:v>37834.0</c:v>
                </c:pt>
                <c:pt idx="8">
                  <c:v>37865.0</c:v>
                </c:pt>
                <c:pt idx="9">
                  <c:v>37895.0</c:v>
                </c:pt>
                <c:pt idx="10">
                  <c:v>37926.0</c:v>
                </c:pt>
                <c:pt idx="11">
                  <c:v>37956.0</c:v>
                </c:pt>
                <c:pt idx="12">
                  <c:v>37987.0</c:v>
                </c:pt>
                <c:pt idx="13">
                  <c:v>38018.0</c:v>
                </c:pt>
                <c:pt idx="14">
                  <c:v>38047.0</c:v>
                </c:pt>
                <c:pt idx="15">
                  <c:v>38078.0</c:v>
                </c:pt>
                <c:pt idx="16">
                  <c:v>38108.0</c:v>
                </c:pt>
                <c:pt idx="17">
                  <c:v>38139.0</c:v>
                </c:pt>
                <c:pt idx="18">
                  <c:v>38169.0</c:v>
                </c:pt>
                <c:pt idx="19">
                  <c:v>38200.0</c:v>
                </c:pt>
                <c:pt idx="20">
                  <c:v>38231.0</c:v>
                </c:pt>
                <c:pt idx="21">
                  <c:v>38261.0</c:v>
                </c:pt>
                <c:pt idx="22">
                  <c:v>38292.0</c:v>
                </c:pt>
                <c:pt idx="23">
                  <c:v>38322.0</c:v>
                </c:pt>
                <c:pt idx="24">
                  <c:v>38353.0</c:v>
                </c:pt>
                <c:pt idx="25">
                  <c:v>38384.0</c:v>
                </c:pt>
                <c:pt idx="26">
                  <c:v>38412.0</c:v>
                </c:pt>
                <c:pt idx="27">
                  <c:v>38443.0</c:v>
                </c:pt>
                <c:pt idx="28">
                  <c:v>38473.0</c:v>
                </c:pt>
                <c:pt idx="29">
                  <c:v>38504.0</c:v>
                </c:pt>
                <c:pt idx="30">
                  <c:v>38534.0</c:v>
                </c:pt>
                <c:pt idx="31">
                  <c:v>38565.0</c:v>
                </c:pt>
                <c:pt idx="32">
                  <c:v>38596.0</c:v>
                </c:pt>
                <c:pt idx="33">
                  <c:v>38626.0</c:v>
                </c:pt>
                <c:pt idx="34">
                  <c:v>38657.0</c:v>
                </c:pt>
                <c:pt idx="35">
                  <c:v>38687.0</c:v>
                </c:pt>
                <c:pt idx="36">
                  <c:v>38718.0</c:v>
                </c:pt>
                <c:pt idx="37">
                  <c:v>38749.0</c:v>
                </c:pt>
                <c:pt idx="38">
                  <c:v>38777.0</c:v>
                </c:pt>
                <c:pt idx="39">
                  <c:v>38808.0</c:v>
                </c:pt>
                <c:pt idx="40">
                  <c:v>38838.0</c:v>
                </c:pt>
                <c:pt idx="41">
                  <c:v>38869.0</c:v>
                </c:pt>
                <c:pt idx="42">
                  <c:v>38899.0</c:v>
                </c:pt>
                <c:pt idx="43">
                  <c:v>38930.0</c:v>
                </c:pt>
                <c:pt idx="44">
                  <c:v>38961.0</c:v>
                </c:pt>
                <c:pt idx="45">
                  <c:v>38991.0</c:v>
                </c:pt>
                <c:pt idx="46">
                  <c:v>39022.0</c:v>
                </c:pt>
                <c:pt idx="47">
                  <c:v>39052.0</c:v>
                </c:pt>
                <c:pt idx="48">
                  <c:v>39083.0</c:v>
                </c:pt>
                <c:pt idx="49">
                  <c:v>39114.0</c:v>
                </c:pt>
                <c:pt idx="50">
                  <c:v>39142.0</c:v>
                </c:pt>
                <c:pt idx="51">
                  <c:v>39173.0</c:v>
                </c:pt>
                <c:pt idx="52">
                  <c:v>39203.0</c:v>
                </c:pt>
                <c:pt idx="53">
                  <c:v>39234.0</c:v>
                </c:pt>
                <c:pt idx="54">
                  <c:v>39264.0</c:v>
                </c:pt>
                <c:pt idx="55">
                  <c:v>39295.0</c:v>
                </c:pt>
                <c:pt idx="56">
                  <c:v>39326.0</c:v>
                </c:pt>
                <c:pt idx="57">
                  <c:v>39356.0</c:v>
                </c:pt>
                <c:pt idx="58">
                  <c:v>39387.0</c:v>
                </c:pt>
                <c:pt idx="59">
                  <c:v>39417.0</c:v>
                </c:pt>
                <c:pt idx="60">
                  <c:v>39448.0</c:v>
                </c:pt>
                <c:pt idx="61">
                  <c:v>39479.0</c:v>
                </c:pt>
                <c:pt idx="62">
                  <c:v>39508.0</c:v>
                </c:pt>
                <c:pt idx="63">
                  <c:v>39539.0</c:v>
                </c:pt>
                <c:pt idx="64">
                  <c:v>39569.0</c:v>
                </c:pt>
                <c:pt idx="65">
                  <c:v>39600.0</c:v>
                </c:pt>
                <c:pt idx="66">
                  <c:v>39630.0</c:v>
                </c:pt>
                <c:pt idx="67">
                  <c:v>39661.0</c:v>
                </c:pt>
                <c:pt idx="68">
                  <c:v>39692.0</c:v>
                </c:pt>
                <c:pt idx="69">
                  <c:v>39722.0</c:v>
                </c:pt>
                <c:pt idx="70">
                  <c:v>39753.0</c:v>
                </c:pt>
                <c:pt idx="71">
                  <c:v>39783.0</c:v>
                </c:pt>
                <c:pt idx="72">
                  <c:v>39814.0</c:v>
                </c:pt>
                <c:pt idx="73">
                  <c:v>39845.0</c:v>
                </c:pt>
                <c:pt idx="74">
                  <c:v>39873.0</c:v>
                </c:pt>
                <c:pt idx="75">
                  <c:v>39904.0</c:v>
                </c:pt>
                <c:pt idx="76">
                  <c:v>39934.0</c:v>
                </c:pt>
                <c:pt idx="77">
                  <c:v>39965.0</c:v>
                </c:pt>
                <c:pt idx="78">
                  <c:v>39995.0</c:v>
                </c:pt>
                <c:pt idx="79">
                  <c:v>40026.0</c:v>
                </c:pt>
                <c:pt idx="80">
                  <c:v>40057.0</c:v>
                </c:pt>
                <c:pt idx="81">
                  <c:v>40087.0</c:v>
                </c:pt>
                <c:pt idx="82">
                  <c:v>40118.0</c:v>
                </c:pt>
                <c:pt idx="83">
                  <c:v>40148.0</c:v>
                </c:pt>
              </c:numCache>
            </c:numRef>
          </c:cat>
          <c:val>
            <c:numRef>
              <c:f>Sheet1!$B$5:$CG$5</c:f>
              <c:numCache>
                <c:formatCode>General</c:formatCode>
                <c:ptCount val="84"/>
                <c:pt idx="0">
                  <c:v>0.26</c:v>
                </c:pt>
                <c:pt idx="1">
                  <c:v>0.320000000000002</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0.0</c:v>
                </c:pt>
                <c:pt idx="26">
                  <c:v>0.0</c:v>
                </c:pt>
                <c:pt idx="27">
                  <c:v>0.0</c:v>
                </c:pt>
                <c:pt idx="28">
                  <c:v>0.0</c:v>
                </c:pt>
                <c:pt idx="29">
                  <c:v>0.0</c:v>
                </c:pt>
                <c:pt idx="30">
                  <c:v>0.0</c:v>
                </c:pt>
                <c:pt idx="31">
                  <c:v>0.0</c:v>
                </c:pt>
                <c:pt idx="32">
                  <c:v>0.0</c:v>
                </c:pt>
                <c:pt idx="33">
                  <c:v>0.0</c:v>
                </c:pt>
                <c:pt idx="34">
                  <c:v>0.0</c:v>
                </c:pt>
                <c:pt idx="35">
                  <c:v>0.0</c:v>
                </c:pt>
                <c:pt idx="36">
                  <c:v>0.0</c:v>
                </c:pt>
                <c:pt idx="37">
                  <c:v>0.0</c:v>
                </c:pt>
                <c:pt idx="38">
                  <c:v>0.0</c:v>
                </c:pt>
                <c:pt idx="39">
                  <c:v>0.0</c:v>
                </c:pt>
                <c:pt idx="40">
                  <c:v>0.0</c:v>
                </c:pt>
                <c:pt idx="41">
                  <c:v>0.0</c:v>
                </c:pt>
                <c:pt idx="42">
                  <c:v>0.0</c:v>
                </c:pt>
                <c:pt idx="43">
                  <c:v>0.0</c:v>
                </c:pt>
                <c:pt idx="44">
                  <c:v>0.0</c:v>
                </c:pt>
                <c:pt idx="45">
                  <c:v>0.0</c:v>
                </c:pt>
                <c:pt idx="46">
                  <c:v>0.0</c:v>
                </c:pt>
                <c:pt idx="47">
                  <c:v>0.0</c:v>
                </c:pt>
                <c:pt idx="48">
                  <c:v>0.0</c:v>
                </c:pt>
                <c:pt idx="49">
                  <c:v>0.0</c:v>
                </c:pt>
                <c:pt idx="50">
                  <c:v>0.0</c:v>
                </c:pt>
                <c:pt idx="51">
                  <c:v>0.0</c:v>
                </c:pt>
                <c:pt idx="52">
                  <c:v>0.0</c:v>
                </c:pt>
                <c:pt idx="53">
                  <c:v>0.0</c:v>
                </c:pt>
                <c:pt idx="54">
                  <c:v>0.0</c:v>
                </c:pt>
                <c:pt idx="55">
                  <c:v>0.0</c:v>
                </c:pt>
                <c:pt idx="56">
                  <c:v>0.05</c:v>
                </c:pt>
                <c:pt idx="57">
                  <c:v>0.0</c:v>
                </c:pt>
                <c:pt idx="58">
                  <c:v>0.0</c:v>
                </c:pt>
                <c:pt idx="59">
                  <c:v>0.05</c:v>
                </c:pt>
                <c:pt idx="60">
                  <c:v>0.0</c:v>
                </c:pt>
                <c:pt idx="61">
                  <c:v>0.0</c:v>
                </c:pt>
                <c:pt idx="62">
                  <c:v>0.0</c:v>
                </c:pt>
                <c:pt idx="63">
                  <c:v>0.0</c:v>
                </c:pt>
                <c:pt idx="64">
                  <c:v>0.0</c:v>
                </c:pt>
                <c:pt idx="65">
                  <c:v>0.0</c:v>
                </c:pt>
                <c:pt idx="66">
                  <c:v>0.0</c:v>
                </c:pt>
                <c:pt idx="67">
                  <c:v>0.0</c:v>
                </c:pt>
                <c:pt idx="68">
                  <c:v>0.0</c:v>
                </c:pt>
                <c:pt idx="69">
                  <c:v>0.0</c:v>
                </c:pt>
                <c:pt idx="70">
                  <c:v>0.0</c:v>
                </c:pt>
                <c:pt idx="71">
                  <c:v>0.0</c:v>
                </c:pt>
                <c:pt idx="72">
                  <c:v>0.0</c:v>
                </c:pt>
                <c:pt idx="73">
                  <c:v>0.0</c:v>
                </c:pt>
                <c:pt idx="74">
                  <c:v>0.0</c:v>
                </c:pt>
                <c:pt idx="75">
                  <c:v>0.0</c:v>
                </c:pt>
                <c:pt idx="76">
                  <c:v>0.0</c:v>
                </c:pt>
                <c:pt idx="77">
                  <c:v>0.0</c:v>
                </c:pt>
                <c:pt idx="78">
                  <c:v>0.0</c:v>
                </c:pt>
                <c:pt idx="79">
                  <c:v>0.0</c:v>
                </c:pt>
                <c:pt idx="80">
                  <c:v>0.0</c:v>
                </c:pt>
                <c:pt idx="81">
                  <c:v>0.0</c:v>
                </c:pt>
                <c:pt idx="82">
                  <c:v>0.0</c:v>
                </c:pt>
                <c:pt idx="83">
                  <c:v>0.0</c:v>
                </c:pt>
              </c:numCache>
            </c:numRef>
          </c:val>
        </c:ser>
        <c:ser>
          <c:idx val="5"/>
          <c:order val="5"/>
          <c:tx>
            <c:strRef>
              <c:f>Sheet1!$A$6</c:f>
              <c:strCache>
                <c:ptCount val="1"/>
                <c:pt idx="0">
                  <c:v> Kuwait</c:v>
                </c:pt>
              </c:strCache>
            </c:strRef>
          </c:tx>
          <c:spPr>
            <a:solidFill>
              <a:srgbClr val="0070C0"/>
            </a:solidFill>
          </c:spPr>
          <c:invertIfNegative val="0"/>
          <c:cat>
            <c:numRef>
              <c:f>Sheet1!$B$13:$CG$13</c:f>
              <c:numCache>
                <c:formatCode>mmm\-yy</c:formatCode>
                <c:ptCount val="84"/>
                <c:pt idx="0">
                  <c:v>37622.0</c:v>
                </c:pt>
                <c:pt idx="1">
                  <c:v>37653.0</c:v>
                </c:pt>
                <c:pt idx="2">
                  <c:v>37681.0</c:v>
                </c:pt>
                <c:pt idx="3">
                  <c:v>37712.0</c:v>
                </c:pt>
                <c:pt idx="4">
                  <c:v>37742.0</c:v>
                </c:pt>
                <c:pt idx="5">
                  <c:v>37773.0</c:v>
                </c:pt>
                <c:pt idx="6">
                  <c:v>37803.0</c:v>
                </c:pt>
                <c:pt idx="7">
                  <c:v>37834.0</c:v>
                </c:pt>
                <c:pt idx="8">
                  <c:v>37865.0</c:v>
                </c:pt>
                <c:pt idx="9">
                  <c:v>37895.0</c:v>
                </c:pt>
                <c:pt idx="10">
                  <c:v>37926.0</c:v>
                </c:pt>
                <c:pt idx="11">
                  <c:v>37956.0</c:v>
                </c:pt>
                <c:pt idx="12">
                  <c:v>37987.0</c:v>
                </c:pt>
                <c:pt idx="13">
                  <c:v>38018.0</c:v>
                </c:pt>
                <c:pt idx="14">
                  <c:v>38047.0</c:v>
                </c:pt>
                <c:pt idx="15">
                  <c:v>38078.0</c:v>
                </c:pt>
                <c:pt idx="16">
                  <c:v>38108.0</c:v>
                </c:pt>
                <c:pt idx="17">
                  <c:v>38139.0</c:v>
                </c:pt>
                <c:pt idx="18">
                  <c:v>38169.0</c:v>
                </c:pt>
                <c:pt idx="19">
                  <c:v>38200.0</c:v>
                </c:pt>
                <c:pt idx="20">
                  <c:v>38231.0</c:v>
                </c:pt>
                <c:pt idx="21">
                  <c:v>38261.0</c:v>
                </c:pt>
                <c:pt idx="22">
                  <c:v>38292.0</c:v>
                </c:pt>
                <c:pt idx="23">
                  <c:v>38322.0</c:v>
                </c:pt>
                <c:pt idx="24">
                  <c:v>38353.0</c:v>
                </c:pt>
                <c:pt idx="25">
                  <c:v>38384.0</c:v>
                </c:pt>
                <c:pt idx="26">
                  <c:v>38412.0</c:v>
                </c:pt>
                <c:pt idx="27">
                  <c:v>38443.0</c:v>
                </c:pt>
                <c:pt idx="28">
                  <c:v>38473.0</c:v>
                </c:pt>
                <c:pt idx="29">
                  <c:v>38504.0</c:v>
                </c:pt>
                <c:pt idx="30">
                  <c:v>38534.0</c:v>
                </c:pt>
                <c:pt idx="31">
                  <c:v>38565.0</c:v>
                </c:pt>
                <c:pt idx="32">
                  <c:v>38596.0</c:v>
                </c:pt>
                <c:pt idx="33">
                  <c:v>38626.0</c:v>
                </c:pt>
                <c:pt idx="34">
                  <c:v>38657.0</c:v>
                </c:pt>
                <c:pt idx="35">
                  <c:v>38687.0</c:v>
                </c:pt>
                <c:pt idx="36">
                  <c:v>38718.0</c:v>
                </c:pt>
                <c:pt idx="37">
                  <c:v>38749.0</c:v>
                </c:pt>
                <c:pt idx="38">
                  <c:v>38777.0</c:v>
                </c:pt>
                <c:pt idx="39">
                  <c:v>38808.0</c:v>
                </c:pt>
                <c:pt idx="40">
                  <c:v>38838.0</c:v>
                </c:pt>
                <c:pt idx="41">
                  <c:v>38869.0</c:v>
                </c:pt>
                <c:pt idx="42">
                  <c:v>38899.0</c:v>
                </c:pt>
                <c:pt idx="43">
                  <c:v>38930.0</c:v>
                </c:pt>
                <c:pt idx="44">
                  <c:v>38961.0</c:v>
                </c:pt>
                <c:pt idx="45">
                  <c:v>38991.0</c:v>
                </c:pt>
                <c:pt idx="46">
                  <c:v>39022.0</c:v>
                </c:pt>
                <c:pt idx="47">
                  <c:v>39052.0</c:v>
                </c:pt>
                <c:pt idx="48">
                  <c:v>39083.0</c:v>
                </c:pt>
                <c:pt idx="49">
                  <c:v>39114.0</c:v>
                </c:pt>
                <c:pt idx="50">
                  <c:v>39142.0</c:v>
                </c:pt>
                <c:pt idx="51">
                  <c:v>39173.0</c:v>
                </c:pt>
                <c:pt idx="52">
                  <c:v>39203.0</c:v>
                </c:pt>
                <c:pt idx="53">
                  <c:v>39234.0</c:v>
                </c:pt>
                <c:pt idx="54">
                  <c:v>39264.0</c:v>
                </c:pt>
                <c:pt idx="55">
                  <c:v>39295.0</c:v>
                </c:pt>
                <c:pt idx="56">
                  <c:v>39326.0</c:v>
                </c:pt>
                <c:pt idx="57">
                  <c:v>39356.0</c:v>
                </c:pt>
                <c:pt idx="58">
                  <c:v>39387.0</c:v>
                </c:pt>
                <c:pt idx="59">
                  <c:v>39417.0</c:v>
                </c:pt>
                <c:pt idx="60">
                  <c:v>39448.0</c:v>
                </c:pt>
                <c:pt idx="61">
                  <c:v>39479.0</c:v>
                </c:pt>
                <c:pt idx="62">
                  <c:v>39508.0</c:v>
                </c:pt>
                <c:pt idx="63">
                  <c:v>39539.0</c:v>
                </c:pt>
                <c:pt idx="64">
                  <c:v>39569.0</c:v>
                </c:pt>
                <c:pt idx="65">
                  <c:v>39600.0</c:v>
                </c:pt>
                <c:pt idx="66">
                  <c:v>39630.0</c:v>
                </c:pt>
                <c:pt idx="67">
                  <c:v>39661.0</c:v>
                </c:pt>
                <c:pt idx="68">
                  <c:v>39692.0</c:v>
                </c:pt>
                <c:pt idx="69">
                  <c:v>39722.0</c:v>
                </c:pt>
                <c:pt idx="70">
                  <c:v>39753.0</c:v>
                </c:pt>
                <c:pt idx="71">
                  <c:v>39783.0</c:v>
                </c:pt>
                <c:pt idx="72">
                  <c:v>39814.0</c:v>
                </c:pt>
                <c:pt idx="73">
                  <c:v>39845.0</c:v>
                </c:pt>
                <c:pt idx="74">
                  <c:v>39873.0</c:v>
                </c:pt>
                <c:pt idx="75">
                  <c:v>39904.0</c:v>
                </c:pt>
                <c:pt idx="76">
                  <c:v>39934.0</c:v>
                </c:pt>
                <c:pt idx="77">
                  <c:v>39965.0</c:v>
                </c:pt>
                <c:pt idx="78">
                  <c:v>39995.0</c:v>
                </c:pt>
                <c:pt idx="79">
                  <c:v>40026.0</c:v>
                </c:pt>
                <c:pt idx="80">
                  <c:v>40057.0</c:v>
                </c:pt>
                <c:pt idx="81">
                  <c:v>40087.0</c:v>
                </c:pt>
                <c:pt idx="82">
                  <c:v>40118.0</c:v>
                </c:pt>
                <c:pt idx="83">
                  <c:v>40148.0</c:v>
                </c:pt>
              </c:numCache>
            </c:numRef>
          </c:cat>
          <c:val>
            <c:numRef>
              <c:f>Sheet1!$B$6:$CG$6</c:f>
              <c:numCache>
                <c:formatCode>General</c:formatCode>
                <c:ptCount val="84"/>
                <c:pt idx="0">
                  <c:v>0.35</c:v>
                </c:pt>
                <c:pt idx="1">
                  <c:v>0.29</c:v>
                </c:pt>
                <c:pt idx="2">
                  <c:v>0.04</c:v>
                </c:pt>
                <c:pt idx="3">
                  <c:v>0.05</c:v>
                </c:pt>
                <c:pt idx="4">
                  <c:v>0.16</c:v>
                </c:pt>
                <c:pt idx="5">
                  <c:v>0.34</c:v>
                </c:pt>
                <c:pt idx="6">
                  <c:v>0.34</c:v>
                </c:pt>
                <c:pt idx="7">
                  <c:v>0.34</c:v>
                </c:pt>
                <c:pt idx="8">
                  <c:v>0.34</c:v>
                </c:pt>
                <c:pt idx="9">
                  <c:v>0.24</c:v>
                </c:pt>
                <c:pt idx="10">
                  <c:v>0.24</c:v>
                </c:pt>
                <c:pt idx="11">
                  <c:v>0.14</c:v>
                </c:pt>
                <c:pt idx="12">
                  <c:v>0.1</c:v>
                </c:pt>
                <c:pt idx="13">
                  <c:v>0.1</c:v>
                </c:pt>
                <c:pt idx="14">
                  <c:v>0.04</c:v>
                </c:pt>
                <c:pt idx="15">
                  <c:v>0.05</c:v>
                </c:pt>
                <c:pt idx="16">
                  <c:v>0.0</c:v>
                </c:pt>
                <c:pt idx="17">
                  <c:v>0.0</c:v>
                </c:pt>
                <c:pt idx="18">
                  <c:v>0.0</c:v>
                </c:pt>
                <c:pt idx="19">
                  <c:v>0.0</c:v>
                </c:pt>
                <c:pt idx="20">
                  <c:v>0.0</c:v>
                </c:pt>
                <c:pt idx="21">
                  <c:v>0.0</c:v>
                </c:pt>
                <c:pt idx="22">
                  <c:v>0.0</c:v>
                </c:pt>
                <c:pt idx="23">
                  <c:v>0.0</c:v>
                </c:pt>
                <c:pt idx="24">
                  <c:v>0.0</c:v>
                </c:pt>
                <c:pt idx="25">
                  <c:v>0.0</c:v>
                </c:pt>
                <c:pt idx="26">
                  <c:v>0.0</c:v>
                </c:pt>
                <c:pt idx="27">
                  <c:v>0.0</c:v>
                </c:pt>
                <c:pt idx="28">
                  <c:v>0.0</c:v>
                </c:pt>
                <c:pt idx="29">
                  <c:v>0.0</c:v>
                </c:pt>
                <c:pt idx="30">
                  <c:v>0.0</c:v>
                </c:pt>
                <c:pt idx="31">
                  <c:v>0.0</c:v>
                </c:pt>
                <c:pt idx="32">
                  <c:v>0.0</c:v>
                </c:pt>
                <c:pt idx="33">
                  <c:v>0.0</c:v>
                </c:pt>
                <c:pt idx="34">
                  <c:v>0.0</c:v>
                </c:pt>
                <c:pt idx="35">
                  <c:v>0.0</c:v>
                </c:pt>
                <c:pt idx="36">
                  <c:v>0.0</c:v>
                </c:pt>
                <c:pt idx="37">
                  <c:v>0.05</c:v>
                </c:pt>
                <c:pt idx="38">
                  <c:v>0.08</c:v>
                </c:pt>
                <c:pt idx="39">
                  <c:v>0.08</c:v>
                </c:pt>
                <c:pt idx="40">
                  <c:v>0.08</c:v>
                </c:pt>
                <c:pt idx="41">
                  <c:v>0.05</c:v>
                </c:pt>
                <c:pt idx="42">
                  <c:v>0.05</c:v>
                </c:pt>
                <c:pt idx="43">
                  <c:v>0.05</c:v>
                </c:pt>
                <c:pt idx="44">
                  <c:v>0.05</c:v>
                </c:pt>
                <c:pt idx="45">
                  <c:v>0.05</c:v>
                </c:pt>
                <c:pt idx="46">
                  <c:v>0.1</c:v>
                </c:pt>
                <c:pt idx="47">
                  <c:v>0.15</c:v>
                </c:pt>
                <c:pt idx="48">
                  <c:v>0.15</c:v>
                </c:pt>
                <c:pt idx="49">
                  <c:v>0.18</c:v>
                </c:pt>
                <c:pt idx="50">
                  <c:v>0.18</c:v>
                </c:pt>
                <c:pt idx="51">
                  <c:v>0.18</c:v>
                </c:pt>
                <c:pt idx="52">
                  <c:v>0.18</c:v>
                </c:pt>
                <c:pt idx="53">
                  <c:v>0.18</c:v>
                </c:pt>
                <c:pt idx="54">
                  <c:v>0.16</c:v>
                </c:pt>
                <c:pt idx="55">
                  <c:v>0.1</c:v>
                </c:pt>
                <c:pt idx="56">
                  <c:v>0.1</c:v>
                </c:pt>
                <c:pt idx="57">
                  <c:v>0.1</c:v>
                </c:pt>
                <c:pt idx="58">
                  <c:v>0.08</c:v>
                </c:pt>
                <c:pt idx="59">
                  <c:v>0.05</c:v>
                </c:pt>
                <c:pt idx="60">
                  <c:v>0.05</c:v>
                </c:pt>
                <c:pt idx="61">
                  <c:v>0.0</c:v>
                </c:pt>
                <c:pt idx="62">
                  <c:v>0.0</c:v>
                </c:pt>
                <c:pt idx="63">
                  <c:v>0.0</c:v>
                </c:pt>
                <c:pt idx="64">
                  <c:v>0.0</c:v>
                </c:pt>
                <c:pt idx="65">
                  <c:v>0.0</c:v>
                </c:pt>
                <c:pt idx="66">
                  <c:v>0.0</c:v>
                </c:pt>
                <c:pt idx="67">
                  <c:v>0.0</c:v>
                </c:pt>
                <c:pt idx="68">
                  <c:v>0.0</c:v>
                </c:pt>
                <c:pt idx="69">
                  <c:v>0.0</c:v>
                </c:pt>
                <c:pt idx="70">
                  <c:v>0.15</c:v>
                </c:pt>
                <c:pt idx="71">
                  <c:v>0.15</c:v>
                </c:pt>
                <c:pt idx="72">
                  <c:v>0.3</c:v>
                </c:pt>
                <c:pt idx="73">
                  <c:v>0.3</c:v>
                </c:pt>
                <c:pt idx="74">
                  <c:v>0.3</c:v>
                </c:pt>
                <c:pt idx="75">
                  <c:v>0.3</c:v>
                </c:pt>
                <c:pt idx="76">
                  <c:v>0.3</c:v>
                </c:pt>
                <c:pt idx="77">
                  <c:v>0.3</c:v>
                </c:pt>
                <c:pt idx="78">
                  <c:v>0.3</c:v>
                </c:pt>
                <c:pt idx="79">
                  <c:v>0.3</c:v>
                </c:pt>
                <c:pt idx="80">
                  <c:v>0.3</c:v>
                </c:pt>
                <c:pt idx="81">
                  <c:v>0.3</c:v>
                </c:pt>
                <c:pt idx="82">
                  <c:v>0.3</c:v>
                </c:pt>
                <c:pt idx="83">
                  <c:v>0.3</c:v>
                </c:pt>
              </c:numCache>
            </c:numRef>
          </c:val>
        </c:ser>
        <c:ser>
          <c:idx val="6"/>
          <c:order val="6"/>
          <c:tx>
            <c:strRef>
              <c:f>Sheet1!$A$7</c:f>
              <c:strCache>
                <c:ptCount val="1"/>
                <c:pt idx="0">
                  <c:v> Libya</c:v>
                </c:pt>
              </c:strCache>
            </c:strRef>
          </c:tx>
          <c:invertIfNegative val="0"/>
          <c:cat>
            <c:numRef>
              <c:f>Sheet1!$B$13:$CG$13</c:f>
              <c:numCache>
                <c:formatCode>mmm\-yy</c:formatCode>
                <c:ptCount val="84"/>
                <c:pt idx="0">
                  <c:v>37622.0</c:v>
                </c:pt>
                <c:pt idx="1">
                  <c:v>37653.0</c:v>
                </c:pt>
                <c:pt idx="2">
                  <c:v>37681.0</c:v>
                </c:pt>
                <c:pt idx="3">
                  <c:v>37712.0</c:v>
                </c:pt>
                <c:pt idx="4">
                  <c:v>37742.0</c:v>
                </c:pt>
                <c:pt idx="5">
                  <c:v>37773.0</c:v>
                </c:pt>
                <c:pt idx="6">
                  <c:v>37803.0</c:v>
                </c:pt>
                <c:pt idx="7">
                  <c:v>37834.0</c:v>
                </c:pt>
                <c:pt idx="8">
                  <c:v>37865.0</c:v>
                </c:pt>
                <c:pt idx="9">
                  <c:v>37895.0</c:v>
                </c:pt>
                <c:pt idx="10">
                  <c:v>37926.0</c:v>
                </c:pt>
                <c:pt idx="11">
                  <c:v>37956.0</c:v>
                </c:pt>
                <c:pt idx="12">
                  <c:v>37987.0</c:v>
                </c:pt>
                <c:pt idx="13">
                  <c:v>38018.0</c:v>
                </c:pt>
                <c:pt idx="14">
                  <c:v>38047.0</c:v>
                </c:pt>
                <c:pt idx="15">
                  <c:v>38078.0</c:v>
                </c:pt>
                <c:pt idx="16">
                  <c:v>38108.0</c:v>
                </c:pt>
                <c:pt idx="17">
                  <c:v>38139.0</c:v>
                </c:pt>
                <c:pt idx="18">
                  <c:v>38169.0</c:v>
                </c:pt>
                <c:pt idx="19">
                  <c:v>38200.0</c:v>
                </c:pt>
                <c:pt idx="20">
                  <c:v>38231.0</c:v>
                </c:pt>
                <c:pt idx="21">
                  <c:v>38261.0</c:v>
                </c:pt>
                <c:pt idx="22">
                  <c:v>38292.0</c:v>
                </c:pt>
                <c:pt idx="23">
                  <c:v>38322.0</c:v>
                </c:pt>
                <c:pt idx="24">
                  <c:v>38353.0</c:v>
                </c:pt>
                <c:pt idx="25">
                  <c:v>38384.0</c:v>
                </c:pt>
                <c:pt idx="26">
                  <c:v>38412.0</c:v>
                </c:pt>
                <c:pt idx="27">
                  <c:v>38443.0</c:v>
                </c:pt>
                <c:pt idx="28">
                  <c:v>38473.0</c:v>
                </c:pt>
                <c:pt idx="29">
                  <c:v>38504.0</c:v>
                </c:pt>
                <c:pt idx="30">
                  <c:v>38534.0</c:v>
                </c:pt>
                <c:pt idx="31">
                  <c:v>38565.0</c:v>
                </c:pt>
                <c:pt idx="32">
                  <c:v>38596.0</c:v>
                </c:pt>
                <c:pt idx="33">
                  <c:v>38626.0</c:v>
                </c:pt>
                <c:pt idx="34">
                  <c:v>38657.0</c:v>
                </c:pt>
                <c:pt idx="35">
                  <c:v>38687.0</c:v>
                </c:pt>
                <c:pt idx="36">
                  <c:v>38718.0</c:v>
                </c:pt>
                <c:pt idx="37">
                  <c:v>38749.0</c:v>
                </c:pt>
                <c:pt idx="38">
                  <c:v>38777.0</c:v>
                </c:pt>
                <c:pt idx="39">
                  <c:v>38808.0</c:v>
                </c:pt>
                <c:pt idx="40">
                  <c:v>38838.0</c:v>
                </c:pt>
                <c:pt idx="41">
                  <c:v>38869.0</c:v>
                </c:pt>
                <c:pt idx="42">
                  <c:v>38899.0</c:v>
                </c:pt>
                <c:pt idx="43">
                  <c:v>38930.0</c:v>
                </c:pt>
                <c:pt idx="44">
                  <c:v>38961.0</c:v>
                </c:pt>
                <c:pt idx="45">
                  <c:v>38991.0</c:v>
                </c:pt>
                <c:pt idx="46">
                  <c:v>39022.0</c:v>
                </c:pt>
                <c:pt idx="47">
                  <c:v>39052.0</c:v>
                </c:pt>
                <c:pt idx="48">
                  <c:v>39083.0</c:v>
                </c:pt>
                <c:pt idx="49">
                  <c:v>39114.0</c:v>
                </c:pt>
                <c:pt idx="50">
                  <c:v>39142.0</c:v>
                </c:pt>
                <c:pt idx="51">
                  <c:v>39173.0</c:v>
                </c:pt>
                <c:pt idx="52">
                  <c:v>39203.0</c:v>
                </c:pt>
                <c:pt idx="53">
                  <c:v>39234.0</c:v>
                </c:pt>
                <c:pt idx="54">
                  <c:v>39264.0</c:v>
                </c:pt>
                <c:pt idx="55">
                  <c:v>39295.0</c:v>
                </c:pt>
                <c:pt idx="56">
                  <c:v>39326.0</c:v>
                </c:pt>
                <c:pt idx="57">
                  <c:v>39356.0</c:v>
                </c:pt>
                <c:pt idx="58">
                  <c:v>39387.0</c:v>
                </c:pt>
                <c:pt idx="59">
                  <c:v>39417.0</c:v>
                </c:pt>
                <c:pt idx="60">
                  <c:v>39448.0</c:v>
                </c:pt>
                <c:pt idx="61">
                  <c:v>39479.0</c:v>
                </c:pt>
                <c:pt idx="62">
                  <c:v>39508.0</c:v>
                </c:pt>
                <c:pt idx="63">
                  <c:v>39539.0</c:v>
                </c:pt>
                <c:pt idx="64">
                  <c:v>39569.0</c:v>
                </c:pt>
                <c:pt idx="65">
                  <c:v>39600.0</c:v>
                </c:pt>
                <c:pt idx="66">
                  <c:v>39630.0</c:v>
                </c:pt>
                <c:pt idx="67">
                  <c:v>39661.0</c:v>
                </c:pt>
                <c:pt idx="68">
                  <c:v>39692.0</c:v>
                </c:pt>
                <c:pt idx="69">
                  <c:v>39722.0</c:v>
                </c:pt>
                <c:pt idx="70">
                  <c:v>39753.0</c:v>
                </c:pt>
                <c:pt idx="71">
                  <c:v>39783.0</c:v>
                </c:pt>
                <c:pt idx="72">
                  <c:v>39814.0</c:v>
                </c:pt>
                <c:pt idx="73">
                  <c:v>39845.0</c:v>
                </c:pt>
                <c:pt idx="74">
                  <c:v>39873.0</c:v>
                </c:pt>
                <c:pt idx="75">
                  <c:v>39904.0</c:v>
                </c:pt>
                <c:pt idx="76">
                  <c:v>39934.0</c:v>
                </c:pt>
                <c:pt idx="77">
                  <c:v>39965.0</c:v>
                </c:pt>
                <c:pt idx="78">
                  <c:v>39995.0</c:v>
                </c:pt>
                <c:pt idx="79">
                  <c:v>40026.0</c:v>
                </c:pt>
                <c:pt idx="80">
                  <c:v>40057.0</c:v>
                </c:pt>
                <c:pt idx="81">
                  <c:v>40087.0</c:v>
                </c:pt>
                <c:pt idx="82">
                  <c:v>40118.0</c:v>
                </c:pt>
                <c:pt idx="83">
                  <c:v>40148.0</c:v>
                </c:pt>
              </c:numCache>
            </c:numRef>
          </c:cat>
          <c:val>
            <c:numRef>
              <c:f>Sheet1!$B$7:$CG$7</c:f>
              <c:numCache>
                <c:formatCode>General</c:formatCode>
                <c:ptCount val="84"/>
                <c:pt idx="0">
                  <c:v>0.0</c:v>
                </c:pt>
                <c:pt idx="1">
                  <c:v>0.0</c:v>
                </c:pt>
                <c:pt idx="2">
                  <c:v>0.0</c:v>
                </c:pt>
                <c:pt idx="3">
                  <c:v>0.0</c:v>
                </c:pt>
                <c:pt idx="4">
                  <c:v>0.0</c:v>
                </c:pt>
                <c:pt idx="5">
                  <c:v>0.01</c:v>
                </c:pt>
                <c:pt idx="6">
                  <c:v>0.01</c:v>
                </c:pt>
                <c:pt idx="7">
                  <c:v>0.01</c:v>
                </c:pt>
                <c:pt idx="8">
                  <c:v>0.01</c:v>
                </c:pt>
                <c:pt idx="9">
                  <c:v>0.02</c:v>
                </c:pt>
                <c:pt idx="10">
                  <c:v>0.02</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0.0</c:v>
                </c:pt>
                <c:pt idx="26">
                  <c:v>0.0</c:v>
                </c:pt>
                <c:pt idx="27">
                  <c:v>0.0</c:v>
                </c:pt>
                <c:pt idx="28">
                  <c:v>0.0</c:v>
                </c:pt>
                <c:pt idx="29">
                  <c:v>0.0</c:v>
                </c:pt>
                <c:pt idx="30">
                  <c:v>0.0</c:v>
                </c:pt>
                <c:pt idx="31">
                  <c:v>0.0</c:v>
                </c:pt>
                <c:pt idx="32">
                  <c:v>0.0</c:v>
                </c:pt>
                <c:pt idx="33">
                  <c:v>0.0</c:v>
                </c:pt>
                <c:pt idx="34">
                  <c:v>0.0</c:v>
                </c:pt>
                <c:pt idx="35">
                  <c:v>0.0</c:v>
                </c:pt>
                <c:pt idx="36">
                  <c:v>0.0</c:v>
                </c:pt>
                <c:pt idx="37">
                  <c:v>0.0</c:v>
                </c:pt>
                <c:pt idx="38">
                  <c:v>0.0</c:v>
                </c:pt>
                <c:pt idx="39">
                  <c:v>0.0</c:v>
                </c:pt>
                <c:pt idx="40">
                  <c:v>0.0</c:v>
                </c:pt>
                <c:pt idx="41">
                  <c:v>0.0</c:v>
                </c:pt>
                <c:pt idx="42">
                  <c:v>0.0</c:v>
                </c:pt>
                <c:pt idx="43">
                  <c:v>0.0</c:v>
                </c:pt>
                <c:pt idx="44">
                  <c:v>0.0</c:v>
                </c:pt>
                <c:pt idx="45">
                  <c:v>0.0</c:v>
                </c:pt>
                <c:pt idx="46">
                  <c:v>0.05</c:v>
                </c:pt>
                <c:pt idx="47">
                  <c:v>0.05</c:v>
                </c:pt>
                <c:pt idx="48">
                  <c:v>0.02</c:v>
                </c:pt>
                <c:pt idx="49">
                  <c:v>0.02</c:v>
                </c:pt>
                <c:pt idx="50">
                  <c:v>0.02</c:v>
                </c:pt>
                <c:pt idx="51">
                  <c:v>0.02</c:v>
                </c:pt>
                <c:pt idx="52">
                  <c:v>0.02</c:v>
                </c:pt>
                <c:pt idx="53">
                  <c:v>0.02</c:v>
                </c:pt>
                <c:pt idx="54">
                  <c:v>0.0</c:v>
                </c:pt>
                <c:pt idx="55">
                  <c:v>0.0</c:v>
                </c:pt>
                <c:pt idx="56">
                  <c:v>0.0</c:v>
                </c:pt>
                <c:pt idx="57">
                  <c:v>0.0</c:v>
                </c:pt>
                <c:pt idx="58">
                  <c:v>0.0</c:v>
                </c:pt>
                <c:pt idx="59">
                  <c:v>0.0</c:v>
                </c:pt>
                <c:pt idx="60">
                  <c:v>0.0</c:v>
                </c:pt>
                <c:pt idx="61">
                  <c:v>0.0</c:v>
                </c:pt>
                <c:pt idx="62">
                  <c:v>0.0</c:v>
                </c:pt>
                <c:pt idx="63">
                  <c:v>0.0</c:v>
                </c:pt>
                <c:pt idx="64">
                  <c:v>0.0</c:v>
                </c:pt>
                <c:pt idx="65">
                  <c:v>0.0</c:v>
                </c:pt>
                <c:pt idx="66">
                  <c:v>0.0</c:v>
                </c:pt>
                <c:pt idx="67">
                  <c:v>0.0</c:v>
                </c:pt>
                <c:pt idx="68">
                  <c:v>0.0</c:v>
                </c:pt>
                <c:pt idx="69">
                  <c:v>0.0</c:v>
                </c:pt>
                <c:pt idx="70">
                  <c:v>0.05</c:v>
                </c:pt>
                <c:pt idx="71">
                  <c:v>0.1</c:v>
                </c:pt>
                <c:pt idx="72">
                  <c:v>0.1</c:v>
                </c:pt>
                <c:pt idx="73">
                  <c:v>0.15</c:v>
                </c:pt>
                <c:pt idx="74">
                  <c:v>0.15</c:v>
                </c:pt>
                <c:pt idx="75">
                  <c:v>0.15</c:v>
                </c:pt>
                <c:pt idx="76">
                  <c:v>0.15</c:v>
                </c:pt>
                <c:pt idx="77">
                  <c:v>0.15</c:v>
                </c:pt>
                <c:pt idx="78">
                  <c:v>0.15</c:v>
                </c:pt>
                <c:pt idx="79">
                  <c:v>0.15</c:v>
                </c:pt>
                <c:pt idx="80">
                  <c:v>0.15</c:v>
                </c:pt>
                <c:pt idx="81">
                  <c:v>0.15</c:v>
                </c:pt>
                <c:pt idx="82">
                  <c:v>0.15</c:v>
                </c:pt>
                <c:pt idx="83">
                  <c:v>0.15</c:v>
                </c:pt>
              </c:numCache>
            </c:numRef>
          </c:val>
        </c:ser>
        <c:ser>
          <c:idx val="7"/>
          <c:order val="7"/>
          <c:tx>
            <c:strRef>
              <c:f>Sheet1!$A$8</c:f>
              <c:strCache>
                <c:ptCount val="1"/>
                <c:pt idx="0">
                  <c:v> Nigeria</c:v>
                </c:pt>
              </c:strCache>
            </c:strRef>
          </c:tx>
          <c:spPr>
            <a:solidFill>
              <a:srgbClr val="00CC66"/>
            </a:solidFill>
          </c:spPr>
          <c:invertIfNegative val="0"/>
          <c:cat>
            <c:numRef>
              <c:f>Sheet1!$B$13:$CG$13</c:f>
              <c:numCache>
                <c:formatCode>mmm\-yy</c:formatCode>
                <c:ptCount val="84"/>
                <c:pt idx="0">
                  <c:v>37622.0</c:v>
                </c:pt>
                <c:pt idx="1">
                  <c:v>37653.0</c:v>
                </c:pt>
                <c:pt idx="2">
                  <c:v>37681.0</c:v>
                </c:pt>
                <c:pt idx="3">
                  <c:v>37712.0</c:v>
                </c:pt>
                <c:pt idx="4">
                  <c:v>37742.0</c:v>
                </c:pt>
                <c:pt idx="5">
                  <c:v>37773.0</c:v>
                </c:pt>
                <c:pt idx="6">
                  <c:v>37803.0</c:v>
                </c:pt>
                <c:pt idx="7">
                  <c:v>37834.0</c:v>
                </c:pt>
                <c:pt idx="8">
                  <c:v>37865.0</c:v>
                </c:pt>
                <c:pt idx="9">
                  <c:v>37895.0</c:v>
                </c:pt>
                <c:pt idx="10">
                  <c:v>37926.0</c:v>
                </c:pt>
                <c:pt idx="11">
                  <c:v>37956.0</c:v>
                </c:pt>
                <c:pt idx="12">
                  <c:v>37987.0</c:v>
                </c:pt>
                <c:pt idx="13">
                  <c:v>38018.0</c:v>
                </c:pt>
                <c:pt idx="14">
                  <c:v>38047.0</c:v>
                </c:pt>
                <c:pt idx="15">
                  <c:v>38078.0</c:v>
                </c:pt>
                <c:pt idx="16">
                  <c:v>38108.0</c:v>
                </c:pt>
                <c:pt idx="17">
                  <c:v>38139.0</c:v>
                </c:pt>
                <c:pt idx="18">
                  <c:v>38169.0</c:v>
                </c:pt>
                <c:pt idx="19">
                  <c:v>38200.0</c:v>
                </c:pt>
                <c:pt idx="20">
                  <c:v>38231.0</c:v>
                </c:pt>
                <c:pt idx="21">
                  <c:v>38261.0</c:v>
                </c:pt>
                <c:pt idx="22">
                  <c:v>38292.0</c:v>
                </c:pt>
                <c:pt idx="23">
                  <c:v>38322.0</c:v>
                </c:pt>
                <c:pt idx="24">
                  <c:v>38353.0</c:v>
                </c:pt>
                <c:pt idx="25">
                  <c:v>38384.0</c:v>
                </c:pt>
                <c:pt idx="26">
                  <c:v>38412.0</c:v>
                </c:pt>
                <c:pt idx="27">
                  <c:v>38443.0</c:v>
                </c:pt>
                <c:pt idx="28">
                  <c:v>38473.0</c:v>
                </c:pt>
                <c:pt idx="29">
                  <c:v>38504.0</c:v>
                </c:pt>
                <c:pt idx="30">
                  <c:v>38534.0</c:v>
                </c:pt>
                <c:pt idx="31">
                  <c:v>38565.0</c:v>
                </c:pt>
                <c:pt idx="32">
                  <c:v>38596.0</c:v>
                </c:pt>
                <c:pt idx="33">
                  <c:v>38626.0</c:v>
                </c:pt>
                <c:pt idx="34">
                  <c:v>38657.0</c:v>
                </c:pt>
                <c:pt idx="35">
                  <c:v>38687.0</c:v>
                </c:pt>
                <c:pt idx="36">
                  <c:v>38718.0</c:v>
                </c:pt>
                <c:pt idx="37">
                  <c:v>38749.0</c:v>
                </c:pt>
                <c:pt idx="38">
                  <c:v>38777.0</c:v>
                </c:pt>
                <c:pt idx="39">
                  <c:v>38808.0</c:v>
                </c:pt>
                <c:pt idx="40">
                  <c:v>38838.0</c:v>
                </c:pt>
                <c:pt idx="41">
                  <c:v>38869.0</c:v>
                </c:pt>
                <c:pt idx="42">
                  <c:v>38899.0</c:v>
                </c:pt>
                <c:pt idx="43">
                  <c:v>38930.0</c:v>
                </c:pt>
                <c:pt idx="44">
                  <c:v>38961.0</c:v>
                </c:pt>
                <c:pt idx="45">
                  <c:v>38991.0</c:v>
                </c:pt>
                <c:pt idx="46">
                  <c:v>39022.0</c:v>
                </c:pt>
                <c:pt idx="47">
                  <c:v>39052.0</c:v>
                </c:pt>
                <c:pt idx="48">
                  <c:v>39083.0</c:v>
                </c:pt>
                <c:pt idx="49">
                  <c:v>39114.0</c:v>
                </c:pt>
                <c:pt idx="50">
                  <c:v>39142.0</c:v>
                </c:pt>
                <c:pt idx="51">
                  <c:v>39173.0</c:v>
                </c:pt>
                <c:pt idx="52">
                  <c:v>39203.0</c:v>
                </c:pt>
                <c:pt idx="53">
                  <c:v>39234.0</c:v>
                </c:pt>
                <c:pt idx="54">
                  <c:v>39264.0</c:v>
                </c:pt>
                <c:pt idx="55">
                  <c:v>39295.0</c:v>
                </c:pt>
                <c:pt idx="56">
                  <c:v>39326.0</c:v>
                </c:pt>
                <c:pt idx="57">
                  <c:v>39356.0</c:v>
                </c:pt>
                <c:pt idx="58">
                  <c:v>39387.0</c:v>
                </c:pt>
                <c:pt idx="59">
                  <c:v>39417.0</c:v>
                </c:pt>
                <c:pt idx="60">
                  <c:v>39448.0</c:v>
                </c:pt>
                <c:pt idx="61">
                  <c:v>39479.0</c:v>
                </c:pt>
                <c:pt idx="62">
                  <c:v>39508.0</c:v>
                </c:pt>
                <c:pt idx="63">
                  <c:v>39539.0</c:v>
                </c:pt>
                <c:pt idx="64">
                  <c:v>39569.0</c:v>
                </c:pt>
                <c:pt idx="65">
                  <c:v>39600.0</c:v>
                </c:pt>
                <c:pt idx="66">
                  <c:v>39630.0</c:v>
                </c:pt>
                <c:pt idx="67">
                  <c:v>39661.0</c:v>
                </c:pt>
                <c:pt idx="68">
                  <c:v>39692.0</c:v>
                </c:pt>
                <c:pt idx="69">
                  <c:v>39722.0</c:v>
                </c:pt>
                <c:pt idx="70">
                  <c:v>39753.0</c:v>
                </c:pt>
                <c:pt idx="71">
                  <c:v>39783.0</c:v>
                </c:pt>
                <c:pt idx="72">
                  <c:v>39814.0</c:v>
                </c:pt>
                <c:pt idx="73">
                  <c:v>39845.0</c:v>
                </c:pt>
                <c:pt idx="74">
                  <c:v>39873.0</c:v>
                </c:pt>
                <c:pt idx="75">
                  <c:v>39904.0</c:v>
                </c:pt>
                <c:pt idx="76">
                  <c:v>39934.0</c:v>
                </c:pt>
                <c:pt idx="77">
                  <c:v>39965.0</c:v>
                </c:pt>
                <c:pt idx="78">
                  <c:v>39995.0</c:v>
                </c:pt>
                <c:pt idx="79">
                  <c:v>40026.0</c:v>
                </c:pt>
                <c:pt idx="80">
                  <c:v>40057.0</c:v>
                </c:pt>
                <c:pt idx="81">
                  <c:v>40087.0</c:v>
                </c:pt>
                <c:pt idx="82">
                  <c:v>40118.0</c:v>
                </c:pt>
                <c:pt idx="83">
                  <c:v>40148.0</c:v>
                </c:pt>
              </c:numCache>
            </c:numRef>
          </c:cat>
          <c:val>
            <c:numRef>
              <c:f>Sheet1!$B$8:$CG$8</c:f>
              <c:numCache>
                <c:formatCode>General</c:formatCode>
                <c:ptCount val="84"/>
                <c:pt idx="0">
                  <c:v>0.12</c:v>
                </c:pt>
                <c:pt idx="1">
                  <c:v>0.06</c:v>
                </c:pt>
                <c:pt idx="2">
                  <c:v>0.0</c:v>
                </c:pt>
                <c:pt idx="3">
                  <c:v>0.0</c:v>
                </c:pt>
                <c:pt idx="4">
                  <c:v>0.0</c:v>
                </c:pt>
                <c:pt idx="5">
                  <c:v>0.0</c:v>
                </c:pt>
                <c:pt idx="6">
                  <c:v>0.0</c:v>
                </c:pt>
                <c:pt idx="7">
                  <c:v>0.0</c:v>
                </c:pt>
                <c:pt idx="8">
                  <c:v>0.0</c:v>
                </c:pt>
                <c:pt idx="9">
                  <c:v>0.0</c:v>
                </c:pt>
                <c:pt idx="10">
                  <c:v>0.0</c:v>
                </c:pt>
                <c:pt idx="11">
                  <c:v>0.0</c:v>
                </c:pt>
                <c:pt idx="12">
                  <c:v>0.18</c:v>
                </c:pt>
                <c:pt idx="13">
                  <c:v>0.18</c:v>
                </c:pt>
                <c:pt idx="14">
                  <c:v>0.18</c:v>
                </c:pt>
                <c:pt idx="15">
                  <c:v>0.18</c:v>
                </c:pt>
                <c:pt idx="16">
                  <c:v>0.18</c:v>
                </c:pt>
                <c:pt idx="17">
                  <c:v>0.19</c:v>
                </c:pt>
                <c:pt idx="18">
                  <c:v>0.19</c:v>
                </c:pt>
                <c:pt idx="19">
                  <c:v>0.18</c:v>
                </c:pt>
                <c:pt idx="20">
                  <c:v>0.18</c:v>
                </c:pt>
                <c:pt idx="21">
                  <c:v>0.18</c:v>
                </c:pt>
                <c:pt idx="22">
                  <c:v>0.18</c:v>
                </c:pt>
                <c:pt idx="23">
                  <c:v>0.17</c:v>
                </c:pt>
                <c:pt idx="24">
                  <c:v>0.0</c:v>
                </c:pt>
                <c:pt idx="25">
                  <c:v>0.0</c:v>
                </c:pt>
                <c:pt idx="26">
                  <c:v>0.0</c:v>
                </c:pt>
                <c:pt idx="27">
                  <c:v>0.0</c:v>
                </c:pt>
                <c:pt idx="28">
                  <c:v>0.0</c:v>
                </c:pt>
                <c:pt idx="29">
                  <c:v>0.0</c:v>
                </c:pt>
                <c:pt idx="30">
                  <c:v>0.0</c:v>
                </c:pt>
                <c:pt idx="31">
                  <c:v>0.0</c:v>
                </c:pt>
                <c:pt idx="32">
                  <c:v>0.0</c:v>
                </c:pt>
                <c:pt idx="33">
                  <c:v>0.0</c:v>
                </c:pt>
                <c:pt idx="34">
                  <c:v>0.0</c:v>
                </c:pt>
                <c:pt idx="35">
                  <c:v>0.0</c:v>
                </c:pt>
                <c:pt idx="36">
                  <c:v>0.0</c:v>
                </c:pt>
                <c:pt idx="37">
                  <c:v>0.0</c:v>
                </c:pt>
                <c:pt idx="38">
                  <c:v>0.0</c:v>
                </c:pt>
                <c:pt idx="39">
                  <c:v>0.0</c:v>
                </c:pt>
                <c:pt idx="40">
                  <c:v>0.0</c:v>
                </c:pt>
                <c:pt idx="41">
                  <c:v>0.0</c:v>
                </c:pt>
                <c:pt idx="42">
                  <c:v>0.0</c:v>
                </c:pt>
                <c:pt idx="43">
                  <c:v>0.0</c:v>
                </c:pt>
                <c:pt idx="44">
                  <c:v>0.0</c:v>
                </c:pt>
                <c:pt idx="45">
                  <c:v>0.0</c:v>
                </c:pt>
                <c:pt idx="46">
                  <c:v>0.0</c:v>
                </c:pt>
                <c:pt idx="47">
                  <c:v>0.0</c:v>
                </c:pt>
                <c:pt idx="48">
                  <c:v>0.0</c:v>
                </c:pt>
                <c:pt idx="49">
                  <c:v>0.0</c:v>
                </c:pt>
                <c:pt idx="50">
                  <c:v>0.0</c:v>
                </c:pt>
                <c:pt idx="51">
                  <c:v>0.0</c:v>
                </c:pt>
                <c:pt idx="52">
                  <c:v>0.0</c:v>
                </c:pt>
                <c:pt idx="53">
                  <c:v>0.0</c:v>
                </c:pt>
                <c:pt idx="54">
                  <c:v>0.0</c:v>
                </c:pt>
                <c:pt idx="55">
                  <c:v>0.0</c:v>
                </c:pt>
                <c:pt idx="56">
                  <c:v>0.0</c:v>
                </c:pt>
                <c:pt idx="57">
                  <c:v>0.0</c:v>
                </c:pt>
                <c:pt idx="58">
                  <c:v>0.0</c:v>
                </c:pt>
                <c:pt idx="59">
                  <c:v>0.0</c:v>
                </c:pt>
                <c:pt idx="60">
                  <c:v>0.0</c:v>
                </c:pt>
                <c:pt idx="61">
                  <c:v>0.0</c:v>
                </c:pt>
                <c:pt idx="62">
                  <c:v>0.0</c:v>
                </c:pt>
                <c:pt idx="63">
                  <c:v>0.0</c:v>
                </c:pt>
                <c:pt idx="64">
                  <c:v>0.0</c:v>
                </c:pt>
                <c:pt idx="65">
                  <c:v>0.0</c:v>
                </c:pt>
                <c:pt idx="66">
                  <c:v>0.0</c:v>
                </c:pt>
                <c:pt idx="67">
                  <c:v>0.0</c:v>
                </c:pt>
                <c:pt idx="68">
                  <c:v>0.0</c:v>
                </c:pt>
                <c:pt idx="69">
                  <c:v>0.0</c:v>
                </c:pt>
                <c:pt idx="70">
                  <c:v>0.0</c:v>
                </c:pt>
                <c:pt idx="71">
                  <c:v>0.0</c:v>
                </c:pt>
                <c:pt idx="72">
                  <c:v>0.0</c:v>
                </c:pt>
                <c:pt idx="73">
                  <c:v>0.0</c:v>
                </c:pt>
                <c:pt idx="74">
                  <c:v>0.0</c:v>
                </c:pt>
                <c:pt idx="75">
                  <c:v>0.0</c:v>
                </c:pt>
                <c:pt idx="76">
                  <c:v>0.0</c:v>
                </c:pt>
                <c:pt idx="77">
                  <c:v>0.0</c:v>
                </c:pt>
                <c:pt idx="78">
                  <c:v>0.0</c:v>
                </c:pt>
                <c:pt idx="79">
                  <c:v>0.0</c:v>
                </c:pt>
                <c:pt idx="80">
                  <c:v>0.0</c:v>
                </c:pt>
                <c:pt idx="81">
                  <c:v>0.0</c:v>
                </c:pt>
                <c:pt idx="82">
                  <c:v>0.0</c:v>
                </c:pt>
                <c:pt idx="83">
                  <c:v>0.0</c:v>
                </c:pt>
              </c:numCache>
            </c:numRef>
          </c:val>
        </c:ser>
        <c:ser>
          <c:idx val="8"/>
          <c:order val="8"/>
          <c:tx>
            <c:strRef>
              <c:f>Sheet1!$A$9</c:f>
              <c:strCache>
                <c:ptCount val="1"/>
                <c:pt idx="0">
                  <c:v> Qatar</c:v>
                </c:pt>
              </c:strCache>
            </c:strRef>
          </c:tx>
          <c:spPr>
            <a:solidFill>
              <a:srgbClr val="FFFF00"/>
            </a:solidFill>
          </c:spPr>
          <c:invertIfNegative val="0"/>
          <c:cat>
            <c:numRef>
              <c:f>Sheet1!$B$13:$CG$13</c:f>
              <c:numCache>
                <c:formatCode>mmm\-yy</c:formatCode>
                <c:ptCount val="84"/>
                <c:pt idx="0">
                  <c:v>37622.0</c:v>
                </c:pt>
                <c:pt idx="1">
                  <c:v>37653.0</c:v>
                </c:pt>
                <c:pt idx="2">
                  <c:v>37681.0</c:v>
                </c:pt>
                <c:pt idx="3">
                  <c:v>37712.0</c:v>
                </c:pt>
                <c:pt idx="4">
                  <c:v>37742.0</c:v>
                </c:pt>
                <c:pt idx="5">
                  <c:v>37773.0</c:v>
                </c:pt>
                <c:pt idx="6">
                  <c:v>37803.0</c:v>
                </c:pt>
                <c:pt idx="7">
                  <c:v>37834.0</c:v>
                </c:pt>
                <c:pt idx="8">
                  <c:v>37865.0</c:v>
                </c:pt>
                <c:pt idx="9">
                  <c:v>37895.0</c:v>
                </c:pt>
                <c:pt idx="10">
                  <c:v>37926.0</c:v>
                </c:pt>
                <c:pt idx="11">
                  <c:v>37956.0</c:v>
                </c:pt>
                <c:pt idx="12">
                  <c:v>37987.0</c:v>
                </c:pt>
                <c:pt idx="13">
                  <c:v>38018.0</c:v>
                </c:pt>
                <c:pt idx="14">
                  <c:v>38047.0</c:v>
                </c:pt>
                <c:pt idx="15">
                  <c:v>38078.0</c:v>
                </c:pt>
                <c:pt idx="16">
                  <c:v>38108.0</c:v>
                </c:pt>
                <c:pt idx="17">
                  <c:v>38139.0</c:v>
                </c:pt>
                <c:pt idx="18">
                  <c:v>38169.0</c:v>
                </c:pt>
                <c:pt idx="19">
                  <c:v>38200.0</c:v>
                </c:pt>
                <c:pt idx="20">
                  <c:v>38231.0</c:v>
                </c:pt>
                <c:pt idx="21">
                  <c:v>38261.0</c:v>
                </c:pt>
                <c:pt idx="22">
                  <c:v>38292.0</c:v>
                </c:pt>
                <c:pt idx="23">
                  <c:v>38322.0</c:v>
                </c:pt>
                <c:pt idx="24">
                  <c:v>38353.0</c:v>
                </c:pt>
                <c:pt idx="25">
                  <c:v>38384.0</c:v>
                </c:pt>
                <c:pt idx="26">
                  <c:v>38412.0</c:v>
                </c:pt>
                <c:pt idx="27">
                  <c:v>38443.0</c:v>
                </c:pt>
                <c:pt idx="28">
                  <c:v>38473.0</c:v>
                </c:pt>
                <c:pt idx="29">
                  <c:v>38504.0</c:v>
                </c:pt>
                <c:pt idx="30">
                  <c:v>38534.0</c:v>
                </c:pt>
                <c:pt idx="31">
                  <c:v>38565.0</c:v>
                </c:pt>
                <c:pt idx="32">
                  <c:v>38596.0</c:v>
                </c:pt>
                <c:pt idx="33">
                  <c:v>38626.0</c:v>
                </c:pt>
                <c:pt idx="34">
                  <c:v>38657.0</c:v>
                </c:pt>
                <c:pt idx="35">
                  <c:v>38687.0</c:v>
                </c:pt>
                <c:pt idx="36">
                  <c:v>38718.0</c:v>
                </c:pt>
                <c:pt idx="37">
                  <c:v>38749.0</c:v>
                </c:pt>
                <c:pt idx="38">
                  <c:v>38777.0</c:v>
                </c:pt>
                <c:pt idx="39">
                  <c:v>38808.0</c:v>
                </c:pt>
                <c:pt idx="40">
                  <c:v>38838.0</c:v>
                </c:pt>
                <c:pt idx="41">
                  <c:v>38869.0</c:v>
                </c:pt>
                <c:pt idx="42">
                  <c:v>38899.0</c:v>
                </c:pt>
                <c:pt idx="43">
                  <c:v>38930.0</c:v>
                </c:pt>
                <c:pt idx="44">
                  <c:v>38961.0</c:v>
                </c:pt>
                <c:pt idx="45">
                  <c:v>38991.0</c:v>
                </c:pt>
                <c:pt idx="46">
                  <c:v>39022.0</c:v>
                </c:pt>
                <c:pt idx="47">
                  <c:v>39052.0</c:v>
                </c:pt>
                <c:pt idx="48">
                  <c:v>39083.0</c:v>
                </c:pt>
                <c:pt idx="49">
                  <c:v>39114.0</c:v>
                </c:pt>
                <c:pt idx="50">
                  <c:v>39142.0</c:v>
                </c:pt>
                <c:pt idx="51">
                  <c:v>39173.0</c:v>
                </c:pt>
                <c:pt idx="52">
                  <c:v>39203.0</c:v>
                </c:pt>
                <c:pt idx="53">
                  <c:v>39234.0</c:v>
                </c:pt>
                <c:pt idx="54">
                  <c:v>39264.0</c:v>
                </c:pt>
                <c:pt idx="55">
                  <c:v>39295.0</c:v>
                </c:pt>
                <c:pt idx="56">
                  <c:v>39326.0</c:v>
                </c:pt>
                <c:pt idx="57">
                  <c:v>39356.0</c:v>
                </c:pt>
                <c:pt idx="58">
                  <c:v>39387.0</c:v>
                </c:pt>
                <c:pt idx="59">
                  <c:v>39417.0</c:v>
                </c:pt>
                <c:pt idx="60">
                  <c:v>39448.0</c:v>
                </c:pt>
                <c:pt idx="61">
                  <c:v>39479.0</c:v>
                </c:pt>
                <c:pt idx="62">
                  <c:v>39508.0</c:v>
                </c:pt>
                <c:pt idx="63">
                  <c:v>39539.0</c:v>
                </c:pt>
                <c:pt idx="64">
                  <c:v>39569.0</c:v>
                </c:pt>
                <c:pt idx="65">
                  <c:v>39600.0</c:v>
                </c:pt>
                <c:pt idx="66">
                  <c:v>39630.0</c:v>
                </c:pt>
                <c:pt idx="67">
                  <c:v>39661.0</c:v>
                </c:pt>
                <c:pt idx="68">
                  <c:v>39692.0</c:v>
                </c:pt>
                <c:pt idx="69">
                  <c:v>39722.0</c:v>
                </c:pt>
                <c:pt idx="70">
                  <c:v>39753.0</c:v>
                </c:pt>
                <c:pt idx="71">
                  <c:v>39783.0</c:v>
                </c:pt>
                <c:pt idx="72">
                  <c:v>39814.0</c:v>
                </c:pt>
                <c:pt idx="73">
                  <c:v>39845.0</c:v>
                </c:pt>
                <c:pt idx="74">
                  <c:v>39873.0</c:v>
                </c:pt>
                <c:pt idx="75">
                  <c:v>39904.0</c:v>
                </c:pt>
                <c:pt idx="76">
                  <c:v>39934.0</c:v>
                </c:pt>
                <c:pt idx="77">
                  <c:v>39965.0</c:v>
                </c:pt>
                <c:pt idx="78">
                  <c:v>39995.0</c:v>
                </c:pt>
                <c:pt idx="79">
                  <c:v>40026.0</c:v>
                </c:pt>
                <c:pt idx="80">
                  <c:v>40057.0</c:v>
                </c:pt>
                <c:pt idx="81">
                  <c:v>40087.0</c:v>
                </c:pt>
                <c:pt idx="82">
                  <c:v>40118.0</c:v>
                </c:pt>
                <c:pt idx="83">
                  <c:v>40148.0</c:v>
                </c:pt>
              </c:numCache>
            </c:numRef>
          </c:cat>
          <c:val>
            <c:numRef>
              <c:f>Sheet1!$B$9:$CG$9</c:f>
              <c:numCache>
                <c:formatCode>General</c:formatCode>
                <c:ptCount val="84"/>
                <c:pt idx="0">
                  <c:v>0.07</c:v>
                </c:pt>
                <c:pt idx="1">
                  <c:v>0.05</c:v>
                </c:pt>
                <c:pt idx="2">
                  <c:v>0.05</c:v>
                </c:pt>
                <c:pt idx="3">
                  <c:v>0.05</c:v>
                </c:pt>
                <c:pt idx="4">
                  <c:v>0.05</c:v>
                </c:pt>
                <c:pt idx="5">
                  <c:v>0.1</c:v>
                </c:pt>
                <c:pt idx="6">
                  <c:v>0.1</c:v>
                </c:pt>
                <c:pt idx="7">
                  <c:v>0.1</c:v>
                </c:pt>
                <c:pt idx="8">
                  <c:v>0.1</c:v>
                </c:pt>
                <c:pt idx="9">
                  <c:v>0.1</c:v>
                </c:pt>
                <c:pt idx="10">
                  <c:v>0.05</c:v>
                </c:pt>
                <c:pt idx="11">
                  <c:v>0.05</c:v>
                </c:pt>
                <c:pt idx="12">
                  <c:v>0.03</c:v>
                </c:pt>
                <c:pt idx="13">
                  <c:v>0.07</c:v>
                </c:pt>
                <c:pt idx="14">
                  <c:v>0.07</c:v>
                </c:pt>
                <c:pt idx="15">
                  <c:v>0.07</c:v>
                </c:pt>
                <c:pt idx="16">
                  <c:v>0.07</c:v>
                </c:pt>
                <c:pt idx="17">
                  <c:v>0.04</c:v>
                </c:pt>
                <c:pt idx="18">
                  <c:v>0.04</c:v>
                </c:pt>
                <c:pt idx="19">
                  <c:v>0.04</c:v>
                </c:pt>
                <c:pt idx="20">
                  <c:v>0.04</c:v>
                </c:pt>
                <c:pt idx="21">
                  <c:v>0.04</c:v>
                </c:pt>
                <c:pt idx="22">
                  <c:v>0.04</c:v>
                </c:pt>
                <c:pt idx="23">
                  <c:v>0.04</c:v>
                </c:pt>
                <c:pt idx="24">
                  <c:v>0.0</c:v>
                </c:pt>
                <c:pt idx="25">
                  <c:v>0.0</c:v>
                </c:pt>
                <c:pt idx="26">
                  <c:v>0.0</c:v>
                </c:pt>
                <c:pt idx="27">
                  <c:v>0.0</c:v>
                </c:pt>
                <c:pt idx="28">
                  <c:v>0.0</c:v>
                </c:pt>
                <c:pt idx="29">
                  <c:v>0.0</c:v>
                </c:pt>
                <c:pt idx="30">
                  <c:v>0.0</c:v>
                </c:pt>
                <c:pt idx="31">
                  <c:v>0.0</c:v>
                </c:pt>
                <c:pt idx="32">
                  <c:v>0.0</c:v>
                </c:pt>
                <c:pt idx="33">
                  <c:v>0.0</c:v>
                </c:pt>
                <c:pt idx="34">
                  <c:v>0.0</c:v>
                </c:pt>
                <c:pt idx="35">
                  <c:v>0.0</c:v>
                </c:pt>
                <c:pt idx="36">
                  <c:v>0.0</c:v>
                </c:pt>
                <c:pt idx="37">
                  <c:v>0.0</c:v>
                </c:pt>
                <c:pt idx="38">
                  <c:v>0.0</c:v>
                </c:pt>
                <c:pt idx="39">
                  <c:v>0.0</c:v>
                </c:pt>
                <c:pt idx="40">
                  <c:v>0.0</c:v>
                </c:pt>
                <c:pt idx="41">
                  <c:v>0.0</c:v>
                </c:pt>
                <c:pt idx="42">
                  <c:v>0.0</c:v>
                </c:pt>
                <c:pt idx="43">
                  <c:v>0.0</c:v>
                </c:pt>
                <c:pt idx="44">
                  <c:v>0.0</c:v>
                </c:pt>
                <c:pt idx="45">
                  <c:v>0.0</c:v>
                </c:pt>
                <c:pt idx="46">
                  <c:v>0.01</c:v>
                </c:pt>
                <c:pt idx="47">
                  <c:v>0.02</c:v>
                </c:pt>
                <c:pt idx="48">
                  <c:v>0.02</c:v>
                </c:pt>
                <c:pt idx="49">
                  <c:v>0.03</c:v>
                </c:pt>
                <c:pt idx="50">
                  <c:v>0.03</c:v>
                </c:pt>
                <c:pt idx="51">
                  <c:v>0.03</c:v>
                </c:pt>
                <c:pt idx="52">
                  <c:v>0.03</c:v>
                </c:pt>
                <c:pt idx="53">
                  <c:v>0.02</c:v>
                </c:pt>
                <c:pt idx="54">
                  <c:v>0.0</c:v>
                </c:pt>
                <c:pt idx="55">
                  <c:v>0.0</c:v>
                </c:pt>
                <c:pt idx="56">
                  <c:v>0.01</c:v>
                </c:pt>
                <c:pt idx="57">
                  <c:v>0.02</c:v>
                </c:pt>
                <c:pt idx="58">
                  <c:v>0.01</c:v>
                </c:pt>
                <c:pt idx="59">
                  <c:v>0.01</c:v>
                </c:pt>
                <c:pt idx="60">
                  <c:v>0.03</c:v>
                </c:pt>
                <c:pt idx="61">
                  <c:v>0.02</c:v>
                </c:pt>
                <c:pt idx="62">
                  <c:v>0.04</c:v>
                </c:pt>
                <c:pt idx="63">
                  <c:v>0.05</c:v>
                </c:pt>
                <c:pt idx="64">
                  <c:v>0.06</c:v>
                </c:pt>
                <c:pt idx="65">
                  <c:v>0.08</c:v>
                </c:pt>
                <c:pt idx="66">
                  <c:v>0.1</c:v>
                </c:pt>
                <c:pt idx="67">
                  <c:v>0.11</c:v>
                </c:pt>
                <c:pt idx="68">
                  <c:v>0.13</c:v>
                </c:pt>
                <c:pt idx="69">
                  <c:v>0.18</c:v>
                </c:pt>
                <c:pt idx="70">
                  <c:v>0.23</c:v>
                </c:pt>
                <c:pt idx="71">
                  <c:v>0.25</c:v>
                </c:pt>
                <c:pt idx="72">
                  <c:v>0.29</c:v>
                </c:pt>
                <c:pt idx="73">
                  <c:v>0.21</c:v>
                </c:pt>
                <c:pt idx="74">
                  <c:v>0.24</c:v>
                </c:pt>
                <c:pt idx="75">
                  <c:v>0.24</c:v>
                </c:pt>
                <c:pt idx="76">
                  <c:v>0.24</c:v>
                </c:pt>
                <c:pt idx="77">
                  <c:v>0.24</c:v>
                </c:pt>
                <c:pt idx="78">
                  <c:v>0.24</c:v>
                </c:pt>
                <c:pt idx="79">
                  <c:v>0.21</c:v>
                </c:pt>
                <c:pt idx="80">
                  <c:v>0.21</c:v>
                </c:pt>
                <c:pt idx="81">
                  <c:v>0.21</c:v>
                </c:pt>
                <c:pt idx="82">
                  <c:v>0.21</c:v>
                </c:pt>
                <c:pt idx="83">
                  <c:v>0.21</c:v>
                </c:pt>
              </c:numCache>
            </c:numRef>
          </c:val>
        </c:ser>
        <c:ser>
          <c:idx val="9"/>
          <c:order val="9"/>
          <c:tx>
            <c:strRef>
              <c:f>Sheet1!$A$10</c:f>
              <c:strCache>
                <c:ptCount val="1"/>
                <c:pt idx="0">
                  <c:v> Saudi Arabia</c:v>
                </c:pt>
              </c:strCache>
            </c:strRef>
          </c:tx>
          <c:spPr>
            <a:solidFill>
              <a:schemeClr val="tx1"/>
            </a:solidFill>
          </c:spPr>
          <c:invertIfNegative val="0"/>
          <c:cat>
            <c:numRef>
              <c:f>Sheet1!$B$13:$CG$13</c:f>
              <c:numCache>
                <c:formatCode>mmm\-yy</c:formatCode>
                <c:ptCount val="84"/>
                <c:pt idx="0">
                  <c:v>37622.0</c:v>
                </c:pt>
                <c:pt idx="1">
                  <c:v>37653.0</c:v>
                </c:pt>
                <c:pt idx="2">
                  <c:v>37681.0</c:v>
                </c:pt>
                <c:pt idx="3">
                  <c:v>37712.0</c:v>
                </c:pt>
                <c:pt idx="4">
                  <c:v>37742.0</c:v>
                </c:pt>
                <c:pt idx="5">
                  <c:v>37773.0</c:v>
                </c:pt>
                <c:pt idx="6">
                  <c:v>37803.0</c:v>
                </c:pt>
                <c:pt idx="7">
                  <c:v>37834.0</c:v>
                </c:pt>
                <c:pt idx="8">
                  <c:v>37865.0</c:v>
                </c:pt>
                <c:pt idx="9">
                  <c:v>37895.0</c:v>
                </c:pt>
                <c:pt idx="10">
                  <c:v>37926.0</c:v>
                </c:pt>
                <c:pt idx="11">
                  <c:v>37956.0</c:v>
                </c:pt>
                <c:pt idx="12">
                  <c:v>37987.0</c:v>
                </c:pt>
                <c:pt idx="13">
                  <c:v>38018.0</c:v>
                </c:pt>
                <c:pt idx="14">
                  <c:v>38047.0</c:v>
                </c:pt>
                <c:pt idx="15">
                  <c:v>38078.0</c:v>
                </c:pt>
                <c:pt idx="16">
                  <c:v>38108.0</c:v>
                </c:pt>
                <c:pt idx="17">
                  <c:v>38139.0</c:v>
                </c:pt>
                <c:pt idx="18">
                  <c:v>38169.0</c:v>
                </c:pt>
                <c:pt idx="19">
                  <c:v>38200.0</c:v>
                </c:pt>
                <c:pt idx="20">
                  <c:v>38231.0</c:v>
                </c:pt>
                <c:pt idx="21">
                  <c:v>38261.0</c:v>
                </c:pt>
                <c:pt idx="22">
                  <c:v>38292.0</c:v>
                </c:pt>
                <c:pt idx="23">
                  <c:v>38322.0</c:v>
                </c:pt>
                <c:pt idx="24">
                  <c:v>38353.0</c:v>
                </c:pt>
                <c:pt idx="25">
                  <c:v>38384.0</c:v>
                </c:pt>
                <c:pt idx="26">
                  <c:v>38412.0</c:v>
                </c:pt>
                <c:pt idx="27">
                  <c:v>38443.0</c:v>
                </c:pt>
                <c:pt idx="28">
                  <c:v>38473.0</c:v>
                </c:pt>
                <c:pt idx="29">
                  <c:v>38504.0</c:v>
                </c:pt>
                <c:pt idx="30">
                  <c:v>38534.0</c:v>
                </c:pt>
                <c:pt idx="31">
                  <c:v>38565.0</c:v>
                </c:pt>
                <c:pt idx="32">
                  <c:v>38596.0</c:v>
                </c:pt>
                <c:pt idx="33">
                  <c:v>38626.0</c:v>
                </c:pt>
                <c:pt idx="34">
                  <c:v>38657.0</c:v>
                </c:pt>
                <c:pt idx="35">
                  <c:v>38687.0</c:v>
                </c:pt>
                <c:pt idx="36">
                  <c:v>38718.0</c:v>
                </c:pt>
                <c:pt idx="37">
                  <c:v>38749.0</c:v>
                </c:pt>
                <c:pt idx="38">
                  <c:v>38777.0</c:v>
                </c:pt>
                <c:pt idx="39">
                  <c:v>38808.0</c:v>
                </c:pt>
                <c:pt idx="40">
                  <c:v>38838.0</c:v>
                </c:pt>
                <c:pt idx="41">
                  <c:v>38869.0</c:v>
                </c:pt>
                <c:pt idx="42">
                  <c:v>38899.0</c:v>
                </c:pt>
                <c:pt idx="43">
                  <c:v>38930.0</c:v>
                </c:pt>
                <c:pt idx="44">
                  <c:v>38961.0</c:v>
                </c:pt>
                <c:pt idx="45">
                  <c:v>38991.0</c:v>
                </c:pt>
                <c:pt idx="46">
                  <c:v>39022.0</c:v>
                </c:pt>
                <c:pt idx="47">
                  <c:v>39052.0</c:v>
                </c:pt>
                <c:pt idx="48">
                  <c:v>39083.0</c:v>
                </c:pt>
                <c:pt idx="49">
                  <c:v>39114.0</c:v>
                </c:pt>
                <c:pt idx="50">
                  <c:v>39142.0</c:v>
                </c:pt>
                <c:pt idx="51">
                  <c:v>39173.0</c:v>
                </c:pt>
                <c:pt idx="52">
                  <c:v>39203.0</c:v>
                </c:pt>
                <c:pt idx="53">
                  <c:v>39234.0</c:v>
                </c:pt>
                <c:pt idx="54">
                  <c:v>39264.0</c:v>
                </c:pt>
                <c:pt idx="55">
                  <c:v>39295.0</c:v>
                </c:pt>
                <c:pt idx="56">
                  <c:v>39326.0</c:v>
                </c:pt>
                <c:pt idx="57">
                  <c:v>39356.0</c:v>
                </c:pt>
                <c:pt idx="58">
                  <c:v>39387.0</c:v>
                </c:pt>
                <c:pt idx="59">
                  <c:v>39417.0</c:v>
                </c:pt>
                <c:pt idx="60">
                  <c:v>39448.0</c:v>
                </c:pt>
                <c:pt idx="61">
                  <c:v>39479.0</c:v>
                </c:pt>
                <c:pt idx="62">
                  <c:v>39508.0</c:v>
                </c:pt>
                <c:pt idx="63">
                  <c:v>39539.0</c:v>
                </c:pt>
                <c:pt idx="64">
                  <c:v>39569.0</c:v>
                </c:pt>
                <c:pt idx="65">
                  <c:v>39600.0</c:v>
                </c:pt>
                <c:pt idx="66">
                  <c:v>39630.0</c:v>
                </c:pt>
                <c:pt idx="67">
                  <c:v>39661.0</c:v>
                </c:pt>
                <c:pt idx="68">
                  <c:v>39692.0</c:v>
                </c:pt>
                <c:pt idx="69">
                  <c:v>39722.0</c:v>
                </c:pt>
                <c:pt idx="70">
                  <c:v>39753.0</c:v>
                </c:pt>
                <c:pt idx="71">
                  <c:v>39783.0</c:v>
                </c:pt>
                <c:pt idx="72">
                  <c:v>39814.0</c:v>
                </c:pt>
                <c:pt idx="73">
                  <c:v>39845.0</c:v>
                </c:pt>
                <c:pt idx="74">
                  <c:v>39873.0</c:v>
                </c:pt>
                <c:pt idx="75">
                  <c:v>39904.0</c:v>
                </c:pt>
                <c:pt idx="76">
                  <c:v>39934.0</c:v>
                </c:pt>
                <c:pt idx="77">
                  <c:v>39965.0</c:v>
                </c:pt>
                <c:pt idx="78">
                  <c:v>39995.0</c:v>
                </c:pt>
                <c:pt idx="79">
                  <c:v>40026.0</c:v>
                </c:pt>
                <c:pt idx="80">
                  <c:v>40057.0</c:v>
                </c:pt>
                <c:pt idx="81">
                  <c:v>40087.0</c:v>
                </c:pt>
                <c:pt idx="82">
                  <c:v>40118.0</c:v>
                </c:pt>
                <c:pt idx="83">
                  <c:v>40148.0</c:v>
                </c:pt>
              </c:numCache>
            </c:numRef>
          </c:cat>
          <c:val>
            <c:numRef>
              <c:f>Sheet1!$B$10:$CG$10</c:f>
              <c:numCache>
                <c:formatCode>General</c:formatCode>
                <c:ptCount val="84"/>
                <c:pt idx="0">
                  <c:v>1.5</c:v>
                </c:pt>
                <c:pt idx="1">
                  <c:v>1.2</c:v>
                </c:pt>
                <c:pt idx="2">
                  <c:v>0.620000000000004</c:v>
                </c:pt>
                <c:pt idx="3">
                  <c:v>0.48</c:v>
                </c:pt>
                <c:pt idx="4">
                  <c:v>0.68</c:v>
                </c:pt>
                <c:pt idx="5">
                  <c:v>1.37</c:v>
                </c:pt>
                <c:pt idx="6">
                  <c:v>1.46</c:v>
                </c:pt>
                <c:pt idx="7">
                  <c:v>1.46</c:v>
                </c:pt>
                <c:pt idx="8">
                  <c:v>1.52</c:v>
                </c:pt>
                <c:pt idx="9">
                  <c:v>1.42</c:v>
                </c:pt>
                <c:pt idx="10">
                  <c:v>1.57</c:v>
                </c:pt>
                <c:pt idx="11">
                  <c:v>1.41</c:v>
                </c:pt>
                <c:pt idx="12">
                  <c:v>1.3</c:v>
                </c:pt>
                <c:pt idx="13">
                  <c:v>1.3</c:v>
                </c:pt>
                <c:pt idx="14">
                  <c:v>1.6</c:v>
                </c:pt>
                <c:pt idx="15">
                  <c:v>1.6</c:v>
                </c:pt>
                <c:pt idx="16">
                  <c:v>1.5</c:v>
                </c:pt>
                <c:pt idx="17">
                  <c:v>0.5</c:v>
                </c:pt>
                <c:pt idx="18">
                  <c:v>0.5</c:v>
                </c:pt>
                <c:pt idx="19">
                  <c:v>0.5</c:v>
                </c:pt>
                <c:pt idx="20">
                  <c:v>0.5</c:v>
                </c:pt>
                <c:pt idx="21">
                  <c:v>0.5</c:v>
                </c:pt>
                <c:pt idx="22">
                  <c:v>0.5</c:v>
                </c:pt>
                <c:pt idx="23">
                  <c:v>0.5</c:v>
                </c:pt>
                <c:pt idx="24">
                  <c:v>1.0</c:v>
                </c:pt>
                <c:pt idx="25">
                  <c:v>1.0</c:v>
                </c:pt>
                <c:pt idx="26">
                  <c:v>1.0</c:v>
                </c:pt>
                <c:pt idx="27">
                  <c:v>0.9</c:v>
                </c:pt>
                <c:pt idx="28">
                  <c:v>0.9</c:v>
                </c:pt>
                <c:pt idx="29">
                  <c:v>0.9</c:v>
                </c:pt>
                <c:pt idx="30">
                  <c:v>0.9</c:v>
                </c:pt>
                <c:pt idx="31">
                  <c:v>0.9</c:v>
                </c:pt>
                <c:pt idx="32">
                  <c:v>0.9</c:v>
                </c:pt>
                <c:pt idx="33">
                  <c:v>1.0</c:v>
                </c:pt>
                <c:pt idx="34">
                  <c:v>1.0</c:v>
                </c:pt>
                <c:pt idx="35">
                  <c:v>1.0</c:v>
                </c:pt>
                <c:pt idx="36">
                  <c:v>1.1</c:v>
                </c:pt>
                <c:pt idx="37">
                  <c:v>1.0</c:v>
                </c:pt>
                <c:pt idx="38">
                  <c:v>1.149999999999991</c:v>
                </c:pt>
                <c:pt idx="39">
                  <c:v>1.149999999999991</c:v>
                </c:pt>
                <c:pt idx="40">
                  <c:v>1.3</c:v>
                </c:pt>
                <c:pt idx="41">
                  <c:v>1.4</c:v>
                </c:pt>
                <c:pt idx="42">
                  <c:v>1.2</c:v>
                </c:pt>
                <c:pt idx="43">
                  <c:v>1.2</c:v>
                </c:pt>
                <c:pt idx="44">
                  <c:v>1.5</c:v>
                </c:pt>
                <c:pt idx="45">
                  <c:v>1.7</c:v>
                </c:pt>
                <c:pt idx="46">
                  <c:v>1.7</c:v>
                </c:pt>
                <c:pt idx="47">
                  <c:v>1.75</c:v>
                </c:pt>
                <c:pt idx="48">
                  <c:v>1.75</c:v>
                </c:pt>
                <c:pt idx="49">
                  <c:v>1.9</c:v>
                </c:pt>
                <c:pt idx="50">
                  <c:v>1.9</c:v>
                </c:pt>
                <c:pt idx="51">
                  <c:v>1.9</c:v>
                </c:pt>
                <c:pt idx="52">
                  <c:v>1.9</c:v>
                </c:pt>
                <c:pt idx="53">
                  <c:v>1.9</c:v>
                </c:pt>
                <c:pt idx="54">
                  <c:v>1.9</c:v>
                </c:pt>
                <c:pt idx="55">
                  <c:v>1.9</c:v>
                </c:pt>
                <c:pt idx="56">
                  <c:v>1.7</c:v>
                </c:pt>
                <c:pt idx="57">
                  <c:v>1.7</c:v>
                </c:pt>
                <c:pt idx="58">
                  <c:v>1.5</c:v>
                </c:pt>
                <c:pt idx="59">
                  <c:v>1.4</c:v>
                </c:pt>
                <c:pt idx="60">
                  <c:v>1.3</c:v>
                </c:pt>
                <c:pt idx="61">
                  <c:v>1.4</c:v>
                </c:pt>
                <c:pt idx="62">
                  <c:v>1.4</c:v>
                </c:pt>
                <c:pt idx="63">
                  <c:v>1.5</c:v>
                </c:pt>
                <c:pt idx="64">
                  <c:v>1.2</c:v>
                </c:pt>
                <c:pt idx="65">
                  <c:v>1.149999999999991</c:v>
                </c:pt>
                <c:pt idx="66">
                  <c:v>0.9</c:v>
                </c:pt>
                <c:pt idx="67">
                  <c:v>1.0</c:v>
                </c:pt>
                <c:pt idx="68">
                  <c:v>1.2</c:v>
                </c:pt>
                <c:pt idx="69">
                  <c:v>1.2</c:v>
                </c:pt>
                <c:pt idx="70">
                  <c:v>1.65</c:v>
                </c:pt>
                <c:pt idx="71">
                  <c:v>2.1</c:v>
                </c:pt>
                <c:pt idx="72">
                  <c:v>2.5</c:v>
                </c:pt>
                <c:pt idx="73">
                  <c:v>2.55</c:v>
                </c:pt>
                <c:pt idx="74">
                  <c:v>2.55</c:v>
                </c:pt>
                <c:pt idx="75">
                  <c:v>2.65</c:v>
                </c:pt>
                <c:pt idx="76">
                  <c:v>2.65</c:v>
                </c:pt>
                <c:pt idx="77">
                  <c:v>2.7</c:v>
                </c:pt>
                <c:pt idx="78">
                  <c:v>2.8</c:v>
                </c:pt>
                <c:pt idx="79">
                  <c:v>3.2</c:v>
                </c:pt>
                <c:pt idx="80">
                  <c:v>3.7</c:v>
                </c:pt>
                <c:pt idx="81">
                  <c:v>3.7</c:v>
                </c:pt>
                <c:pt idx="82">
                  <c:v>3.7</c:v>
                </c:pt>
                <c:pt idx="83">
                  <c:v>3.8</c:v>
                </c:pt>
              </c:numCache>
            </c:numRef>
          </c:val>
        </c:ser>
        <c:ser>
          <c:idx val="10"/>
          <c:order val="10"/>
          <c:tx>
            <c:strRef>
              <c:f>Sheet1!$A$11</c:f>
              <c:strCache>
                <c:ptCount val="1"/>
                <c:pt idx="0">
                  <c:v> United Arab Emirates</c:v>
                </c:pt>
              </c:strCache>
            </c:strRef>
          </c:tx>
          <c:spPr>
            <a:solidFill>
              <a:srgbClr val="C00000"/>
            </a:solidFill>
          </c:spPr>
          <c:invertIfNegative val="0"/>
          <c:cat>
            <c:numRef>
              <c:f>Sheet1!$B$13:$CG$13</c:f>
              <c:numCache>
                <c:formatCode>mmm\-yy</c:formatCode>
                <c:ptCount val="84"/>
                <c:pt idx="0">
                  <c:v>37622.0</c:v>
                </c:pt>
                <c:pt idx="1">
                  <c:v>37653.0</c:v>
                </c:pt>
                <c:pt idx="2">
                  <c:v>37681.0</c:v>
                </c:pt>
                <c:pt idx="3">
                  <c:v>37712.0</c:v>
                </c:pt>
                <c:pt idx="4">
                  <c:v>37742.0</c:v>
                </c:pt>
                <c:pt idx="5">
                  <c:v>37773.0</c:v>
                </c:pt>
                <c:pt idx="6">
                  <c:v>37803.0</c:v>
                </c:pt>
                <c:pt idx="7">
                  <c:v>37834.0</c:v>
                </c:pt>
                <c:pt idx="8">
                  <c:v>37865.0</c:v>
                </c:pt>
                <c:pt idx="9">
                  <c:v>37895.0</c:v>
                </c:pt>
                <c:pt idx="10">
                  <c:v>37926.0</c:v>
                </c:pt>
                <c:pt idx="11">
                  <c:v>37956.0</c:v>
                </c:pt>
                <c:pt idx="12">
                  <c:v>37987.0</c:v>
                </c:pt>
                <c:pt idx="13">
                  <c:v>38018.0</c:v>
                </c:pt>
                <c:pt idx="14">
                  <c:v>38047.0</c:v>
                </c:pt>
                <c:pt idx="15">
                  <c:v>38078.0</c:v>
                </c:pt>
                <c:pt idx="16">
                  <c:v>38108.0</c:v>
                </c:pt>
                <c:pt idx="17">
                  <c:v>38139.0</c:v>
                </c:pt>
                <c:pt idx="18">
                  <c:v>38169.0</c:v>
                </c:pt>
                <c:pt idx="19">
                  <c:v>38200.0</c:v>
                </c:pt>
                <c:pt idx="20">
                  <c:v>38231.0</c:v>
                </c:pt>
                <c:pt idx="21">
                  <c:v>38261.0</c:v>
                </c:pt>
                <c:pt idx="22">
                  <c:v>38292.0</c:v>
                </c:pt>
                <c:pt idx="23">
                  <c:v>38322.0</c:v>
                </c:pt>
                <c:pt idx="24">
                  <c:v>38353.0</c:v>
                </c:pt>
                <c:pt idx="25">
                  <c:v>38384.0</c:v>
                </c:pt>
                <c:pt idx="26">
                  <c:v>38412.0</c:v>
                </c:pt>
                <c:pt idx="27">
                  <c:v>38443.0</c:v>
                </c:pt>
                <c:pt idx="28">
                  <c:v>38473.0</c:v>
                </c:pt>
                <c:pt idx="29">
                  <c:v>38504.0</c:v>
                </c:pt>
                <c:pt idx="30">
                  <c:v>38534.0</c:v>
                </c:pt>
                <c:pt idx="31">
                  <c:v>38565.0</c:v>
                </c:pt>
                <c:pt idx="32">
                  <c:v>38596.0</c:v>
                </c:pt>
                <c:pt idx="33">
                  <c:v>38626.0</c:v>
                </c:pt>
                <c:pt idx="34">
                  <c:v>38657.0</c:v>
                </c:pt>
                <c:pt idx="35">
                  <c:v>38687.0</c:v>
                </c:pt>
                <c:pt idx="36">
                  <c:v>38718.0</c:v>
                </c:pt>
                <c:pt idx="37">
                  <c:v>38749.0</c:v>
                </c:pt>
                <c:pt idx="38">
                  <c:v>38777.0</c:v>
                </c:pt>
                <c:pt idx="39">
                  <c:v>38808.0</c:v>
                </c:pt>
                <c:pt idx="40">
                  <c:v>38838.0</c:v>
                </c:pt>
                <c:pt idx="41">
                  <c:v>38869.0</c:v>
                </c:pt>
                <c:pt idx="42">
                  <c:v>38899.0</c:v>
                </c:pt>
                <c:pt idx="43">
                  <c:v>38930.0</c:v>
                </c:pt>
                <c:pt idx="44">
                  <c:v>38961.0</c:v>
                </c:pt>
                <c:pt idx="45">
                  <c:v>38991.0</c:v>
                </c:pt>
                <c:pt idx="46">
                  <c:v>39022.0</c:v>
                </c:pt>
                <c:pt idx="47">
                  <c:v>39052.0</c:v>
                </c:pt>
                <c:pt idx="48">
                  <c:v>39083.0</c:v>
                </c:pt>
                <c:pt idx="49">
                  <c:v>39114.0</c:v>
                </c:pt>
                <c:pt idx="50">
                  <c:v>39142.0</c:v>
                </c:pt>
                <c:pt idx="51">
                  <c:v>39173.0</c:v>
                </c:pt>
                <c:pt idx="52">
                  <c:v>39203.0</c:v>
                </c:pt>
                <c:pt idx="53">
                  <c:v>39234.0</c:v>
                </c:pt>
                <c:pt idx="54">
                  <c:v>39264.0</c:v>
                </c:pt>
                <c:pt idx="55">
                  <c:v>39295.0</c:v>
                </c:pt>
                <c:pt idx="56">
                  <c:v>39326.0</c:v>
                </c:pt>
                <c:pt idx="57">
                  <c:v>39356.0</c:v>
                </c:pt>
                <c:pt idx="58">
                  <c:v>39387.0</c:v>
                </c:pt>
                <c:pt idx="59">
                  <c:v>39417.0</c:v>
                </c:pt>
                <c:pt idx="60">
                  <c:v>39448.0</c:v>
                </c:pt>
                <c:pt idx="61">
                  <c:v>39479.0</c:v>
                </c:pt>
                <c:pt idx="62">
                  <c:v>39508.0</c:v>
                </c:pt>
                <c:pt idx="63">
                  <c:v>39539.0</c:v>
                </c:pt>
                <c:pt idx="64">
                  <c:v>39569.0</c:v>
                </c:pt>
                <c:pt idx="65">
                  <c:v>39600.0</c:v>
                </c:pt>
                <c:pt idx="66">
                  <c:v>39630.0</c:v>
                </c:pt>
                <c:pt idx="67">
                  <c:v>39661.0</c:v>
                </c:pt>
                <c:pt idx="68">
                  <c:v>39692.0</c:v>
                </c:pt>
                <c:pt idx="69">
                  <c:v>39722.0</c:v>
                </c:pt>
                <c:pt idx="70">
                  <c:v>39753.0</c:v>
                </c:pt>
                <c:pt idx="71">
                  <c:v>39783.0</c:v>
                </c:pt>
                <c:pt idx="72">
                  <c:v>39814.0</c:v>
                </c:pt>
                <c:pt idx="73">
                  <c:v>39845.0</c:v>
                </c:pt>
                <c:pt idx="74">
                  <c:v>39873.0</c:v>
                </c:pt>
                <c:pt idx="75">
                  <c:v>39904.0</c:v>
                </c:pt>
                <c:pt idx="76">
                  <c:v>39934.0</c:v>
                </c:pt>
                <c:pt idx="77">
                  <c:v>39965.0</c:v>
                </c:pt>
                <c:pt idx="78">
                  <c:v>39995.0</c:v>
                </c:pt>
                <c:pt idx="79">
                  <c:v>40026.0</c:v>
                </c:pt>
                <c:pt idx="80">
                  <c:v>40057.0</c:v>
                </c:pt>
                <c:pt idx="81">
                  <c:v>40087.0</c:v>
                </c:pt>
                <c:pt idx="82">
                  <c:v>40118.0</c:v>
                </c:pt>
                <c:pt idx="83">
                  <c:v>40148.0</c:v>
                </c:pt>
              </c:numCache>
            </c:numRef>
          </c:cat>
          <c:val>
            <c:numRef>
              <c:f>Sheet1!$B$11:$CG$11</c:f>
              <c:numCache>
                <c:formatCode>General</c:formatCode>
                <c:ptCount val="84"/>
                <c:pt idx="0">
                  <c:v>0.3</c:v>
                </c:pt>
                <c:pt idx="1">
                  <c:v>0.25</c:v>
                </c:pt>
                <c:pt idx="2">
                  <c:v>0.05</c:v>
                </c:pt>
                <c:pt idx="3">
                  <c:v>0.05</c:v>
                </c:pt>
                <c:pt idx="4">
                  <c:v>0.1</c:v>
                </c:pt>
                <c:pt idx="5">
                  <c:v>0.15</c:v>
                </c:pt>
                <c:pt idx="6">
                  <c:v>0.15</c:v>
                </c:pt>
                <c:pt idx="7">
                  <c:v>0.16</c:v>
                </c:pt>
                <c:pt idx="8">
                  <c:v>0.2</c:v>
                </c:pt>
                <c:pt idx="9">
                  <c:v>0.17</c:v>
                </c:pt>
                <c:pt idx="10">
                  <c:v>0.15</c:v>
                </c:pt>
                <c:pt idx="11">
                  <c:v>0.1</c:v>
                </c:pt>
                <c:pt idx="12">
                  <c:v>0.2</c:v>
                </c:pt>
                <c:pt idx="13">
                  <c:v>0.18</c:v>
                </c:pt>
                <c:pt idx="14">
                  <c:v>0.23</c:v>
                </c:pt>
                <c:pt idx="15">
                  <c:v>0.380000000000002</c:v>
                </c:pt>
                <c:pt idx="16">
                  <c:v>0.320000000000002</c:v>
                </c:pt>
                <c:pt idx="17">
                  <c:v>0.09</c:v>
                </c:pt>
                <c:pt idx="18">
                  <c:v>0.07</c:v>
                </c:pt>
                <c:pt idx="19">
                  <c:v>0.0</c:v>
                </c:pt>
                <c:pt idx="20">
                  <c:v>0.0</c:v>
                </c:pt>
                <c:pt idx="21">
                  <c:v>0.0</c:v>
                </c:pt>
                <c:pt idx="22">
                  <c:v>0.0</c:v>
                </c:pt>
                <c:pt idx="23">
                  <c:v>0.0</c:v>
                </c:pt>
                <c:pt idx="24">
                  <c:v>0.1</c:v>
                </c:pt>
                <c:pt idx="25">
                  <c:v>0.1</c:v>
                </c:pt>
                <c:pt idx="26">
                  <c:v>0.05</c:v>
                </c:pt>
                <c:pt idx="27">
                  <c:v>0.0</c:v>
                </c:pt>
                <c:pt idx="28">
                  <c:v>0.2</c:v>
                </c:pt>
                <c:pt idx="29">
                  <c:v>0.2</c:v>
                </c:pt>
                <c:pt idx="30">
                  <c:v>0.1</c:v>
                </c:pt>
                <c:pt idx="31">
                  <c:v>0.05</c:v>
                </c:pt>
                <c:pt idx="32">
                  <c:v>0.0</c:v>
                </c:pt>
                <c:pt idx="33">
                  <c:v>0.0</c:v>
                </c:pt>
                <c:pt idx="34">
                  <c:v>0.0</c:v>
                </c:pt>
                <c:pt idx="35">
                  <c:v>0.0</c:v>
                </c:pt>
                <c:pt idx="36">
                  <c:v>0.0</c:v>
                </c:pt>
                <c:pt idx="37">
                  <c:v>0.0</c:v>
                </c:pt>
                <c:pt idx="38">
                  <c:v>0.0</c:v>
                </c:pt>
                <c:pt idx="39">
                  <c:v>0.0</c:v>
                </c:pt>
                <c:pt idx="40">
                  <c:v>0.0</c:v>
                </c:pt>
                <c:pt idx="41">
                  <c:v>0.0</c:v>
                </c:pt>
                <c:pt idx="42">
                  <c:v>0.0</c:v>
                </c:pt>
                <c:pt idx="43">
                  <c:v>0.0</c:v>
                </c:pt>
                <c:pt idx="44">
                  <c:v>0.0</c:v>
                </c:pt>
                <c:pt idx="45">
                  <c:v>0.0</c:v>
                </c:pt>
                <c:pt idx="46">
                  <c:v>0.1</c:v>
                </c:pt>
                <c:pt idx="47">
                  <c:v>0.1</c:v>
                </c:pt>
                <c:pt idx="48">
                  <c:v>0.1</c:v>
                </c:pt>
                <c:pt idx="49">
                  <c:v>0.14</c:v>
                </c:pt>
                <c:pt idx="50">
                  <c:v>0.1</c:v>
                </c:pt>
                <c:pt idx="51">
                  <c:v>0.1</c:v>
                </c:pt>
                <c:pt idx="52">
                  <c:v>0.1</c:v>
                </c:pt>
                <c:pt idx="53">
                  <c:v>0.1</c:v>
                </c:pt>
                <c:pt idx="54">
                  <c:v>0.1</c:v>
                </c:pt>
                <c:pt idx="55">
                  <c:v>0.05</c:v>
                </c:pt>
                <c:pt idx="56">
                  <c:v>0.0</c:v>
                </c:pt>
                <c:pt idx="57">
                  <c:v>0.0</c:v>
                </c:pt>
                <c:pt idx="58">
                  <c:v>0.0</c:v>
                </c:pt>
                <c:pt idx="59">
                  <c:v>0.05</c:v>
                </c:pt>
                <c:pt idx="60">
                  <c:v>0.0</c:v>
                </c:pt>
                <c:pt idx="61">
                  <c:v>0.0</c:v>
                </c:pt>
                <c:pt idx="62">
                  <c:v>0.0</c:v>
                </c:pt>
                <c:pt idx="63">
                  <c:v>0.0</c:v>
                </c:pt>
                <c:pt idx="64">
                  <c:v>0.0</c:v>
                </c:pt>
                <c:pt idx="65">
                  <c:v>0.0</c:v>
                </c:pt>
                <c:pt idx="66">
                  <c:v>0.0</c:v>
                </c:pt>
                <c:pt idx="67">
                  <c:v>0.0</c:v>
                </c:pt>
                <c:pt idx="68">
                  <c:v>0.0</c:v>
                </c:pt>
                <c:pt idx="69">
                  <c:v>0.05</c:v>
                </c:pt>
                <c:pt idx="70">
                  <c:v>0.0</c:v>
                </c:pt>
                <c:pt idx="71">
                  <c:v>0.15</c:v>
                </c:pt>
                <c:pt idx="72">
                  <c:v>0.3</c:v>
                </c:pt>
                <c:pt idx="73">
                  <c:v>0.3</c:v>
                </c:pt>
                <c:pt idx="74">
                  <c:v>0.3</c:v>
                </c:pt>
                <c:pt idx="75">
                  <c:v>0.3</c:v>
                </c:pt>
                <c:pt idx="76">
                  <c:v>0.3</c:v>
                </c:pt>
                <c:pt idx="77">
                  <c:v>0.3</c:v>
                </c:pt>
                <c:pt idx="78">
                  <c:v>0.3</c:v>
                </c:pt>
                <c:pt idx="79">
                  <c:v>0.3</c:v>
                </c:pt>
                <c:pt idx="80">
                  <c:v>0.3</c:v>
                </c:pt>
                <c:pt idx="81">
                  <c:v>0.3</c:v>
                </c:pt>
                <c:pt idx="82">
                  <c:v>0.3</c:v>
                </c:pt>
                <c:pt idx="83">
                  <c:v>0.3</c:v>
                </c:pt>
              </c:numCache>
            </c:numRef>
          </c:val>
        </c:ser>
        <c:dLbls>
          <c:showLegendKey val="0"/>
          <c:showVal val="0"/>
          <c:showCatName val="0"/>
          <c:showSerName val="0"/>
          <c:showPercent val="0"/>
          <c:showBubbleSize val="0"/>
        </c:dLbls>
        <c:gapWidth val="55"/>
        <c:gapDepth val="55"/>
        <c:shape val="box"/>
        <c:axId val="2130750936"/>
        <c:axId val="2130753944"/>
        <c:axId val="0"/>
      </c:bar3DChart>
      <c:catAx>
        <c:axId val="2130750936"/>
        <c:scaling>
          <c:orientation val="minMax"/>
        </c:scaling>
        <c:delete val="0"/>
        <c:axPos val="b"/>
        <c:numFmt formatCode="mmm\-yy" sourceLinked="1"/>
        <c:majorTickMark val="none"/>
        <c:minorTickMark val="none"/>
        <c:tickLblPos val="nextTo"/>
        <c:crossAx val="2130753944"/>
        <c:crosses val="autoZero"/>
        <c:auto val="0"/>
        <c:lblAlgn val="ctr"/>
        <c:lblOffset val="100"/>
        <c:noMultiLvlLbl val="0"/>
      </c:catAx>
      <c:valAx>
        <c:axId val="2130753944"/>
        <c:scaling>
          <c:orientation val="minMax"/>
          <c:max val="5.5"/>
          <c:min val="0.0"/>
        </c:scaling>
        <c:delete val="0"/>
        <c:axPos val="l"/>
        <c:majorGridlines/>
        <c:title>
          <c:tx>
            <c:rich>
              <a:bodyPr rot="-5400000" vert="horz"/>
              <a:lstStyle/>
              <a:p>
                <a:pPr>
                  <a:defRPr sz="1400"/>
                </a:pPr>
                <a:r>
                  <a:rPr lang="en-US" altLang="ko-KR" sz="1400"/>
                  <a:t>Mb/d</a:t>
                </a:r>
                <a:endParaRPr lang="ko-KR" altLang="en-US" sz="1400"/>
              </a:p>
            </c:rich>
          </c:tx>
          <c:layout/>
          <c:overlay val="0"/>
          <c:spPr>
            <a:solidFill>
              <a:sysClr val="window" lastClr="FFFFFF">
                <a:alpha val="90000"/>
              </a:sysClr>
            </a:solidFill>
            <a:effectLst>
              <a:outerShdw blurRad="50800" dist="38100" dir="2700000" algn="tl" rotWithShape="0">
                <a:prstClr val="black">
                  <a:alpha val="40000"/>
                </a:prstClr>
              </a:outerShdw>
            </a:effectLst>
          </c:spPr>
        </c:title>
        <c:numFmt formatCode="General" sourceLinked="1"/>
        <c:majorTickMark val="none"/>
        <c:minorTickMark val="none"/>
        <c:tickLblPos val="nextTo"/>
        <c:crossAx val="2130750936"/>
        <c:crosses val="autoZero"/>
        <c:crossBetween val="between"/>
      </c:valAx>
      <c:spPr>
        <a:solidFill>
          <a:sysClr val="window" lastClr="FFFFFF">
            <a:alpha val="82000"/>
          </a:sysClr>
        </a:solidFill>
        <a:ln w="25400">
          <a:noFill/>
        </a:ln>
        <a:effectLst>
          <a:outerShdw blurRad="76200" dist="76200" dir="10800000" algn="r" rotWithShape="0">
            <a:srgbClr val="EEECE1">
              <a:lumMod val="75000"/>
              <a:alpha val="40000"/>
            </a:srgbClr>
          </a:outerShdw>
        </a:effectLst>
        <a:scene3d>
          <a:camera prst="orthographicFront"/>
          <a:lightRig rig="threePt" dir="t"/>
        </a:scene3d>
        <a:sp3d>
          <a:bevelT/>
        </a:sp3d>
      </c:spPr>
    </c:plotArea>
    <c:legend>
      <c:legendPos val="b"/>
      <c:layout/>
      <c:overlay val="0"/>
      <c:spPr>
        <a:solidFill>
          <a:sysClr val="window" lastClr="FFFFFF"/>
        </a:solidFill>
        <a:ln>
          <a:solidFill>
            <a:schemeClr val="bg1"/>
          </a:solidFill>
        </a:ln>
        <a:effectLst>
          <a:outerShdw blurRad="50800" dist="38100" dir="18900000" algn="bl" rotWithShape="0">
            <a:prstClr val="black">
              <a:alpha val="40000"/>
            </a:prstClr>
          </a:outerShdw>
        </a:effectLst>
      </c:spPr>
    </c:legend>
    <c:plotVisOnly val="1"/>
    <c:dispBlanksAs val="gap"/>
    <c:showDLblsOverMax val="0"/>
  </c:chart>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a:pPr>
            <a:r>
              <a:rPr lang="en-US" sz="2800" dirty="0"/>
              <a:t>World GDP = Oil Production</a:t>
            </a:r>
            <a:endParaRPr lang="ko-KR" sz="2800" dirty="0"/>
          </a:p>
        </c:rich>
      </c:tx>
      <c:layout>
        <c:manualLayout>
          <c:xMode val="edge"/>
          <c:yMode val="edge"/>
          <c:x val="0.256604421007007"/>
          <c:y val="0.0621697960831819"/>
        </c:manualLayout>
      </c:layout>
      <c:overlay val="0"/>
      <c:spPr>
        <a:solidFill>
          <a:prstClr val="white">
            <a:alpha val="65000"/>
          </a:prstClr>
        </a:solidFill>
        <a:ln>
          <a:solidFill>
            <a:schemeClr val="bg1"/>
          </a:solidFill>
        </a:ln>
      </c:spPr>
    </c:title>
    <c:autoTitleDeleted val="0"/>
    <c:plotArea>
      <c:layout>
        <c:manualLayout>
          <c:layoutTarget val="inner"/>
          <c:xMode val="edge"/>
          <c:yMode val="edge"/>
          <c:x val="0.162264021271636"/>
          <c:y val="0.164035353154384"/>
          <c:w val="0.688631135307628"/>
          <c:h val="0.565770988298182"/>
        </c:manualLayout>
      </c:layout>
      <c:lineChart>
        <c:grouping val="standard"/>
        <c:varyColors val="0"/>
        <c:ser>
          <c:idx val="0"/>
          <c:order val="1"/>
          <c:tx>
            <c:v>World GDP Billions</c:v>
          </c:tx>
          <c:spPr>
            <a:ln w="63500">
              <a:solidFill>
                <a:srgbClr val="00B050"/>
              </a:solidFill>
            </a:ln>
          </c:spPr>
          <c:marker>
            <c:symbol val="none"/>
          </c:marker>
          <c:cat>
            <c:numRef>
              <c:f>Sheet1!$H$1:$AT$1</c:f>
              <c:numCache>
                <c:formatCode>General</c:formatCode>
                <c:ptCount val="39"/>
                <c:pt idx="0">
                  <c:v>1970.0</c:v>
                </c:pt>
                <c:pt idx="1">
                  <c:v>1971.0</c:v>
                </c:pt>
                <c:pt idx="2">
                  <c:v>1972.0</c:v>
                </c:pt>
                <c:pt idx="3">
                  <c:v>1973.0</c:v>
                </c:pt>
                <c:pt idx="4">
                  <c:v>1974.0</c:v>
                </c:pt>
                <c:pt idx="5">
                  <c:v>1975.0</c:v>
                </c:pt>
                <c:pt idx="6">
                  <c:v>1976.0</c:v>
                </c:pt>
                <c:pt idx="7">
                  <c:v>1977.0</c:v>
                </c:pt>
                <c:pt idx="8">
                  <c:v>1978.0</c:v>
                </c:pt>
                <c:pt idx="9">
                  <c:v>1979.0</c:v>
                </c:pt>
                <c:pt idx="10">
                  <c:v>1980.0</c:v>
                </c:pt>
                <c:pt idx="11">
                  <c:v>1981.0</c:v>
                </c:pt>
                <c:pt idx="12">
                  <c:v>1982.0</c:v>
                </c:pt>
                <c:pt idx="13">
                  <c:v>1983.0</c:v>
                </c:pt>
                <c:pt idx="14">
                  <c:v>1984.0</c:v>
                </c:pt>
                <c:pt idx="15">
                  <c:v>1985.0</c:v>
                </c:pt>
                <c:pt idx="16">
                  <c:v>1986.0</c:v>
                </c:pt>
                <c:pt idx="17">
                  <c:v>1987.0</c:v>
                </c:pt>
                <c:pt idx="18">
                  <c:v>1988.0</c:v>
                </c:pt>
                <c:pt idx="19">
                  <c:v>1989.0</c:v>
                </c:pt>
                <c:pt idx="20">
                  <c:v>1990.0</c:v>
                </c:pt>
                <c:pt idx="21">
                  <c:v>1991.0</c:v>
                </c:pt>
                <c:pt idx="22">
                  <c:v>1992.0</c:v>
                </c:pt>
                <c:pt idx="23">
                  <c:v>1993.0</c:v>
                </c:pt>
                <c:pt idx="24">
                  <c:v>1994.0</c:v>
                </c:pt>
                <c:pt idx="25">
                  <c:v>1995.0</c:v>
                </c:pt>
                <c:pt idx="26">
                  <c:v>1996.0</c:v>
                </c:pt>
                <c:pt idx="27">
                  <c:v>1997.0</c:v>
                </c:pt>
                <c:pt idx="28">
                  <c:v>1998.0</c:v>
                </c:pt>
                <c:pt idx="29">
                  <c:v>1999.0</c:v>
                </c:pt>
                <c:pt idx="30">
                  <c:v>2000.0</c:v>
                </c:pt>
                <c:pt idx="31">
                  <c:v>2001.0</c:v>
                </c:pt>
                <c:pt idx="32">
                  <c:v>2002.0</c:v>
                </c:pt>
                <c:pt idx="33">
                  <c:v>2003.0</c:v>
                </c:pt>
                <c:pt idx="34">
                  <c:v>2004.0</c:v>
                </c:pt>
                <c:pt idx="35">
                  <c:v>2005.0</c:v>
                </c:pt>
                <c:pt idx="36">
                  <c:v>2006.0</c:v>
                </c:pt>
                <c:pt idx="37">
                  <c:v>2007.0</c:v>
                </c:pt>
                <c:pt idx="38">
                  <c:v>2008.0</c:v>
                </c:pt>
              </c:numCache>
            </c:numRef>
          </c:cat>
          <c:val>
            <c:numRef>
              <c:f>Sheet1!$H$4:$AT$4</c:f>
              <c:numCache>
                <c:formatCode>0.00</c:formatCode>
                <c:ptCount val="39"/>
                <c:pt idx="0">
                  <c:v>2874.250465961359</c:v>
                </c:pt>
                <c:pt idx="1">
                  <c:v>3183.42747946948</c:v>
                </c:pt>
                <c:pt idx="2">
                  <c:v>3677.922277657</c:v>
                </c:pt>
                <c:pt idx="3">
                  <c:v>4495.73525157125</c:v>
                </c:pt>
                <c:pt idx="4">
                  <c:v>5193.66534271083</c:v>
                </c:pt>
                <c:pt idx="5">
                  <c:v>5801.58338972819</c:v>
                </c:pt>
                <c:pt idx="6">
                  <c:v>6279.609373087921</c:v>
                </c:pt>
                <c:pt idx="7">
                  <c:v>7108.631866055286</c:v>
                </c:pt>
                <c:pt idx="8">
                  <c:v>8404.39439580401</c:v>
                </c:pt>
                <c:pt idx="9">
                  <c:v>9744.862225548313</c:v>
                </c:pt>
                <c:pt idx="10">
                  <c:v>10951.4757208229</c:v>
                </c:pt>
                <c:pt idx="11">
                  <c:v>11233.12265035598</c:v>
                </c:pt>
                <c:pt idx="12">
                  <c:v>11125.8727753203</c:v>
                </c:pt>
                <c:pt idx="13">
                  <c:v>11369.1449886082</c:v>
                </c:pt>
                <c:pt idx="14">
                  <c:v>11804.5377320052</c:v>
                </c:pt>
                <c:pt idx="15">
                  <c:v>12405.48453209631</c:v>
                </c:pt>
                <c:pt idx="16">
                  <c:v>14657.1839645868</c:v>
                </c:pt>
                <c:pt idx="17">
                  <c:v>16651.79948515832</c:v>
                </c:pt>
                <c:pt idx="18">
                  <c:v>18621.1087287564</c:v>
                </c:pt>
                <c:pt idx="19">
                  <c:v>19542.2466048961</c:v>
                </c:pt>
                <c:pt idx="20">
                  <c:v>21813.26373422868</c:v>
                </c:pt>
                <c:pt idx="21">
                  <c:v>22906.31179883044</c:v>
                </c:pt>
                <c:pt idx="22">
                  <c:v>24473.526950323</c:v>
                </c:pt>
                <c:pt idx="23">
                  <c:v>24832.086851375</c:v>
                </c:pt>
                <c:pt idx="24">
                  <c:v>26676.1850340399</c:v>
                </c:pt>
                <c:pt idx="25">
                  <c:v>29602.40503475337</c:v>
                </c:pt>
                <c:pt idx="26">
                  <c:v>30229.97846109283</c:v>
                </c:pt>
                <c:pt idx="27">
                  <c:v>30124.6866832854</c:v>
                </c:pt>
                <c:pt idx="28">
                  <c:v>29967.67950853934</c:v>
                </c:pt>
                <c:pt idx="29">
                  <c:v>31040.5200618809</c:v>
                </c:pt>
                <c:pt idx="30">
                  <c:v>32001.9341402254</c:v>
                </c:pt>
                <c:pt idx="31">
                  <c:v>31776.2075454922</c:v>
                </c:pt>
                <c:pt idx="32">
                  <c:v>33029.4666688263</c:v>
                </c:pt>
                <c:pt idx="33">
                  <c:v>37158.6279568963</c:v>
                </c:pt>
                <c:pt idx="34">
                  <c:v>41868.8859338077</c:v>
                </c:pt>
                <c:pt idx="35">
                  <c:v>45232.14119019559</c:v>
                </c:pt>
                <c:pt idx="36">
                  <c:v>48947.79164673585</c:v>
                </c:pt>
                <c:pt idx="37">
                  <c:v>54891.05663625064</c:v>
                </c:pt>
                <c:pt idx="38">
                  <c:v>60587.01625269361</c:v>
                </c:pt>
              </c:numCache>
            </c:numRef>
          </c:val>
          <c:smooth val="0"/>
        </c:ser>
        <c:dLbls>
          <c:showLegendKey val="0"/>
          <c:showVal val="0"/>
          <c:showCatName val="0"/>
          <c:showSerName val="0"/>
          <c:showPercent val="0"/>
          <c:showBubbleSize val="0"/>
        </c:dLbls>
        <c:marker val="1"/>
        <c:smooth val="0"/>
        <c:axId val="2135056008"/>
        <c:axId val="2135059160"/>
      </c:lineChart>
      <c:lineChart>
        <c:grouping val="standard"/>
        <c:varyColors val="0"/>
        <c:ser>
          <c:idx val="1"/>
          <c:order val="0"/>
          <c:tx>
            <c:v>World Production Tonnes</c:v>
          </c:tx>
          <c:spPr>
            <a:ln w="63500">
              <a:solidFill>
                <a:schemeClr val="tx1"/>
              </a:solidFill>
            </a:ln>
          </c:spPr>
          <c:marker>
            <c:symbol val="none"/>
          </c:marker>
          <c:cat>
            <c:numRef>
              <c:f>Sheet1!$H$1:$AT$1</c:f>
              <c:numCache>
                <c:formatCode>General</c:formatCode>
                <c:ptCount val="39"/>
                <c:pt idx="0">
                  <c:v>1970.0</c:v>
                </c:pt>
                <c:pt idx="1">
                  <c:v>1971.0</c:v>
                </c:pt>
                <c:pt idx="2">
                  <c:v>1972.0</c:v>
                </c:pt>
                <c:pt idx="3">
                  <c:v>1973.0</c:v>
                </c:pt>
                <c:pt idx="4">
                  <c:v>1974.0</c:v>
                </c:pt>
                <c:pt idx="5">
                  <c:v>1975.0</c:v>
                </c:pt>
                <c:pt idx="6">
                  <c:v>1976.0</c:v>
                </c:pt>
                <c:pt idx="7">
                  <c:v>1977.0</c:v>
                </c:pt>
                <c:pt idx="8">
                  <c:v>1978.0</c:v>
                </c:pt>
                <c:pt idx="9">
                  <c:v>1979.0</c:v>
                </c:pt>
                <c:pt idx="10">
                  <c:v>1980.0</c:v>
                </c:pt>
                <c:pt idx="11">
                  <c:v>1981.0</c:v>
                </c:pt>
                <c:pt idx="12">
                  <c:v>1982.0</c:v>
                </c:pt>
                <c:pt idx="13">
                  <c:v>1983.0</c:v>
                </c:pt>
                <c:pt idx="14">
                  <c:v>1984.0</c:v>
                </c:pt>
                <c:pt idx="15">
                  <c:v>1985.0</c:v>
                </c:pt>
                <c:pt idx="16">
                  <c:v>1986.0</c:v>
                </c:pt>
                <c:pt idx="17">
                  <c:v>1987.0</c:v>
                </c:pt>
                <c:pt idx="18">
                  <c:v>1988.0</c:v>
                </c:pt>
                <c:pt idx="19">
                  <c:v>1989.0</c:v>
                </c:pt>
                <c:pt idx="20">
                  <c:v>1990.0</c:v>
                </c:pt>
                <c:pt idx="21">
                  <c:v>1991.0</c:v>
                </c:pt>
                <c:pt idx="22">
                  <c:v>1992.0</c:v>
                </c:pt>
                <c:pt idx="23">
                  <c:v>1993.0</c:v>
                </c:pt>
                <c:pt idx="24">
                  <c:v>1994.0</c:v>
                </c:pt>
                <c:pt idx="25">
                  <c:v>1995.0</c:v>
                </c:pt>
                <c:pt idx="26">
                  <c:v>1996.0</c:v>
                </c:pt>
                <c:pt idx="27">
                  <c:v>1997.0</c:v>
                </c:pt>
                <c:pt idx="28">
                  <c:v>1998.0</c:v>
                </c:pt>
                <c:pt idx="29">
                  <c:v>1999.0</c:v>
                </c:pt>
                <c:pt idx="30">
                  <c:v>2000.0</c:v>
                </c:pt>
                <c:pt idx="31">
                  <c:v>2001.0</c:v>
                </c:pt>
                <c:pt idx="32">
                  <c:v>2002.0</c:v>
                </c:pt>
                <c:pt idx="33">
                  <c:v>2003.0</c:v>
                </c:pt>
                <c:pt idx="34">
                  <c:v>2004.0</c:v>
                </c:pt>
                <c:pt idx="35">
                  <c:v>2005.0</c:v>
                </c:pt>
                <c:pt idx="36">
                  <c:v>2006.0</c:v>
                </c:pt>
                <c:pt idx="37">
                  <c:v>2007.0</c:v>
                </c:pt>
                <c:pt idx="38">
                  <c:v>2008.0</c:v>
                </c:pt>
              </c:numCache>
            </c:numRef>
          </c:cat>
          <c:val>
            <c:numRef>
              <c:f>Sheet1!$H$56:$AT$56</c:f>
              <c:numCache>
                <c:formatCode>0.0</c:formatCode>
                <c:ptCount val="39"/>
                <c:pt idx="0">
                  <c:v>2254.128485694138</c:v>
                </c:pt>
                <c:pt idx="1">
                  <c:v>2376.897516362074</c:v>
                </c:pt>
                <c:pt idx="2">
                  <c:v>2555.666702567432</c:v>
                </c:pt>
                <c:pt idx="3">
                  <c:v>2754.217142196291</c:v>
                </c:pt>
                <c:pt idx="4">
                  <c:v>2711.06171206749</c:v>
                </c:pt>
                <c:pt idx="5">
                  <c:v>2678.469353942117</c:v>
                </c:pt>
                <c:pt idx="6">
                  <c:v>2854.303704529562</c:v>
                </c:pt>
                <c:pt idx="7">
                  <c:v>2948.904312726708</c:v>
                </c:pt>
                <c:pt idx="8">
                  <c:v>3059.868202117227</c:v>
                </c:pt>
                <c:pt idx="9">
                  <c:v>3108.021245261624</c:v>
                </c:pt>
                <c:pt idx="10">
                  <c:v>2979.843508767081</c:v>
                </c:pt>
                <c:pt idx="11">
                  <c:v>2875.332642065187</c:v>
                </c:pt>
                <c:pt idx="12">
                  <c:v>2781.985664457539</c:v>
                </c:pt>
                <c:pt idx="13">
                  <c:v>2763.327636661342</c:v>
                </c:pt>
                <c:pt idx="14">
                  <c:v>2818.030700340472</c:v>
                </c:pt>
                <c:pt idx="15">
                  <c:v>2806.8825398949</c:v>
                </c:pt>
                <c:pt idx="16">
                  <c:v>2890.597824483159</c:v>
                </c:pt>
                <c:pt idx="17">
                  <c:v>2947.357927808538</c:v>
                </c:pt>
                <c:pt idx="18">
                  <c:v>3040.134502424753</c:v>
                </c:pt>
                <c:pt idx="19">
                  <c:v>3092.521276550221</c:v>
                </c:pt>
                <c:pt idx="20">
                  <c:v>3149.524349964714</c:v>
                </c:pt>
                <c:pt idx="21">
                  <c:v>3143.154566271513</c:v>
                </c:pt>
                <c:pt idx="22">
                  <c:v>3180.740652329338</c:v>
                </c:pt>
                <c:pt idx="23">
                  <c:v>3155.823566958493</c:v>
                </c:pt>
                <c:pt idx="24">
                  <c:v>3212.121153773832</c:v>
                </c:pt>
                <c:pt idx="25">
                  <c:v>3258.250450006465</c:v>
                </c:pt>
                <c:pt idx="26">
                  <c:v>3340.218350811497</c:v>
                </c:pt>
                <c:pt idx="27">
                  <c:v>3426.439133653157</c:v>
                </c:pt>
                <c:pt idx="28">
                  <c:v>3439.216761812804</c:v>
                </c:pt>
                <c:pt idx="29">
                  <c:v>3510.06035094076</c:v>
                </c:pt>
                <c:pt idx="30">
                  <c:v>3551.23294186805</c:v>
                </c:pt>
                <c:pt idx="31">
                  <c:v>3571.057448078092</c:v>
                </c:pt>
                <c:pt idx="32">
                  <c:v>3605.527975540371</c:v>
                </c:pt>
                <c:pt idx="33">
                  <c:v>3672.304039970617</c:v>
                </c:pt>
                <c:pt idx="34">
                  <c:v>3810.803262905277</c:v>
                </c:pt>
                <c:pt idx="35">
                  <c:v>3861.78081518712</c:v>
                </c:pt>
                <c:pt idx="36">
                  <c:v>3894.031311401827</c:v>
                </c:pt>
                <c:pt idx="37">
                  <c:v>3939.393769621532</c:v>
                </c:pt>
                <c:pt idx="38">
                  <c:v>3927.862856135537</c:v>
                </c:pt>
              </c:numCache>
            </c:numRef>
          </c:val>
          <c:smooth val="0"/>
        </c:ser>
        <c:dLbls>
          <c:showLegendKey val="0"/>
          <c:showVal val="0"/>
          <c:showCatName val="0"/>
          <c:showSerName val="0"/>
          <c:showPercent val="0"/>
          <c:showBubbleSize val="0"/>
        </c:dLbls>
        <c:marker val="1"/>
        <c:smooth val="0"/>
        <c:axId val="2135071272"/>
        <c:axId val="2135065176"/>
      </c:lineChart>
      <c:catAx>
        <c:axId val="2135056008"/>
        <c:scaling>
          <c:orientation val="minMax"/>
        </c:scaling>
        <c:delete val="0"/>
        <c:axPos val="b"/>
        <c:numFmt formatCode="General" sourceLinked="1"/>
        <c:majorTickMark val="none"/>
        <c:minorTickMark val="none"/>
        <c:tickLblPos val="nextTo"/>
        <c:spPr>
          <a:solidFill>
            <a:prstClr val="white">
              <a:alpha val="67000"/>
            </a:prstClr>
          </a:solidFill>
        </c:spPr>
        <c:txPr>
          <a:bodyPr rot="-5400000" vert="horz"/>
          <a:lstStyle/>
          <a:p>
            <a:pPr>
              <a:defRPr/>
            </a:pPr>
            <a:endParaRPr lang="en-US"/>
          </a:p>
        </c:txPr>
        <c:crossAx val="2135059160"/>
        <c:crosses val="autoZero"/>
        <c:auto val="1"/>
        <c:lblAlgn val="ctr"/>
        <c:lblOffset val="100"/>
        <c:noMultiLvlLbl val="0"/>
      </c:catAx>
      <c:valAx>
        <c:axId val="2135059160"/>
        <c:scaling>
          <c:orientation val="minMax"/>
          <c:max val="65000.0"/>
          <c:min val="0.0"/>
        </c:scaling>
        <c:delete val="0"/>
        <c:axPos val="l"/>
        <c:majorGridlines/>
        <c:title>
          <c:tx>
            <c:rich>
              <a:bodyPr/>
              <a:lstStyle/>
              <a:p>
                <a:pPr>
                  <a:defRPr/>
                </a:pPr>
                <a:r>
                  <a:rPr lang="en-US"/>
                  <a:t>World GDP (2008) Billions</a:t>
                </a:r>
              </a:p>
            </c:rich>
          </c:tx>
          <c:layout/>
          <c:overlay val="0"/>
          <c:spPr>
            <a:solidFill>
              <a:prstClr val="white">
                <a:alpha val="77000"/>
              </a:prstClr>
            </a:solidFill>
            <a:ln>
              <a:solidFill>
                <a:prstClr val="white"/>
              </a:solidFill>
            </a:ln>
          </c:spPr>
        </c:title>
        <c:numFmt formatCode="#,##0.00" sourceLinked="0"/>
        <c:majorTickMark val="none"/>
        <c:minorTickMark val="none"/>
        <c:tickLblPos val="nextTo"/>
        <c:spPr>
          <a:solidFill>
            <a:prstClr val="white">
              <a:alpha val="78000"/>
            </a:prstClr>
          </a:solidFill>
          <a:ln>
            <a:solidFill>
              <a:prstClr val="white">
                <a:alpha val="67000"/>
              </a:prstClr>
            </a:solidFill>
          </a:ln>
        </c:spPr>
        <c:crossAx val="2135056008"/>
        <c:crosses val="autoZero"/>
        <c:crossBetween val="between"/>
      </c:valAx>
      <c:valAx>
        <c:axId val="2135065176"/>
        <c:scaling>
          <c:orientation val="minMax"/>
          <c:min val="2200.0"/>
        </c:scaling>
        <c:delete val="0"/>
        <c:axPos val="r"/>
        <c:title>
          <c:tx>
            <c:rich>
              <a:bodyPr rot="-5400000" vert="horz"/>
              <a:lstStyle/>
              <a:p>
                <a:pPr algn="ctr" rtl="0">
                  <a:defRPr/>
                </a:pPr>
                <a:r>
                  <a:rPr lang="en-US"/>
                  <a:t> (World Oil Production Tonnes</a:t>
                </a:r>
              </a:p>
              <a:p>
                <a:pPr algn="ctr" rtl="0">
                  <a:defRPr/>
                </a:pPr>
                <a:r>
                  <a:rPr lang="en-US"/>
                  <a:t> (Millions)</a:t>
                </a:r>
                <a:endParaRPr lang="ko-KR"/>
              </a:p>
            </c:rich>
          </c:tx>
          <c:layout/>
          <c:overlay val="0"/>
          <c:spPr>
            <a:solidFill>
              <a:prstClr val="white">
                <a:alpha val="72000"/>
              </a:prstClr>
            </a:solidFill>
          </c:spPr>
        </c:title>
        <c:numFmt formatCode="0.0" sourceLinked="1"/>
        <c:majorTickMark val="out"/>
        <c:minorTickMark val="none"/>
        <c:tickLblPos val="nextTo"/>
        <c:spPr>
          <a:solidFill>
            <a:prstClr val="white">
              <a:alpha val="79000"/>
            </a:prstClr>
          </a:solidFill>
        </c:spPr>
        <c:crossAx val="2135071272"/>
        <c:crosses val="max"/>
        <c:crossBetween val="between"/>
      </c:valAx>
      <c:catAx>
        <c:axId val="2135071272"/>
        <c:scaling>
          <c:orientation val="minMax"/>
        </c:scaling>
        <c:delete val="1"/>
        <c:axPos val="b"/>
        <c:numFmt formatCode="General" sourceLinked="1"/>
        <c:majorTickMark val="out"/>
        <c:minorTickMark val="none"/>
        <c:tickLblPos val="none"/>
        <c:crossAx val="2135065176"/>
        <c:crosses val="autoZero"/>
        <c:auto val="1"/>
        <c:lblAlgn val="ctr"/>
        <c:lblOffset val="100"/>
        <c:noMultiLvlLbl val="0"/>
      </c:catAx>
      <c:spPr>
        <a:solidFill>
          <a:prstClr val="white">
            <a:alpha val="45000"/>
          </a:prstClr>
        </a:solidFill>
        <a:ln>
          <a:solidFill>
            <a:schemeClr val="accent1"/>
          </a:solidFill>
        </a:ln>
      </c:spPr>
    </c:plotArea>
    <c:legend>
      <c:legendPos val="b"/>
      <c:layout/>
      <c:overlay val="0"/>
      <c:spPr>
        <a:solidFill>
          <a:prstClr val="white">
            <a:alpha val="71000"/>
          </a:prstClr>
        </a:solidFill>
      </c:spPr>
    </c:legend>
    <c:plotVisOnly val="1"/>
    <c:dispBlanksAs val="gap"/>
    <c:showDLblsOverMax val="0"/>
  </c:chart>
  <c:spPr>
    <a:gradFill>
      <a:gsLst>
        <a:gs pos="0">
          <a:srgbClr val="EEECE1">
            <a:lumMod val="75000"/>
            <a:alpha val="70000"/>
          </a:srgbClr>
        </a:gs>
        <a:gs pos="50000">
          <a:srgbClr val="4F81BD">
            <a:tint val="44500"/>
            <a:satMod val="160000"/>
          </a:srgbClr>
        </a:gs>
        <a:gs pos="100000">
          <a:srgbClr val="C0504D">
            <a:lumMod val="60000"/>
            <a:lumOff val="40000"/>
            <a:alpha val="42000"/>
          </a:srgbClr>
        </a:gs>
      </a:gsLst>
      <a:lin ang="5400000" scaled="0"/>
    </a:gradFill>
    <a:effectLst>
      <a:innerShdw blurRad="63500" dist="50800" dir="13500000">
        <a:prstClr val="black">
          <a:alpha val="50000"/>
        </a:prstClr>
      </a:innerShdw>
    </a:effectLst>
    <a:scene3d>
      <a:camera prst="orthographicFront"/>
      <a:lightRig rig="threePt" dir="t"/>
    </a:scene3d>
    <a:sp3d>
      <a:bevelT/>
    </a:sp3d>
  </c:spPr>
  <c:txPr>
    <a:bodyPr/>
    <a:lstStyle/>
    <a:p>
      <a:pPr>
        <a:defRPr sz="14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a:pPr>
            <a:r>
              <a:rPr lang="en-US" sz="2800"/>
              <a:t>Oil Consumption</a:t>
            </a:r>
            <a:endParaRPr lang="ko-KR" sz="2800"/>
          </a:p>
        </c:rich>
      </c:tx>
      <c:layout>
        <c:manualLayout>
          <c:xMode val="edge"/>
          <c:yMode val="edge"/>
          <c:x val="0.348998992313464"/>
          <c:y val="0.0173134608173978"/>
        </c:manualLayout>
      </c:layout>
      <c:overlay val="0"/>
      <c:spPr>
        <a:solidFill>
          <a:prstClr val="white">
            <a:alpha val="78000"/>
          </a:prstClr>
        </a:solidFill>
        <a:ln>
          <a:solidFill>
            <a:prstClr val="white"/>
          </a:solidFill>
        </a:ln>
      </c:spPr>
    </c:title>
    <c:autoTitleDeleted val="0"/>
    <c:plotArea>
      <c:layout>
        <c:manualLayout>
          <c:layoutTarget val="inner"/>
          <c:xMode val="edge"/>
          <c:yMode val="edge"/>
          <c:x val="0.188876023749895"/>
          <c:y val="0.15852314223995"/>
          <c:w val="0.652422284739378"/>
          <c:h val="0.542924667949364"/>
        </c:manualLayout>
      </c:layout>
      <c:lineChart>
        <c:grouping val="standard"/>
        <c:varyColors val="0"/>
        <c:ser>
          <c:idx val="0"/>
          <c:order val="0"/>
          <c:tx>
            <c:strRef>
              <c:f>Sheet1!$A$33</c:f>
              <c:strCache>
                <c:ptCount val="1"/>
                <c:pt idx="0">
                  <c:v>NA</c:v>
                </c:pt>
              </c:strCache>
            </c:strRef>
          </c:tx>
          <c:spPr>
            <a:ln w="63500">
              <a:solidFill>
                <a:srgbClr val="0070C0"/>
              </a:solidFill>
            </a:ln>
          </c:spPr>
          <c:marker>
            <c:symbol val="none"/>
          </c:marker>
          <c:cat>
            <c:numRef>
              <c:f>Sheet1!$AJ$1:$AT$1</c:f>
              <c:numCache>
                <c:formatCode>General</c:formatCode>
                <c:ptCount val="11"/>
                <c:pt idx="0">
                  <c:v>1998.0</c:v>
                </c:pt>
                <c:pt idx="1">
                  <c:v>1999.0</c:v>
                </c:pt>
                <c:pt idx="2">
                  <c:v>2000.0</c:v>
                </c:pt>
                <c:pt idx="3">
                  <c:v>2001.0</c:v>
                </c:pt>
                <c:pt idx="4">
                  <c:v>2002.0</c:v>
                </c:pt>
                <c:pt idx="5">
                  <c:v>2003.0</c:v>
                </c:pt>
                <c:pt idx="6">
                  <c:v>2004.0</c:v>
                </c:pt>
                <c:pt idx="7">
                  <c:v>2005.0</c:v>
                </c:pt>
                <c:pt idx="8">
                  <c:v>2006.0</c:v>
                </c:pt>
                <c:pt idx="9">
                  <c:v>2007.0</c:v>
                </c:pt>
                <c:pt idx="10">
                  <c:v>2008.0</c:v>
                </c:pt>
              </c:numCache>
            </c:numRef>
          </c:cat>
          <c:val>
            <c:numRef>
              <c:f>Sheet1!$AJ$33:$AT$33</c:f>
              <c:numCache>
                <c:formatCode>0.0</c:formatCode>
                <c:ptCount val="11"/>
                <c:pt idx="0">
                  <c:v>1.033336E9</c:v>
                </c:pt>
                <c:pt idx="1">
                  <c:v>1.058446E9</c:v>
                </c:pt>
                <c:pt idx="2">
                  <c:v>1.071372E9</c:v>
                </c:pt>
                <c:pt idx="3">
                  <c:v>1.071593E9</c:v>
                </c:pt>
                <c:pt idx="4">
                  <c:v>1.07106E9</c:v>
                </c:pt>
                <c:pt idx="5">
                  <c:v>1.091843E9</c:v>
                </c:pt>
                <c:pt idx="6">
                  <c:v>1.13461595874553E9</c:v>
                </c:pt>
                <c:pt idx="7">
                  <c:v>1.1393919254035E9</c:v>
                </c:pt>
                <c:pt idx="8">
                  <c:v>1.13024007971704E9</c:v>
                </c:pt>
                <c:pt idx="9">
                  <c:v>1.13448327872683E9</c:v>
                </c:pt>
                <c:pt idx="10">
                  <c:v>1.07658875880983E9</c:v>
                </c:pt>
              </c:numCache>
            </c:numRef>
          </c:val>
          <c:smooth val="0"/>
        </c:ser>
        <c:ser>
          <c:idx val="1"/>
          <c:order val="1"/>
          <c:tx>
            <c:strRef>
              <c:f>Sheet1!$A$34</c:f>
              <c:strCache>
                <c:ptCount val="1"/>
                <c:pt idx="0">
                  <c:v>Total Europe &amp; Eurasia</c:v>
                </c:pt>
              </c:strCache>
            </c:strRef>
          </c:tx>
          <c:spPr>
            <a:ln w="63500">
              <a:solidFill>
                <a:srgbClr val="00B050"/>
              </a:solidFill>
            </a:ln>
          </c:spPr>
          <c:marker>
            <c:symbol val="none"/>
          </c:marker>
          <c:cat>
            <c:numRef>
              <c:f>Sheet1!$AJ$1:$AT$1</c:f>
              <c:numCache>
                <c:formatCode>General</c:formatCode>
                <c:ptCount val="11"/>
                <c:pt idx="0">
                  <c:v>1998.0</c:v>
                </c:pt>
                <c:pt idx="1">
                  <c:v>1999.0</c:v>
                </c:pt>
                <c:pt idx="2">
                  <c:v>2000.0</c:v>
                </c:pt>
                <c:pt idx="3">
                  <c:v>2001.0</c:v>
                </c:pt>
                <c:pt idx="4">
                  <c:v>2002.0</c:v>
                </c:pt>
                <c:pt idx="5">
                  <c:v>2003.0</c:v>
                </c:pt>
                <c:pt idx="6">
                  <c:v>2004.0</c:v>
                </c:pt>
                <c:pt idx="7">
                  <c:v>2005.0</c:v>
                </c:pt>
                <c:pt idx="8">
                  <c:v>2006.0</c:v>
                </c:pt>
                <c:pt idx="9">
                  <c:v>2007.0</c:v>
                </c:pt>
                <c:pt idx="10">
                  <c:v>2008.0</c:v>
                </c:pt>
              </c:numCache>
            </c:numRef>
          </c:cat>
          <c:val>
            <c:numRef>
              <c:f>Sheet1!$AJ$34:$AT$34</c:f>
              <c:numCache>
                <c:formatCode>0.0</c:formatCode>
                <c:ptCount val="11"/>
                <c:pt idx="0">
                  <c:v>9.42231999999999E8</c:v>
                </c:pt>
                <c:pt idx="1">
                  <c:v>9.35503E8</c:v>
                </c:pt>
                <c:pt idx="2">
                  <c:v>9.28087E8</c:v>
                </c:pt>
                <c:pt idx="3">
                  <c:v>9.34474398E8</c:v>
                </c:pt>
                <c:pt idx="4">
                  <c:v>9.33465986E8</c:v>
                </c:pt>
                <c:pt idx="5">
                  <c:v>9.40879335E8</c:v>
                </c:pt>
                <c:pt idx="6">
                  <c:v>9.51645021923263E8</c:v>
                </c:pt>
                <c:pt idx="7">
                  <c:v>9.58278353804102E8</c:v>
                </c:pt>
                <c:pt idx="8">
                  <c:v>9.68529848284393E8</c:v>
                </c:pt>
                <c:pt idx="9">
                  <c:v>9.47590904703293E8</c:v>
                </c:pt>
                <c:pt idx="10">
                  <c:v>9.55518393020165E8</c:v>
                </c:pt>
              </c:numCache>
            </c:numRef>
          </c:val>
          <c:smooth val="0"/>
        </c:ser>
        <c:dLbls>
          <c:showLegendKey val="0"/>
          <c:showVal val="0"/>
          <c:showCatName val="0"/>
          <c:showSerName val="0"/>
          <c:showPercent val="0"/>
          <c:showBubbleSize val="0"/>
        </c:dLbls>
        <c:marker val="1"/>
        <c:smooth val="0"/>
        <c:axId val="2107857144"/>
        <c:axId val="2113199368"/>
      </c:lineChart>
      <c:lineChart>
        <c:grouping val="standard"/>
        <c:varyColors val="0"/>
        <c:ser>
          <c:idx val="3"/>
          <c:order val="2"/>
          <c:tx>
            <c:strRef>
              <c:f>Sheet1!$A$36</c:f>
              <c:strCache>
                <c:ptCount val="1"/>
                <c:pt idx="0">
                  <c:v>China</c:v>
                </c:pt>
              </c:strCache>
            </c:strRef>
          </c:tx>
          <c:spPr>
            <a:ln w="63500">
              <a:solidFill>
                <a:srgbClr val="C00000"/>
              </a:solidFill>
            </a:ln>
          </c:spPr>
          <c:marker>
            <c:symbol val="none"/>
          </c:marker>
          <c:val>
            <c:numRef>
              <c:f>Sheet1!$AJ$36:$AT$36</c:f>
              <c:numCache>
                <c:formatCode>General</c:formatCode>
                <c:ptCount val="11"/>
                <c:pt idx="0">
                  <c:v>1.97046E8</c:v>
                </c:pt>
                <c:pt idx="1">
                  <c:v>2.09604E8</c:v>
                </c:pt>
                <c:pt idx="2">
                  <c:v>2.2363E8</c:v>
                </c:pt>
                <c:pt idx="3">
                  <c:v>2.27887E8</c:v>
                </c:pt>
                <c:pt idx="4">
                  <c:v>2.47411E8</c:v>
                </c:pt>
                <c:pt idx="5">
                  <c:v>2.71713999999997E8</c:v>
                </c:pt>
                <c:pt idx="6">
                  <c:v>3.18866999999997E8</c:v>
                </c:pt>
                <c:pt idx="7">
                  <c:v>3.27807029E8</c:v>
                </c:pt>
                <c:pt idx="8">
                  <c:v>3.460953E8</c:v>
                </c:pt>
                <c:pt idx="9">
                  <c:v>3.62794599999997E8</c:v>
                </c:pt>
                <c:pt idx="10">
                  <c:v>3.757098E8</c:v>
                </c:pt>
              </c:numCache>
            </c:numRef>
          </c:val>
          <c:smooth val="0"/>
        </c:ser>
        <c:dLbls>
          <c:showLegendKey val="0"/>
          <c:showVal val="0"/>
          <c:showCatName val="0"/>
          <c:showSerName val="0"/>
          <c:showPercent val="0"/>
          <c:showBubbleSize val="0"/>
        </c:dLbls>
        <c:marker val="1"/>
        <c:smooth val="0"/>
        <c:axId val="2132733176"/>
        <c:axId val="2084913896"/>
      </c:lineChart>
      <c:catAx>
        <c:axId val="2107857144"/>
        <c:scaling>
          <c:orientation val="minMax"/>
        </c:scaling>
        <c:delete val="0"/>
        <c:axPos val="b"/>
        <c:numFmt formatCode="General" sourceLinked="1"/>
        <c:majorTickMark val="none"/>
        <c:minorTickMark val="none"/>
        <c:tickLblPos val="nextTo"/>
        <c:spPr>
          <a:solidFill>
            <a:prstClr val="white">
              <a:alpha val="53000"/>
            </a:prstClr>
          </a:solidFill>
        </c:spPr>
        <c:crossAx val="2113199368"/>
        <c:crosses val="autoZero"/>
        <c:auto val="1"/>
        <c:lblAlgn val="ctr"/>
        <c:lblOffset val="100"/>
        <c:noMultiLvlLbl val="0"/>
      </c:catAx>
      <c:valAx>
        <c:axId val="2113199368"/>
        <c:scaling>
          <c:orientation val="minMax"/>
        </c:scaling>
        <c:delete val="0"/>
        <c:axPos val="l"/>
        <c:majorGridlines/>
        <c:title>
          <c:tx>
            <c:rich>
              <a:bodyPr/>
              <a:lstStyle/>
              <a:p>
                <a:pPr>
                  <a:defRPr/>
                </a:pPr>
                <a:r>
                  <a:rPr lang="en-US"/>
                  <a:t>Tonnes of Oil Consumed</a:t>
                </a:r>
                <a:endParaRPr lang="ko-KR"/>
              </a:p>
            </c:rich>
          </c:tx>
          <c:overlay val="0"/>
          <c:spPr>
            <a:solidFill>
              <a:prstClr val="white">
                <a:alpha val="70000"/>
              </a:prstClr>
            </a:solidFill>
            <a:ln>
              <a:solidFill>
                <a:prstClr val="white"/>
              </a:solidFill>
            </a:ln>
          </c:spPr>
        </c:title>
        <c:numFmt formatCode="0.0" sourceLinked="1"/>
        <c:majorTickMark val="none"/>
        <c:minorTickMark val="none"/>
        <c:tickLblPos val="nextTo"/>
        <c:spPr>
          <a:solidFill>
            <a:prstClr val="white"/>
          </a:solidFill>
          <a:ln>
            <a:solidFill>
              <a:prstClr val="white">
                <a:alpha val="69000"/>
              </a:prstClr>
            </a:solidFill>
          </a:ln>
        </c:spPr>
        <c:crossAx val="2107857144"/>
        <c:crosses val="autoZero"/>
        <c:crossBetween val="between"/>
      </c:valAx>
      <c:valAx>
        <c:axId val="2084913896"/>
        <c:scaling>
          <c:orientation val="minMax"/>
          <c:max val="4.0E8"/>
          <c:min val="1.65E8"/>
        </c:scaling>
        <c:delete val="0"/>
        <c:axPos val="r"/>
        <c:title>
          <c:tx>
            <c:rich>
              <a:bodyPr rot="-5400000" vert="horz"/>
              <a:lstStyle/>
              <a:p>
                <a:pPr>
                  <a:defRPr/>
                </a:pPr>
                <a:r>
                  <a:rPr lang="en-US"/>
                  <a:t>Tonnes of Oil China</a:t>
                </a:r>
              </a:p>
            </c:rich>
          </c:tx>
          <c:overlay val="0"/>
          <c:spPr>
            <a:solidFill>
              <a:prstClr val="white">
                <a:alpha val="74000"/>
              </a:prstClr>
            </a:solidFill>
            <a:ln>
              <a:solidFill>
                <a:prstClr val="white"/>
              </a:solidFill>
            </a:ln>
          </c:spPr>
        </c:title>
        <c:numFmt formatCode="General" sourceLinked="1"/>
        <c:majorTickMark val="out"/>
        <c:minorTickMark val="none"/>
        <c:tickLblPos val="nextTo"/>
        <c:spPr>
          <a:solidFill>
            <a:prstClr val="white">
              <a:alpha val="69000"/>
            </a:prstClr>
          </a:solidFill>
        </c:spPr>
        <c:crossAx val="2132733176"/>
        <c:crosses val="max"/>
        <c:crossBetween val="between"/>
      </c:valAx>
      <c:catAx>
        <c:axId val="2132733176"/>
        <c:scaling>
          <c:orientation val="minMax"/>
        </c:scaling>
        <c:delete val="1"/>
        <c:axPos val="b"/>
        <c:majorTickMark val="out"/>
        <c:minorTickMark val="none"/>
        <c:tickLblPos val="none"/>
        <c:crossAx val="2084913896"/>
        <c:crosses val="autoZero"/>
        <c:auto val="1"/>
        <c:lblAlgn val="ctr"/>
        <c:lblOffset val="100"/>
        <c:noMultiLvlLbl val="0"/>
      </c:catAx>
      <c:spPr>
        <a:solidFill>
          <a:prstClr val="white">
            <a:alpha val="89000"/>
          </a:prstClr>
        </a:solidFill>
      </c:spPr>
    </c:plotArea>
    <c:legend>
      <c:legendPos val="r"/>
      <c:layout>
        <c:manualLayout>
          <c:xMode val="edge"/>
          <c:yMode val="edge"/>
          <c:x val="0.190314855727768"/>
          <c:y val="0.844201847392278"/>
          <c:w val="0.605240728976404"/>
          <c:h val="0.0913547879545135"/>
        </c:manualLayout>
      </c:layout>
      <c:overlay val="0"/>
      <c:spPr>
        <a:solidFill>
          <a:prstClr val="white">
            <a:alpha val="66000"/>
          </a:prstClr>
        </a:solidFill>
      </c:spPr>
    </c:legend>
    <c:plotVisOnly val="1"/>
    <c:dispBlanksAs val="gap"/>
    <c:showDLblsOverMax val="0"/>
  </c:chart>
  <c:spPr>
    <a:gradFill>
      <a:gsLst>
        <a:gs pos="0">
          <a:srgbClr val="EEECE1">
            <a:lumMod val="75000"/>
            <a:alpha val="70000"/>
          </a:srgbClr>
        </a:gs>
        <a:gs pos="50000">
          <a:srgbClr val="4F81BD">
            <a:tint val="44500"/>
            <a:satMod val="160000"/>
          </a:srgbClr>
        </a:gs>
        <a:gs pos="100000">
          <a:srgbClr val="C0504D">
            <a:lumMod val="60000"/>
            <a:lumOff val="40000"/>
            <a:alpha val="42000"/>
          </a:srgbClr>
        </a:gs>
      </a:gsLst>
      <a:lin ang="5400000" scaled="0"/>
    </a:gradFill>
    <a:ln>
      <a:solidFill>
        <a:prstClr val="white"/>
      </a:solidFill>
    </a:ln>
    <a:effectLst>
      <a:innerShdw blurRad="63500" dist="50800" dir="13500000">
        <a:prstClr val="black">
          <a:alpha val="50000"/>
        </a:prstClr>
      </a:innerShdw>
    </a:effectLst>
  </c:spPr>
  <c:txPr>
    <a:bodyPr/>
    <a:lstStyle/>
    <a:p>
      <a:pPr>
        <a:defRPr sz="1400"/>
      </a:pPr>
      <a:endParaRPr lang="en-US"/>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a:pPr>
            <a:r>
              <a:rPr lang="en-US" sz="2800"/>
              <a:t>Federal Funds Rate &amp; Oil Price</a:t>
            </a:r>
            <a:endParaRPr lang="ko-KR" sz="2800"/>
          </a:p>
        </c:rich>
      </c:tx>
      <c:layout>
        <c:manualLayout>
          <c:xMode val="edge"/>
          <c:yMode val="edge"/>
          <c:x val="0.211840735751889"/>
          <c:y val="0.0142602495543672"/>
        </c:manualLayout>
      </c:layout>
      <c:overlay val="0"/>
      <c:spPr>
        <a:solidFill>
          <a:prstClr val="white">
            <a:alpha val="88000"/>
          </a:prstClr>
        </a:solidFill>
        <a:effectLst>
          <a:innerShdw blurRad="63500" dist="50800" dir="13500000">
            <a:prstClr val="black">
              <a:alpha val="50000"/>
            </a:prstClr>
          </a:innerShdw>
        </a:effectLst>
        <a:scene3d>
          <a:camera prst="orthographicFront"/>
          <a:lightRig rig="threePt" dir="t"/>
        </a:scene3d>
        <a:sp3d>
          <a:bevelT/>
        </a:sp3d>
      </c:spPr>
    </c:title>
    <c:autoTitleDeleted val="0"/>
    <c:plotArea>
      <c:layout>
        <c:manualLayout>
          <c:layoutTarget val="inner"/>
          <c:xMode val="edge"/>
          <c:yMode val="edge"/>
          <c:x val="0.0821375424402227"/>
          <c:y val="0.112000011471738"/>
          <c:w val="0.844426545305689"/>
          <c:h val="0.589090570768206"/>
        </c:manualLayout>
      </c:layout>
      <c:lineChart>
        <c:grouping val="standard"/>
        <c:varyColors val="0"/>
        <c:ser>
          <c:idx val="1"/>
          <c:order val="1"/>
          <c:tx>
            <c:v>Real Oil Price WTI (2008)</c:v>
          </c:tx>
          <c:spPr>
            <a:ln w="63500">
              <a:solidFill>
                <a:schemeClr val="tx1"/>
              </a:solidFill>
            </a:ln>
          </c:spPr>
          <c:marker>
            <c:symbol val="none"/>
          </c:marker>
          <c:cat>
            <c:numRef>
              <c:f>'DATA 1982 - 2008'!$A$4:$A$325</c:f>
              <c:numCache>
                <c:formatCode>m/d/yyyy</c:formatCode>
                <c:ptCount val="322"/>
                <c:pt idx="0">
                  <c:v>29952.0</c:v>
                </c:pt>
                <c:pt idx="1">
                  <c:v>29983.0</c:v>
                </c:pt>
                <c:pt idx="2">
                  <c:v>30011.0</c:v>
                </c:pt>
                <c:pt idx="3">
                  <c:v>30042.0</c:v>
                </c:pt>
                <c:pt idx="4">
                  <c:v>30072.0</c:v>
                </c:pt>
                <c:pt idx="5">
                  <c:v>30103.0</c:v>
                </c:pt>
                <c:pt idx="6">
                  <c:v>30133.0</c:v>
                </c:pt>
                <c:pt idx="7">
                  <c:v>30164.0</c:v>
                </c:pt>
                <c:pt idx="8">
                  <c:v>30195.0</c:v>
                </c:pt>
                <c:pt idx="9">
                  <c:v>30225.0</c:v>
                </c:pt>
                <c:pt idx="10">
                  <c:v>30256.0</c:v>
                </c:pt>
                <c:pt idx="11">
                  <c:v>30286.0</c:v>
                </c:pt>
                <c:pt idx="12">
                  <c:v>30317.0</c:v>
                </c:pt>
                <c:pt idx="13">
                  <c:v>30348.0</c:v>
                </c:pt>
                <c:pt idx="14">
                  <c:v>30376.0</c:v>
                </c:pt>
                <c:pt idx="15">
                  <c:v>30407.0</c:v>
                </c:pt>
                <c:pt idx="16">
                  <c:v>30437.0</c:v>
                </c:pt>
                <c:pt idx="17">
                  <c:v>30468.0</c:v>
                </c:pt>
                <c:pt idx="18">
                  <c:v>30498.0</c:v>
                </c:pt>
                <c:pt idx="19">
                  <c:v>30529.0</c:v>
                </c:pt>
                <c:pt idx="20">
                  <c:v>30560.0</c:v>
                </c:pt>
                <c:pt idx="21">
                  <c:v>30590.0</c:v>
                </c:pt>
                <c:pt idx="22">
                  <c:v>30621.0</c:v>
                </c:pt>
                <c:pt idx="23">
                  <c:v>30651.0</c:v>
                </c:pt>
                <c:pt idx="24">
                  <c:v>30682.0</c:v>
                </c:pt>
                <c:pt idx="25">
                  <c:v>30713.0</c:v>
                </c:pt>
                <c:pt idx="26">
                  <c:v>30742.0</c:v>
                </c:pt>
                <c:pt idx="27">
                  <c:v>30773.0</c:v>
                </c:pt>
                <c:pt idx="28">
                  <c:v>30803.0</c:v>
                </c:pt>
                <c:pt idx="29">
                  <c:v>30834.0</c:v>
                </c:pt>
                <c:pt idx="30">
                  <c:v>30864.0</c:v>
                </c:pt>
                <c:pt idx="31">
                  <c:v>30895.0</c:v>
                </c:pt>
                <c:pt idx="32">
                  <c:v>30926.0</c:v>
                </c:pt>
                <c:pt idx="33">
                  <c:v>30956.0</c:v>
                </c:pt>
                <c:pt idx="34">
                  <c:v>30987.0</c:v>
                </c:pt>
                <c:pt idx="35">
                  <c:v>31017.0</c:v>
                </c:pt>
                <c:pt idx="36">
                  <c:v>31048.0</c:v>
                </c:pt>
                <c:pt idx="37">
                  <c:v>31079.0</c:v>
                </c:pt>
                <c:pt idx="38">
                  <c:v>31107.0</c:v>
                </c:pt>
                <c:pt idx="39">
                  <c:v>31138.0</c:v>
                </c:pt>
                <c:pt idx="40">
                  <c:v>31168.0</c:v>
                </c:pt>
                <c:pt idx="41">
                  <c:v>31199.0</c:v>
                </c:pt>
                <c:pt idx="42">
                  <c:v>31229.0</c:v>
                </c:pt>
                <c:pt idx="43">
                  <c:v>31260.0</c:v>
                </c:pt>
                <c:pt idx="44">
                  <c:v>31291.0</c:v>
                </c:pt>
                <c:pt idx="45">
                  <c:v>31321.0</c:v>
                </c:pt>
                <c:pt idx="46">
                  <c:v>31352.0</c:v>
                </c:pt>
                <c:pt idx="47">
                  <c:v>31382.0</c:v>
                </c:pt>
                <c:pt idx="48">
                  <c:v>31413.0</c:v>
                </c:pt>
                <c:pt idx="49">
                  <c:v>31444.0</c:v>
                </c:pt>
                <c:pt idx="50">
                  <c:v>31472.0</c:v>
                </c:pt>
                <c:pt idx="51">
                  <c:v>31503.0</c:v>
                </c:pt>
                <c:pt idx="52">
                  <c:v>31533.0</c:v>
                </c:pt>
                <c:pt idx="53">
                  <c:v>31564.0</c:v>
                </c:pt>
                <c:pt idx="54">
                  <c:v>31594.0</c:v>
                </c:pt>
                <c:pt idx="55">
                  <c:v>31625.0</c:v>
                </c:pt>
                <c:pt idx="56">
                  <c:v>31656.0</c:v>
                </c:pt>
                <c:pt idx="57">
                  <c:v>31686.0</c:v>
                </c:pt>
                <c:pt idx="58">
                  <c:v>31717.0</c:v>
                </c:pt>
                <c:pt idx="59">
                  <c:v>31747.0</c:v>
                </c:pt>
                <c:pt idx="60">
                  <c:v>31778.0</c:v>
                </c:pt>
                <c:pt idx="61">
                  <c:v>31809.0</c:v>
                </c:pt>
                <c:pt idx="62">
                  <c:v>31837.0</c:v>
                </c:pt>
                <c:pt idx="63">
                  <c:v>31868.0</c:v>
                </c:pt>
                <c:pt idx="64">
                  <c:v>31898.0</c:v>
                </c:pt>
                <c:pt idx="65">
                  <c:v>31929.0</c:v>
                </c:pt>
                <c:pt idx="66">
                  <c:v>31959.0</c:v>
                </c:pt>
                <c:pt idx="67">
                  <c:v>31990.0</c:v>
                </c:pt>
                <c:pt idx="68">
                  <c:v>32021.0</c:v>
                </c:pt>
                <c:pt idx="69">
                  <c:v>32051.0</c:v>
                </c:pt>
                <c:pt idx="70">
                  <c:v>32082.0</c:v>
                </c:pt>
                <c:pt idx="71">
                  <c:v>32112.0</c:v>
                </c:pt>
                <c:pt idx="72">
                  <c:v>32143.0</c:v>
                </c:pt>
                <c:pt idx="73">
                  <c:v>32174.0</c:v>
                </c:pt>
                <c:pt idx="74">
                  <c:v>32203.0</c:v>
                </c:pt>
                <c:pt idx="75">
                  <c:v>32234.0</c:v>
                </c:pt>
                <c:pt idx="76">
                  <c:v>32264.0</c:v>
                </c:pt>
                <c:pt idx="77">
                  <c:v>32295.0</c:v>
                </c:pt>
                <c:pt idx="78">
                  <c:v>32325.0</c:v>
                </c:pt>
                <c:pt idx="79">
                  <c:v>32356.0</c:v>
                </c:pt>
                <c:pt idx="80">
                  <c:v>32387.0</c:v>
                </c:pt>
                <c:pt idx="81">
                  <c:v>32417.0</c:v>
                </c:pt>
                <c:pt idx="82">
                  <c:v>32448.0</c:v>
                </c:pt>
                <c:pt idx="83">
                  <c:v>32478.0</c:v>
                </c:pt>
                <c:pt idx="84">
                  <c:v>32509.0</c:v>
                </c:pt>
                <c:pt idx="85">
                  <c:v>32540.0</c:v>
                </c:pt>
                <c:pt idx="86">
                  <c:v>32568.0</c:v>
                </c:pt>
                <c:pt idx="87">
                  <c:v>32599.0</c:v>
                </c:pt>
                <c:pt idx="88">
                  <c:v>32629.0</c:v>
                </c:pt>
                <c:pt idx="89">
                  <c:v>32660.0</c:v>
                </c:pt>
                <c:pt idx="90">
                  <c:v>32690.0</c:v>
                </c:pt>
                <c:pt idx="91">
                  <c:v>32721.0</c:v>
                </c:pt>
                <c:pt idx="92">
                  <c:v>32752.0</c:v>
                </c:pt>
                <c:pt idx="93">
                  <c:v>32782.0</c:v>
                </c:pt>
                <c:pt idx="94">
                  <c:v>32813.0</c:v>
                </c:pt>
                <c:pt idx="95">
                  <c:v>32843.0</c:v>
                </c:pt>
                <c:pt idx="96">
                  <c:v>32874.0</c:v>
                </c:pt>
                <c:pt idx="97">
                  <c:v>32905.0</c:v>
                </c:pt>
                <c:pt idx="98">
                  <c:v>32933.0</c:v>
                </c:pt>
                <c:pt idx="99">
                  <c:v>32964.0</c:v>
                </c:pt>
                <c:pt idx="100">
                  <c:v>32994.0</c:v>
                </c:pt>
                <c:pt idx="101">
                  <c:v>33025.0</c:v>
                </c:pt>
                <c:pt idx="102">
                  <c:v>33055.0</c:v>
                </c:pt>
                <c:pt idx="103">
                  <c:v>33086.0</c:v>
                </c:pt>
                <c:pt idx="104">
                  <c:v>33117.0</c:v>
                </c:pt>
                <c:pt idx="105">
                  <c:v>33147.0</c:v>
                </c:pt>
                <c:pt idx="106">
                  <c:v>33178.0</c:v>
                </c:pt>
                <c:pt idx="107">
                  <c:v>33208.0</c:v>
                </c:pt>
                <c:pt idx="108">
                  <c:v>33239.0</c:v>
                </c:pt>
                <c:pt idx="109">
                  <c:v>33270.0</c:v>
                </c:pt>
                <c:pt idx="110">
                  <c:v>33298.0</c:v>
                </c:pt>
                <c:pt idx="111">
                  <c:v>33329.0</c:v>
                </c:pt>
                <c:pt idx="112">
                  <c:v>33359.0</c:v>
                </c:pt>
                <c:pt idx="113">
                  <c:v>33390.0</c:v>
                </c:pt>
                <c:pt idx="114">
                  <c:v>33420.0</c:v>
                </c:pt>
                <c:pt idx="115">
                  <c:v>33451.0</c:v>
                </c:pt>
                <c:pt idx="116">
                  <c:v>33482.0</c:v>
                </c:pt>
                <c:pt idx="117">
                  <c:v>33512.0</c:v>
                </c:pt>
                <c:pt idx="118">
                  <c:v>33543.0</c:v>
                </c:pt>
                <c:pt idx="119">
                  <c:v>33573.0</c:v>
                </c:pt>
                <c:pt idx="120">
                  <c:v>33604.0</c:v>
                </c:pt>
                <c:pt idx="121">
                  <c:v>33635.0</c:v>
                </c:pt>
                <c:pt idx="122">
                  <c:v>33664.0</c:v>
                </c:pt>
                <c:pt idx="123">
                  <c:v>33695.0</c:v>
                </c:pt>
                <c:pt idx="124">
                  <c:v>33725.0</c:v>
                </c:pt>
                <c:pt idx="125">
                  <c:v>33756.0</c:v>
                </c:pt>
                <c:pt idx="126">
                  <c:v>33786.0</c:v>
                </c:pt>
                <c:pt idx="127">
                  <c:v>33817.0</c:v>
                </c:pt>
                <c:pt idx="128">
                  <c:v>33848.0</c:v>
                </c:pt>
                <c:pt idx="129">
                  <c:v>33878.0</c:v>
                </c:pt>
                <c:pt idx="130">
                  <c:v>33909.0</c:v>
                </c:pt>
                <c:pt idx="131">
                  <c:v>33939.0</c:v>
                </c:pt>
                <c:pt idx="132">
                  <c:v>33970.0</c:v>
                </c:pt>
                <c:pt idx="133">
                  <c:v>34001.0</c:v>
                </c:pt>
                <c:pt idx="134">
                  <c:v>34029.0</c:v>
                </c:pt>
                <c:pt idx="135">
                  <c:v>34060.0</c:v>
                </c:pt>
                <c:pt idx="136">
                  <c:v>34090.0</c:v>
                </c:pt>
                <c:pt idx="137">
                  <c:v>34121.0</c:v>
                </c:pt>
                <c:pt idx="138">
                  <c:v>34151.0</c:v>
                </c:pt>
                <c:pt idx="139">
                  <c:v>34182.0</c:v>
                </c:pt>
                <c:pt idx="140">
                  <c:v>34213.0</c:v>
                </c:pt>
                <c:pt idx="141">
                  <c:v>34243.0</c:v>
                </c:pt>
                <c:pt idx="142">
                  <c:v>34274.0</c:v>
                </c:pt>
                <c:pt idx="143">
                  <c:v>34304.0</c:v>
                </c:pt>
                <c:pt idx="144">
                  <c:v>34335.0</c:v>
                </c:pt>
                <c:pt idx="145">
                  <c:v>34366.0</c:v>
                </c:pt>
                <c:pt idx="146">
                  <c:v>34394.0</c:v>
                </c:pt>
                <c:pt idx="147">
                  <c:v>34425.0</c:v>
                </c:pt>
                <c:pt idx="148">
                  <c:v>34455.0</c:v>
                </c:pt>
                <c:pt idx="149">
                  <c:v>34486.0</c:v>
                </c:pt>
                <c:pt idx="150">
                  <c:v>34516.0</c:v>
                </c:pt>
                <c:pt idx="151">
                  <c:v>34547.0</c:v>
                </c:pt>
                <c:pt idx="152">
                  <c:v>34578.0</c:v>
                </c:pt>
                <c:pt idx="153">
                  <c:v>34608.0</c:v>
                </c:pt>
                <c:pt idx="154">
                  <c:v>34639.0</c:v>
                </c:pt>
                <c:pt idx="155">
                  <c:v>34669.0</c:v>
                </c:pt>
                <c:pt idx="156">
                  <c:v>34700.0</c:v>
                </c:pt>
                <c:pt idx="157">
                  <c:v>34731.0</c:v>
                </c:pt>
                <c:pt idx="158">
                  <c:v>34759.0</c:v>
                </c:pt>
                <c:pt idx="159">
                  <c:v>34790.0</c:v>
                </c:pt>
                <c:pt idx="160">
                  <c:v>34820.0</c:v>
                </c:pt>
                <c:pt idx="161">
                  <c:v>34851.0</c:v>
                </c:pt>
                <c:pt idx="162">
                  <c:v>34881.0</c:v>
                </c:pt>
                <c:pt idx="163">
                  <c:v>34912.0</c:v>
                </c:pt>
                <c:pt idx="164">
                  <c:v>34943.0</c:v>
                </c:pt>
                <c:pt idx="165">
                  <c:v>34973.0</c:v>
                </c:pt>
                <c:pt idx="166">
                  <c:v>35004.0</c:v>
                </c:pt>
                <c:pt idx="167">
                  <c:v>35034.0</c:v>
                </c:pt>
                <c:pt idx="168">
                  <c:v>35065.0</c:v>
                </c:pt>
                <c:pt idx="169">
                  <c:v>35096.0</c:v>
                </c:pt>
                <c:pt idx="170">
                  <c:v>35125.0</c:v>
                </c:pt>
                <c:pt idx="171">
                  <c:v>35156.0</c:v>
                </c:pt>
                <c:pt idx="172">
                  <c:v>35186.0</c:v>
                </c:pt>
                <c:pt idx="173">
                  <c:v>35217.0</c:v>
                </c:pt>
                <c:pt idx="174">
                  <c:v>35247.0</c:v>
                </c:pt>
                <c:pt idx="175">
                  <c:v>35278.0</c:v>
                </c:pt>
                <c:pt idx="176">
                  <c:v>35309.0</c:v>
                </c:pt>
                <c:pt idx="177">
                  <c:v>35339.0</c:v>
                </c:pt>
                <c:pt idx="178">
                  <c:v>35370.0</c:v>
                </c:pt>
                <c:pt idx="179">
                  <c:v>35400.0</c:v>
                </c:pt>
                <c:pt idx="180">
                  <c:v>35431.0</c:v>
                </c:pt>
                <c:pt idx="181">
                  <c:v>35462.0</c:v>
                </c:pt>
                <c:pt idx="182">
                  <c:v>35490.0</c:v>
                </c:pt>
                <c:pt idx="183">
                  <c:v>35521.0</c:v>
                </c:pt>
                <c:pt idx="184">
                  <c:v>35551.0</c:v>
                </c:pt>
                <c:pt idx="185">
                  <c:v>35582.0</c:v>
                </c:pt>
                <c:pt idx="186">
                  <c:v>35612.0</c:v>
                </c:pt>
                <c:pt idx="187">
                  <c:v>35643.0</c:v>
                </c:pt>
                <c:pt idx="188">
                  <c:v>35674.0</c:v>
                </c:pt>
                <c:pt idx="189">
                  <c:v>35704.0</c:v>
                </c:pt>
                <c:pt idx="190">
                  <c:v>35735.0</c:v>
                </c:pt>
                <c:pt idx="191">
                  <c:v>35765.0</c:v>
                </c:pt>
                <c:pt idx="192">
                  <c:v>35796.0</c:v>
                </c:pt>
                <c:pt idx="193">
                  <c:v>35827.0</c:v>
                </c:pt>
                <c:pt idx="194">
                  <c:v>35855.0</c:v>
                </c:pt>
                <c:pt idx="195">
                  <c:v>35886.0</c:v>
                </c:pt>
                <c:pt idx="196">
                  <c:v>35916.0</c:v>
                </c:pt>
                <c:pt idx="197">
                  <c:v>35947.0</c:v>
                </c:pt>
                <c:pt idx="198">
                  <c:v>35977.0</c:v>
                </c:pt>
                <c:pt idx="199">
                  <c:v>36008.0</c:v>
                </c:pt>
                <c:pt idx="200">
                  <c:v>36039.0</c:v>
                </c:pt>
                <c:pt idx="201">
                  <c:v>36069.0</c:v>
                </c:pt>
                <c:pt idx="202">
                  <c:v>36100.0</c:v>
                </c:pt>
                <c:pt idx="203">
                  <c:v>36130.0</c:v>
                </c:pt>
                <c:pt idx="204">
                  <c:v>36161.0</c:v>
                </c:pt>
                <c:pt idx="205">
                  <c:v>36192.0</c:v>
                </c:pt>
                <c:pt idx="206">
                  <c:v>36220.0</c:v>
                </c:pt>
                <c:pt idx="207">
                  <c:v>36251.0</c:v>
                </c:pt>
                <c:pt idx="208">
                  <c:v>36281.0</c:v>
                </c:pt>
                <c:pt idx="209">
                  <c:v>36312.0</c:v>
                </c:pt>
                <c:pt idx="210">
                  <c:v>36342.0</c:v>
                </c:pt>
                <c:pt idx="211">
                  <c:v>36373.0</c:v>
                </c:pt>
                <c:pt idx="212">
                  <c:v>36404.0</c:v>
                </c:pt>
                <c:pt idx="213">
                  <c:v>36434.0</c:v>
                </c:pt>
                <c:pt idx="214">
                  <c:v>36465.0</c:v>
                </c:pt>
                <c:pt idx="215">
                  <c:v>36495.0</c:v>
                </c:pt>
                <c:pt idx="216">
                  <c:v>36526.0</c:v>
                </c:pt>
                <c:pt idx="217">
                  <c:v>36557.0</c:v>
                </c:pt>
                <c:pt idx="218">
                  <c:v>36586.0</c:v>
                </c:pt>
                <c:pt idx="219">
                  <c:v>36617.0</c:v>
                </c:pt>
                <c:pt idx="220">
                  <c:v>36647.0</c:v>
                </c:pt>
                <c:pt idx="221">
                  <c:v>36678.0</c:v>
                </c:pt>
                <c:pt idx="222">
                  <c:v>36708.0</c:v>
                </c:pt>
                <c:pt idx="223">
                  <c:v>36739.0</c:v>
                </c:pt>
                <c:pt idx="224">
                  <c:v>36770.0</c:v>
                </c:pt>
                <c:pt idx="225">
                  <c:v>36800.0</c:v>
                </c:pt>
                <c:pt idx="226">
                  <c:v>36831.0</c:v>
                </c:pt>
                <c:pt idx="227">
                  <c:v>36861.0</c:v>
                </c:pt>
                <c:pt idx="228">
                  <c:v>36892.0</c:v>
                </c:pt>
                <c:pt idx="229">
                  <c:v>36923.0</c:v>
                </c:pt>
                <c:pt idx="230">
                  <c:v>36951.0</c:v>
                </c:pt>
                <c:pt idx="231">
                  <c:v>36982.0</c:v>
                </c:pt>
                <c:pt idx="232">
                  <c:v>37012.0</c:v>
                </c:pt>
                <c:pt idx="233">
                  <c:v>37043.0</c:v>
                </c:pt>
                <c:pt idx="234">
                  <c:v>37073.0</c:v>
                </c:pt>
                <c:pt idx="235">
                  <c:v>37104.0</c:v>
                </c:pt>
                <c:pt idx="236">
                  <c:v>37135.0</c:v>
                </c:pt>
                <c:pt idx="237">
                  <c:v>37165.0</c:v>
                </c:pt>
                <c:pt idx="238">
                  <c:v>37196.0</c:v>
                </c:pt>
                <c:pt idx="239">
                  <c:v>37226.0</c:v>
                </c:pt>
                <c:pt idx="240">
                  <c:v>37257.0</c:v>
                </c:pt>
                <c:pt idx="241">
                  <c:v>37288.0</c:v>
                </c:pt>
                <c:pt idx="242">
                  <c:v>37316.0</c:v>
                </c:pt>
                <c:pt idx="243">
                  <c:v>37347.0</c:v>
                </c:pt>
                <c:pt idx="244">
                  <c:v>37377.0</c:v>
                </c:pt>
                <c:pt idx="245">
                  <c:v>37408.0</c:v>
                </c:pt>
                <c:pt idx="246">
                  <c:v>37438.0</c:v>
                </c:pt>
                <c:pt idx="247">
                  <c:v>37469.0</c:v>
                </c:pt>
                <c:pt idx="248">
                  <c:v>37500.0</c:v>
                </c:pt>
                <c:pt idx="249">
                  <c:v>37530.0</c:v>
                </c:pt>
                <c:pt idx="250">
                  <c:v>37561.0</c:v>
                </c:pt>
                <c:pt idx="251">
                  <c:v>37591.0</c:v>
                </c:pt>
                <c:pt idx="252">
                  <c:v>37622.0</c:v>
                </c:pt>
                <c:pt idx="253">
                  <c:v>37653.0</c:v>
                </c:pt>
                <c:pt idx="254">
                  <c:v>37681.0</c:v>
                </c:pt>
                <c:pt idx="255">
                  <c:v>37712.0</c:v>
                </c:pt>
                <c:pt idx="256">
                  <c:v>37742.0</c:v>
                </c:pt>
                <c:pt idx="257">
                  <c:v>37773.0</c:v>
                </c:pt>
                <c:pt idx="258">
                  <c:v>37803.0</c:v>
                </c:pt>
                <c:pt idx="259">
                  <c:v>37834.0</c:v>
                </c:pt>
                <c:pt idx="260">
                  <c:v>37865.0</c:v>
                </c:pt>
                <c:pt idx="261">
                  <c:v>37895.0</c:v>
                </c:pt>
                <c:pt idx="262">
                  <c:v>37926.0</c:v>
                </c:pt>
                <c:pt idx="263">
                  <c:v>37956.0</c:v>
                </c:pt>
                <c:pt idx="264">
                  <c:v>37987.0</c:v>
                </c:pt>
                <c:pt idx="265">
                  <c:v>38018.0</c:v>
                </c:pt>
                <c:pt idx="266">
                  <c:v>38047.0</c:v>
                </c:pt>
                <c:pt idx="267">
                  <c:v>38078.0</c:v>
                </c:pt>
                <c:pt idx="268">
                  <c:v>38108.0</c:v>
                </c:pt>
                <c:pt idx="269">
                  <c:v>38139.0</c:v>
                </c:pt>
                <c:pt idx="270">
                  <c:v>38169.0</c:v>
                </c:pt>
                <c:pt idx="271">
                  <c:v>38200.0</c:v>
                </c:pt>
                <c:pt idx="272">
                  <c:v>38231.0</c:v>
                </c:pt>
                <c:pt idx="273">
                  <c:v>38261.0</c:v>
                </c:pt>
                <c:pt idx="274">
                  <c:v>38292.0</c:v>
                </c:pt>
                <c:pt idx="275">
                  <c:v>38322.0</c:v>
                </c:pt>
                <c:pt idx="276">
                  <c:v>38353.0</c:v>
                </c:pt>
                <c:pt idx="277">
                  <c:v>38384.0</c:v>
                </c:pt>
                <c:pt idx="278">
                  <c:v>38412.0</c:v>
                </c:pt>
                <c:pt idx="279">
                  <c:v>38443.0</c:v>
                </c:pt>
                <c:pt idx="280">
                  <c:v>38473.0</c:v>
                </c:pt>
                <c:pt idx="281">
                  <c:v>38504.0</c:v>
                </c:pt>
                <c:pt idx="282">
                  <c:v>38534.0</c:v>
                </c:pt>
                <c:pt idx="283">
                  <c:v>38565.0</c:v>
                </c:pt>
                <c:pt idx="284">
                  <c:v>38596.0</c:v>
                </c:pt>
                <c:pt idx="285">
                  <c:v>38626.0</c:v>
                </c:pt>
                <c:pt idx="286">
                  <c:v>38657.0</c:v>
                </c:pt>
                <c:pt idx="287">
                  <c:v>38687.0</c:v>
                </c:pt>
                <c:pt idx="288">
                  <c:v>38718.0</c:v>
                </c:pt>
                <c:pt idx="289">
                  <c:v>38749.0</c:v>
                </c:pt>
                <c:pt idx="290">
                  <c:v>38777.0</c:v>
                </c:pt>
                <c:pt idx="291">
                  <c:v>38808.0</c:v>
                </c:pt>
                <c:pt idx="292">
                  <c:v>38838.0</c:v>
                </c:pt>
                <c:pt idx="293">
                  <c:v>38869.0</c:v>
                </c:pt>
                <c:pt idx="294">
                  <c:v>38899.0</c:v>
                </c:pt>
                <c:pt idx="295">
                  <c:v>38930.0</c:v>
                </c:pt>
                <c:pt idx="296">
                  <c:v>38961.0</c:v>
                </c:pt>
                <c:pt idx="297">
                  <c:v>38991.0</c:v>
                </c:pt>
                <c:pt idx="298">
                  <c:v>39022.0</c:v>
                </c:pt>
                <c:pt idx="299">
                  <c:v>39052.0</c:v>
                </c:pt>
                <c:pt idx="300">
                  <c:v>39083.0</c:v>
                </c:pt>
                <c:pt idx="301">
                  <c:v>39114.0</c:v>
                </c:pt>
                <c:pt idx="302">
                  <c:v>39142.0</c:v>
                </c:pt>
                <c:pt idx="303">
                  <c:v>39173.0</c:v>
                </c:pt>
                <c:pt idx="304">
                  <c:v>39203.0</c:v>
                </c:pt>
                <c:pt idx="305">
                  <c:v>39234.0</c:v>
                </c:pt>
                <c:pt idx="306">
                  <c:v>39264.0</c:v>
                </c:pt>
                <c:pt idx="307">
                  <c:v>39295.0</c:v>
                </c:pt>
                <c:pt idx="308">
                  <c:v>39326.0</c:v>
                </c:pt>
                <c:pt idx="309">
                  <c:v>39356.0</c:v>
                </c:pt>
                <c:pt idx="310">
                  <c:v>39387.0</c:v>
                </c:pt>
                <c:pt idx="311">
                  <c:v>39417.0</c:v>
                </c:pt>
                <c:pt idx="312">
                  <c:v>39448.0</c:v>
                </c:pt>
                <c:pt idx="313">
                  <c:v>39479.0</c:v>
                </c:pt>
                <c:pt idx="314">
                  <c:v>39508.0</c:v>
                </c:pt>
                <c:pt idx="315">
                  <c:v>39539.0</c:v>
                </c:pt>
                <c:pt idx="316">
                  <c:v>39569.0</c:v>
                </c:pt>
                <c:pt idx="317">
                  <c:v>39600.0</c:v>
                </c:pt>
                <c:pt idx="318">
                  <c:v>39630.0</c:v>
                </c:pt>
                <c:pt idx="319">
                  <c:v>39661.0</c:v>
                </c:pt>
                <c:pt idx="320">
                  <c:v>39692.0</c:v>
                </c:pt>
                <c:pt idx="321">
                  <c:v>39722.0</c:v>
                </c:pt>
              </c:numCache>
            </c:numRef>
          </c:cat>
          <c:val>
            <c:numRef>
              <c:f>'DATA 1982 - 2008'!$B$4:$B$325</c:f>
              <c:numCache>
                <c:formatCode>General</c:formatCode>
                <c:ptCount val="322"/>
                <c:pt idx="0">
                  <c:v>76.25224019088016</c:v>
                </c:pt>
                <c:pt idx="1">
                  <c:v>70.86821353065538</c:v>
                </c:pt>
                <c:pt idx="2">
                  <c:v>64.01972486772482</c:v>
                </c:pt>
                <c:pt idx="3">
                  <c:v>74.87477608008354</c:v>
                </c:pt>
                <c:pt idx="4">
                  <c:v>79.67046189979047</c:v>
                </c:pt>
                <c:pt idx="5">
                  <c:v>76.80149226804123</c:v>
                </c:pt>
                <c:pt idx="6">
                  <c:v>74.42500512820511</c:v>
                </c:pt>
                <c:pt idx="7">
                  <c:v>73.81605680654989</c:v>
                </c:pt>
                <c:pt idx="8">
                  <c:v>77.31054902962206</c:v>
                </c:pt>
                <c:pt idx="9">
                  <c:v>77.18252545824847</c:v>
                </c:pt>
                <c:pt idx="10">
                  <c:v>74.02360969387808</c:v>
                </c:pt>
                <c:pt idx="11">
                  <c:v>69.038125</c:v>
                </c:pt>
                <c:pt idx="12">
                  <c:v>67.74576431492841</c:v>
                </c:pt>
                <c:pt idx="13">
                  <c:v>62.81617722165475</c:v>
                </c:pt>
                <c:pt idx="14">
                  <c:v>62.53410112359551</c:v>
                </c:pt>
                <c:pt idx="15">
                  <c:v>65.94654411764706</c:v>
                </c:pt>
                <c:pt idx="16">
                  <c:v>64.2414314516129</c:v>
                </c:pt>
                <c:pt idx="17">
                  <c:v>66.18266331658214</c:v>
                </c:pt>
                <c:pt idx="18">
                  <c:v>67.32107607607553</c:v>
                </c:pt>
                <c:pt idx="19">
                  <c:v>67.64951846307384</c:v>
                </c:pt>
                <c:pt idx="20">
                  <c:v>65.62603525322726</c:v>
                </c:pt>
                <c:pt idx="21">
                  <c:v>63.958853960396</c:v>
                </c:pt>
                <c:pt idx="22">
                  <c:v>62.63598814229248</c:v>
                </c:pt>
                <c:pt idx="23">
                  <c:v>61.31596248766001</c:v>
                </c:pt>
                <c:pt idx="24">
                  <c:v>61.8930152109914</c:v>
                </c:pt>
                <c:pt idx="25">
                  <c:v>62.53468383789034</c:v>
                </c:pt>
                <c:pt idx="26">
                  <c:v>63.68816203703703</c:v>
                </c:pt>
                <c:pt idx="27">
                  <c:v>63.08466197866112</c:v>
                </c:pt>
                <c:pt idx="28">
                  <c:v>62.7002998065764</c:v>
                </c:pt>
                <c:pt idx="29">
                  <c:v>61.38611354869816</c:v>
                </c:pt>
                <c:pt idx="30">
                  <c:v>58.67092795389023</c:v>
                </c:pt>
                <c:pt idx="31">
                  <c:v>59.45867224880404</c:v>
                </c:pt>
                <c:pt idx="32">
                  <c:v>59.29894452380952</c:v>
                </c:pt>
                <c:pt idx="33">
                  <c:v>58.0285386989559</c:v>
                </c:pt>
                <c:pt idx="34">
                  <c:v>56.68297863247902</c:v>
                </c:pt>
                <c:pt idx="35">
                  <c:v>51.29872103513798</c:v>
                </c:pt>
                <c:pt idx="36">
                  <c:v>51.62833578199078</c:v>
                </c:pt>
                <c:pt idx="37">
                  <c:v>54.6513412735849</c:v>
                </c:pt>
                <c:pt idx="38">
                  <c:v>56.37647697368396</c:v>
                </c:pt>
                <c:pt idx="39">
                  <c:v>57.23949602432201</c:v>
                </c:pt>
                <c:pt idx="40">
                  <c:v>54.68607432432433</c:v>
                </c:pt>
                <c:pt idx="41">
                  <c:v>53.58598303903344</c:v>
                </c:pt>
                <c:pt idx="42">
                  <c:v>53.85308743042623</c:v>
                </c:pt>
                <c:pt idx="43">
                  <c:v>54.59125810185191</c:v>
                </c:pt>
                <c:pt idx="44">
                  <c:v>55.48744990766341</c:v>
                </c:pt>
                <c:pt idx="45">
                  <c:v>57.72409981600737</c:v>
                </c:pt>
                <c:pt idx="46">
                  <c:v>60.05001399082568</c:v>
                </c:pt>
                <c:pt idx="47">
                  <c:v>52.91773010064018</c:v>
                </c:pt>
                <c:pt idx="48">
                  <c:v>44.47163891423354</c:v>
                </c:pt>
                <c:pt idx="49">
                  <c:v>30.01159057639519</c:v>
                </c:pt>
                <c:pt idx="50">
                  <c:v>24.63583318014706</c:v>
                </c:pt>
                <c:pt idx="51">
                  <c:v>25.12913420810309</c:v>
                </c:pt>
                <c:pt idx="52">
                  <c:v>30.12572727272698</c:v>
                </c:pt>
                <c:pt idx="53">
                  <c:v>26.12924497716881</c:v>
                </c:pt>
                <c:pt idx="54">
                  <c:v>22.45497146118723</c:v>
                </c:pt>
                <c:pt idx="55">
                  <c:v>29.22441294439366</c:v>
                </c:pt>
                <c:pt idx="56">
                  <c:v>28.74676973684209</c:v>
                </c:pt>
                <c:pt idx="57">
                  <c:v>28.60322846781518</c:v>
                </c:pt>
                <c:pt idx="58">
                  <c:v>29.26038926630418</c:v>
                </c:pt>
                <c:pt idx="59">
                  <c:v>30.90447330316726</c:v>
                </c:pt>
                <c:pt idx="60">
                  <c:v>35.6384964028777</c:v>
                </c:pt>
                <c:pt idx="61">
                  <c:v>33.74055152329723</c:v>
                </c:pt>
                <c:pt idx="62">
                  <c:v>34.68724018733229</c:v>
                </c:pt>
                <c:pt idx="63">
                  <c:v>35.13965638864234</c:v>
                </c:pt>
                <c:pt idx="64">
                  <c:v>36.46535256410256</c:v>
                </c:pt>
                <c:pt idx="65">
                  <c:v>37.49535198237924</c:v>
                </c:pt>
                <c:pt idx="66">
                  <c:v>39.86235391036932</c:v>
                </c:pt>
                <c:pt idx="67">
                  <c:v>37.64601791958042</c:v>
                </c:pt>
                <c:pt idx="68">
                  <c:v>36.06791782608696</c:v>
                </c:pt>
                <c:pt idx="69">
                  <c:v>36.56731483087621</c:v>
                </c:pt>
                <c:pt idx="70">
                  <c:v>34.82739168110918</c:v>
                </c:pt>
                <c:pt idx="71">
                  <c:v>31.73673678509529</c:v>
                </c:pt>
                <c:pt idx="72">
                  <c:v>31.50573033707859</c:v>
                </c:pt>
                <c:pt idx="73">
                  <c:v>30.70090624999999</c:v>
                </c:pt>
                <c:pt idx="74">
                  <c:v>29.56992467811158</c:v>
                </c:pt>
                <c:pt idx="75">
                  <c:v>32.42610482493601</c:v>
                </c:pt>
                <c:pt idx="76">
                  <c:v>31.52567787234023</c:v>
                </c:pt>
                <c:pt idx="77">
                  <c:v>29.7575021186441</c:v>
                </c:pt>
                <c:pt idx="78">
                  <c:v>27.78196329113912</c:v>
                </c:pt>
                <c:pt idx="79">
                  <c:v>27.71164453781512</c:v>
                </c:pt>
                <c:pt idx="80">
                  <c:v>25.65235788814692</c:v>
                </c:pt>
                <c:pt idx="81">
                  <c:v>24.38469342762063</c:v>
                </c:pt>
                <c:pt idx="82">
                  <c:v>24.68050062344139</c:v>
                </c:pt>
                <c:pt idx="83">
                  <c:v>28.67473070539419</c:v>
                </c:pt>
                <c:pt idx="84">
                  <c:v>31.54449855491329</c:v>
                </c:pt>
                <c:pt idx="85">
                  <c:v>31.14052672697369</c:v>
                </c:pt>
                <c:pt idx="86">
                  <c:v>33.77435915780867</c:v>
                </c:pt>
                <c:pt idx="87">
                  <c:v>36.3072461413481</c:v>
                </c:pt>
                <c:pt idx="88">
                  <c:v>34.37235541195496</c:v>
                </c:pt>
                <c:pt idx="89">
                  <c:v>34.24304693795327</c:v>
                </c:pt>
                <c:pt idx="90">
                  <c:v>33.5440249196138</c:v>
                </c:pt>
                <c:pt idx="91">
                  <c:v>31.57733426966292</c:v>
                </c:pt>
                <c:pt idx="92">
                  <c:v>33.29804360000011</c:v>
                </c:pt>
                <c:pt idx="93">
                  <c:v>33.97954359076429</c:v>
                </c:pt>
                <c:pt idx="94">
                  <c:v>33.44133042096903</c:v>
                </c:pt>
                <c:pt idx="95">
                  <c:v>35.52433306899287</c:v>
                </c:pt>
                <c:pt idx="96">
                  <c:v>37.75129062009417</c:v>
                </c:pt>
                <c:pt idx="97">
                  <c:v>36.68978046874999</c:v>
                </c:pt>
                <c:pt idx="98">
                  <c:v>33.70080536130536</c:v>
                </c:pt>
                <c:pt idx="99">
                  <c:v>30.62281885182312</c:v>
                </c:pt>
                <c:pt idx="100">
                  <c:v>29.98447929566548</c:v>
                </c:pt>
                <c:pt idx="101">
                  <c:v>27.5890852578907</c:v>
                </c:pt>
                <c:pt idx="102">
                  <c:v>30.36178796012269</c:v>
                </c:pt>
                <c:pt idx="103">
                  <c:v>43.86350265957447</c:v>
                </c:pt>
                <c:pt idx="104">
                  <c:v>53.92585512434061</c:v>
                </c:pt>
                <c:pt idx="105">
                  <c:v>57.15903258426965</c:v>
                </c:pt>
                <c:pt idx="106">
                  <c:v>51.28047458893871</c:v>
                </c:pt>
                <c:pt idx="107">
                  <c:v>43.4010629671151</c:v>
                </c:pt>
                <c:pt idx="108">
                  <c:v>39.39016028974718</c:v>
                </c:pt>
                <c:pt idx="109">
                  <c:v>32.34123349406509</c:v>
                </c:pt>
                <c:pt idx="110">
                  <c:v>31.25007777777778</c:v>
                </c:pt>
                <c:pt idx="111">
                  <c:v>32.71690661982247</c:v>
                </c:pt>
                <c:pt idx="112">
                  <c:v>33.27365044247811</c:v>
                </c:pt>
                <c:pt idx="113">
                  <c:v>31.54355055147058</c:v>
                </c:pt>
                <c:pt idx="114">
                  <c:v>33.40780837004404</c:v>
                </c:pt>
                <c:pt idx="115">
                  <c:v>33.72674524158163</c:v>
                </c:pt>
                <c:pt idx="116">
                  <c:v>33.84091271865891</c:v>
                </c:pt>
                <c:pt idx="117">
                  <c:v>35.91126564774336</c:v>
                </c:pt>
                <c:pt idx="118">
                  <c:v>34.63082456458609</c:v>
                </c:pt>
                <c:pt idx="119">
                  <c:v>30.0645302755617</c:v>
                </c:pt>
                <c:pt idx="120">
                  <c:v>28.94886676321507</c:v>
                </c:pt>
                <c:pt idx="121">
                  <c:v>29.11264700577186</c:v>
                </c:pt>
                <c:pt idx="122">
                  <c:v>28.84588155061019</c:v>
                </c:pt>
                <c:pt idx="123">
                  <c:v>30.82522777777763</c:v>
                </c:pt>
                <c:pt idx="124">
                  <c:v>31.8409413027917</c:v>
                </c:pt>
                <c:pt idx="125">
                  <c:v>33.90163605563436</c:v>
                </c:pt>
                <c:pt idx="126">
                  <c:v>32.89790444839834</c:v>
                </c:pt>
                <c:pt idx="127">
                  <c:v>32.18789034776434</c:v>
                </c:pt>
                <c:pt idx="128">
                  <c:v>32.92662668082095</c:v>
                </c:pt>
                <c:pt idx="129">
                  <c:v>32.48993935119887</c:v>
                </c:pt>
                <c:pt idx="130">
                  <c:v>30.43062922535209</c:v>
                </c:pt>
                <c:pt idx="131">
                  <c:v>29.05237473572925</c:v>
                </c:pt>
                <c:pt idx="132">
                  <c:v>28.41519547685834</c:v>
                </c:pt>
                <c:pt idx="133">
                  <c:v>29.76770457721873</c:v>
                </c:pt>
                <c:pt idx="134">
                  <c:v>30.09896570334264</c:v>
                </c:pt>
                <c:pt idx="135">
                  <c:v>29.90176909722219</c:v>
                </c:pt>
                <c:pt idx="136">
                  <c:v>29.37416435506255</c:v>
                </c:pt>
                <c:pt idx="137">
                  <c:v>28.05363400277008</c:v>
                </c:pt>
                <c:pt idx="138">
                  <c:v>26.28244494459814</c:v>
                </c:pt>
                <c:pt idx="139">
                  <c:v>26.41962586325967</c:v>
                </c:pt>
                <c:pt idx="140">
                  <c:v>25.64032701585113</c:v>
                </c:pt>
                <c:pt idx="141">
                  <c:v>26.45471259437175</c:v>
                </c:pt>
                <c:pt idx="142">
                  <c:v>24.329801611797</c:v>
                </c:pt>
                <c:pt idx="143">
                  <c:v>21.14051268861453</c:v>
                </c:pt>
                <c:pt idx="144">
                  <c:v>21.79463064295483</c:v>
                </c:pt>
                <c:pt idx="145">
                  <c:v>21.40178254942049</c:v>
                </c:pt>
                <c:pt idx="146">
                  <c:v>21.15591372282613</c:v>
                </c:pt>
                <c:pt idx="147">
                  <c:v>23.60598032564466</c:v>
                </c:pt>
                <c:pt idx="148">
                  <c:v>25.75023050847458</c:v>
                </c:pt>
                <c:pt idx="149">
                  <c:v>27.37124831081083</c:v>
                </c:pt>
                <c:pt idx="150">
                  <c:v>28.12770384097021</c:v>
                </c:pt>
                <c:pt idx="151">
                  <c:v>26.20383557046979</c:v>
                </c:pt>
                <c:pt idx="152">
                  <c:v>24.82557228915662</c:v>
                </c:pt>
                <c:pt idx="153">
                  <c:v>25.16419230769231</c:v>
                </c:pt>
                <c:pt idx="154">
                  <c:v>25.68398463593855</c:v>
                </c:pt>
                <c:pt idx="155">
                  <c:v>24.35012024048096</c:v>
                </c:pt>
                <c:pt idx="156">
                  <c:v>25.4259863606121</c:v>
                </c:pt>
                <c:pt idx="157">
                  <c:v>26.08505798542079</c:v>
                </c:pt>
                <c:pt idx="158">
                  <c:v>26.02697324966973</c:v>
                </c:pt>
                <c:pt idx="159">
                  <c:v>27.78725971033573</c:v>
                </c:pt>
                <c:pt idx="160">
                  <c:v>27.55104796320631</c:v>
                </c:pt>
                <c:pt idx="161">
                  <c:v>25.65815409836066</c:v>
                </c:pt>
                <c:pt idx="162">
                  <c:v>24.09804918032762</c:v>
                </c:pt>
                <c:pt idx="163">
                  <c:v>25.0492004578156</c:v>
                </c:pt>
                <c:pt idx="164">
                  <c:v>25.27746573107054</c:v>
                </c:pt>
                <c:pt idx="165">
                  <c:v>24.1033962264151</c:v>
                </c:pt>
                <c:pt idx="166">
                  <c:v>24.87972493489583</c:v>
                </c:pt>
                <c:pt idx="167">
                  <c:v>26.34900325732889</c:v>
                </c:pt>
                <c:pt idx="168">
                  <c:v>25.97528497409319</c:v>
                </c:pt>
                <c:pt idx="169">
                  <c:v>26.1519996772111</c:v>
                </c:pt>
                <c:pt idx="170">
                  <c:v>29.1419267822736</c:v>
                </c:pt>
                <c:pt idx="171">
                  <c:v>32.03363563659629</c:v>
                </c:pt>
                <c:pt idx="172">
                  <c:v>28.82523148148148</c:v>
                </c:pt>
                <c:pt idx="173">
                  <c:v>27.72234365028701</c:v>
                </c:pt>
                <c:pt idx="174">
                  <c:v>28.84650318471326</c:v>
                </c:pt>
                <c:pt idx="175">
                  <c:v>29.6557724094088</c:v>
                </c:pt>
                <c:pt idx="176">
                  <c:v>32.29452313054525</c:v>
                </c:pt>
                <c:pt idx="177">
                  <c:v>33.41366077068817</c:v>
                </c:pt>
                <c:pt idx="178">
                  <c:v>31.75659993694817</c:v>
                </c:pt>
                <c:pt idx="179">
                  <c:v>34.00675126103405</c:v>
                </c:pt>
                <c:pt idx="180">
                  <c:v>33.60614236329344</c:v>
                </c:pt>
                <c:pt idx="181">
                  <c:v>29.56114818295739</c:v>
                </c:pt>
                <c:pt idx="182">
                  <c:v>27.86750468749999</c:v>
                </c:pt>
                <c:pt idx="183">
                  <c:v>26.14869538077403</c:v>
                </c:pt>
                <c:pt idx="184">
                  <c:v>27.63780605871333</c:v>
                </c:pt>
                <c:pt idx="185">
                  <c:v>25.40353867747959</c:v>
                </c:pt>
                <c:pt idx="186">
                  <c:v>25.98070249221168</c:v>
                </c:pt>
                <c:pt idx="187">
                  <c:v>26.32854633084558</c:v>
                </c:pt>
                <c:pt idx="188">
                  <c:v>26.07872673697256</c:v>
                </c:pt>
                <c:pt idx="189">
                  <c:v>27.94650680693049</c:v>
                </c:pt>
                <c:pt idx="190">
                  <c:v>26.53010681114551</c:v>
                </c:pt>
                <c:pt idx="191">
                  <c:v>24.12663360198372</c:v>
                </c:pt>
                <c:pt idx="192">
                  <c:v>21.96548112623762</c:v>
                </c:pt>
                <c:pt idx="193">
                  <c:v>21.07193020382952</c:v>
                </c:pt>
                <c:pt idx="194">
                  <c:v>19.67092170160304</c:v>
                </c:pt>
                <c:pt idx="195">
                  <c:v>20.18364307692282</c:v>
                </c:pt>
                <c:pt idx="196">
                  <c:v>19.38965294840293</c:v>
                </c:pt>
                <c:pt idx="197">
                  <c:v>17.80199693251533</c:v>
                </c:pt>
                <c:pt idx="198">
                  <c:v>18.32686274509817</c:v>
                </c:pt>
                <c:pt idx="199">
                  <c:v>17.36840881272934</c:v>
                </c:pt>
                <c:pt idx="200">
                  <c:v>19.41169773838631</c:v>
                </c:pt>
                <c:pt idx="201">
                  <c:v>18.63899847560983</c:v>
                </c:pt>
                <c:pt idx="202">
                  <c:v>16.64427591463424</c:v>
                </c:pt>
                <c:pt idx="203">
                  <c:v>14.61960951799884</c:v>
                </c:pt>
                <c:pt idx="204">
                  <c:v>16.1225791235545</c:v>
                </c:pt>
                <c:pt idx="205">
                  <c:v>15.50896200607902</c:v>
                </c:pt>
                <c:pt idx="206">
                  <c:v>18.87363939393918</c:v>
                </c:pt>
                <c:pt idx="207">
                  <c:v>22.1627527075811</c:v>
                </c:pt>
                <c:pt idx="208">
                  <c:v>22.68678549939832</c:v>
                </c:pt>
                <c:pt idx="209">
                  <c:v>22.86572352587243</c:v>
                </c:pt>
                <c:pt idx="210">
                  <c:v>25.57510347930413</c:v>
                </c:pt>
                <c:pt idx="211">
                  <c:v>27.02666367444644</c:v>
                </c:pt>
                <c:pt idx="212">
                  <c:v>30.21268016676589</c:v>
                </c:pt>
                <c:pt idx="213">
                  <c:v>28.59275862068965</c:v>
                </c:pt>
                <c:pt idx="214">
                  <c:v>31.51665032679739</c:v>
                </c:pt>
                <c:pt idx="215">
                  <c:v>32.917670825906</c:v>
                </c:pt>
                <c:pt idx="216">
                  <c:v>34.20445201421801</c:v>
                </c:pt>
                <c:pt idx="217">
                  <c:v>36.7177488221437</c:v>
                </c:pt>
                <c:pt idx="218">
                  <c:v>37.08751898364486</c:v>
                </c:pt>
                <c:pt idx="219">
                  <c:v>31.91955341506129</c:v>
                </c:pt>
                <c:pt idx="220">
                  <c:v>35.64776384839649</c:v>
                </c:pt>
                <c:pt idx="221">
                  <c:v>39.21976653132228</c:v>
                </c:pt>
                <c:pt idx="222">
                  <c:v>36.59659866898161</c:v>
                </c:pt>
                <c:pt idx="223">
                  <c:v>38.37910011574073</c:v>
                </c:pt>
                <c:pt idx="224">
                  <c:v>41.43327000575704</c:v>
                </c:pt>
                <c:pt idx="225">
                  <c:v>40.38516666666622</c:v>
                </c:pt>
                <c:pt idx="226">
                  <c:v>41.97254451464639</c:v>
                </c:pt>
                <c:pt idx="227">
                  <c:v>34.74491666666638</c:v>
                </c:pt>
                <c:pt idx="228">
                  <c:v>35.88538834951456</c:v>
                </c:pt>
                <c:pt idx="229">
                  <c:v>35.77875000000026</c:v>
                </c:pt>
                <c:pt idx="230">
                  <c:v>32.84027809307604</c:v>
                </c:pt>
                <c:pt idx="231">
                  <c:v>32.91446721311429</c:v>
                </c:pt>
                <c:pt idx="232">
                  <c:v>34.23664603263928</c:v>
                </c:pt>
                <c:pt idx="233">
                  <c:v>32.93780898876405</c:v>
                </c:pt>
                <c:pt idx="234">
                  <c:v>31.65431690140853</c:v>
                </c:pt>
                <c:pt idx="235">
                  <c:v>32.87501267605634</c:v>
                </c:pt>
                <c:pt idx="236">
                  <c:v>30.83319685922602</c:v>
                </c:pt>
                <c:pt idx="237">
                  <c:v>26.55013646595385</c:v>
                </c:pt>
                <c:pt idx="238">
                  <c:v>23.55354988726024</c:v>
                </c:pt>
                <c:pt idx="239">
                  <c:v>23.23811686474249</c:v>
                </c:pt>
                <c:pt idx="240">
                  <c:v>23.59344861660079</c:v>
                </c:pt>
                <c:pt idx="241">
                  <c:v>24.77893419572553</c:v>
                </c:pt>
                <c:pt idx="242">
                  <c:v>29.01240771812081</c:v>
                </c:pt>
                <c:pt idx="243">
                  <c:v>31.03673387096748</c:v>
                </c:pt>
                <c:pt idx="244">
                  <c:v>31.92282258064497</c:v>
                </c:pt>
                <c:pt idx="245">
                  <c:v>30.13388549194014</c:v>
                </c:pt>
                <c:pt idx="246">
                  <c:v>31.7752887284842</c:v>
                </c:pt>
                <c:pt idx="247">
                  <c:v>33.36259822910932</c:v>
                </c:pt>
                <c:pt idx="248">
                  <c:v>34.82126933701623</c:v>
                </c:pt>
                <c:pt idx="249">
                  <c:v>33.80287506894626</c:v>
                </c:pt>
                <c:pt idx="250">
                  <c:v>30.77994897959183</c:v>
                </c:pt>
                <c:pt idx="251">
                  <c:v>34.54695135433941</c:v>
                </c:pt>
                <c:pt idx="252">
                  <c:v>38.51006879471622</c:v>
                </c:pt>
                <c:pt idx="253">
                  <c:v>41.614881212452</c:v>
                </c:pt>
                <c:pt idx="254">
                  <c:v>38.69087269272546</c:v>
                </c:pt>
                <c:pt idx="255">
                  <c:v>32.64965315560379</c:v>
                </c:pt>
                <c:pt idx="256">
                  <c:v>32.57569209809265</c:v>
                </c:pt>
                <c:pt idx="257">
                  <c:v>35.52365813826901</c:v>
                </c:pt>
                <c:pt idx="258">
                  <c:v>35.53122892876564</c:v>
                </c:pt>
                <c:pt idx="259">
                  <c:v>36.351602112676</c:v>
                </c:pt>
                <c:pt idx="260">
                  <c:v>32.44872165226752</c:v>
                </c:pt>
                <c:pt idx="261">
                  <c:v>34.82621756756726</c:v>
                </c:pt>
                <c:pt idx="262">
                  <c:v>35.79562737127371</c:v>
                </c:pt>
                <c:pt idx="263">
                  <c:v>37.05623304395007</c:v>
                </c:pt>
                <c:pt idx="264">
                  <c:v>39.30780102591758</c:v>
                </c:pt>
                <c:pt idx="265">
                  <c:v>39.63289205155746</c:v>
                </c:pt>
                <c:pt idx="266">
                  <c:v>41.66885272145166</c:v>
                </c:pt>
                <c:pt idx="267">
                  <c:v>41.45677260638298</c:v>
                </c:pt>
                <c:pt idx="268">
                  <c:v>45.24843469063988</c:v>
                </c:pt>
                <c:pt idx="269">
                  <c:v>42.57458355297837</c:v>
                </c:pt>
                <c:pt idx="270">
                  <c:v>45.63660638859556</c:v>
                </c:pt>
                <c:pt idx="271">
                  <c:v>50.37667282321897</c:v>
                </c:pt>
                <c:pt idx="272">
                  <c:v>51.40036203264876</c:v>
                </c:pt>
                <c:pt idx="273">
                  <c:v>59.12069277108434</c:v>
                </c:pt>
                <c:pt idx="274">
                  <c:v>53.89589267015708</c:v>
                </c:pt>
                <c:pt idx="275">
                  <c:v>48.36771019443001</c:v>
                </c:pt>
                <c:pt idx="276">
                  <c:v>52.17612480335605</c:v>
                </c:pt>
                <c:pt idx="277">
                  <c:v>53.12840067778936</c:v>
                </c:pt>
                <c:pt idx="278">
                  <c:v>59.68340274185205</c:v>
                </c:pt>
                <c:pt idx="279">
                  <c:v>57.89836587872561</c:v>
                </c:pt>
                <c:pt idx="280">
                  <c:v>54.45029706790093</c:v>
                </c:pt>
                <c:pt idx="281">
                  <c:v>61.44488688945999</c:v>
                </c:pt>
                <c:pt idx="282">
                  <c:v>63.81447031729744</c:v>
                </c:pt>
                <c:pt idx="283">
                  <c:v>70.27114180244322</c:v>
                </c:pt>
                <c:pt idx="284">
                  <c:v>70.0639197686117</c:v>
                </c:pt>
                <c:pt idx="285">
                  <c:v>66.5107793674692</c:v>
                </c:pt>
                <c:pt idx="286">
                  <c:v>62.6739752024295</c:v>
                </c:pt>
                <c:pt idx="287">
                  <c:v>64.14846417682854</c:v>
                </c:pt>
                <c:pt idx="288">
                  <c:v>70.17630736258053</c:v>
                </c:pt>
                <c:pt idx="289">
                  <c:v>65.8870294413696</c:v>
                </c:pt>
                <c:pt idx="290">
                  <c:v>66.8745370370363</c:v>
                </c:pt>
                <c:pt idx="291">
                  <c:v>73.46847766749376</c:v>
                </c:pt>
                <c:pt idx="292">
                  <c:v>74.41693580246866</c:v>
                </c:pt>
                <c:pt idx="293">
                  <c:v>74.29116806308526</c:v>
                </c:pt>
                <c:pt idx="294">
                  <c:v>77.67343611793505</c:v>
                </c:pt>
                <c:pt idx="295">
                  <c:v>76.10419936243255</c:v>
                </c:pt>
                <c:pt idx="296">
                  <c:v>66.86833292262085</c:v>
                </c:pt>
                <c:pt idx="297">
                  <c:v>61.98009910802775</c:v>
                </c:pt>
                <c:pt idx="298">
                  <c:v>62.58894416873434</c:v>
                </c:pt>
                <c:pt idx="299">
                  <c:v>65.29595019821606</c:v>
                </c:pt>
                <c:pt idx="300">
                  <c:v>57.26835946763102</c:v>
                </c:pt>
                <c:pt idx="301">
                  <c:v>61.85929906289424</c:v>
                </c:pt>
                <c:pt idx="302">
                  <c:v>62.64588608827746</c:v>
                </c:pt>
                <c:pt idx="303">
                  <c:v>65.7462394646958</c:v>
                </c:pt>
                <c:pt idx="304">
                  <c:v>64.82594530389586</c:v>
                </c:pt>
                <c:pt idx="305">
                  <c:v>68.79914279680541</c:v>
                </c:pt>
                <c:pt idx="306">
                  <c:v>75.64936221489299</c:v>
                </c:pt>
                <c:pt idx="307">
                  <c:v>73.95954034542625</c:v>
                </c:pt>
                <c:pt idx="308">
                  <c:v>81.43858338529426</c:v>
                </c:pt>
                <c:pt idx="309">
                  <c:v>87.63944461461881</c:v>
                </c:pt>
                <c:pt idx="310">
                  <c:v>95.63203157338737</c:v>
                </c:pt>
                <c:pt idx="311">
                  <c:v>92.77335909082251</c:v>
                </c:pt>
                <c:pt idx="312">
                  <c:v>93.5422766249763</c:v>
                </c:pt>
                <c:pt idx="313">
                  <c:v>95.67970480837815</c:v>
                </c:pt>
                <c:pt idx="314">
                  <c:v>105.0147193810648</c:v>
                </c:pt>
                <c:pt idx="315">
                  <c:v>111.3134173249605</c:v>
                </c:pt>
                <c:pt idx="316">
                  <c:v>122.9549224029691</c:v>
                </c:pt>
                <c:pt idx="317">
                  <c:v>130.0188755341258</c:v>
                </c:pt>
                <c:pt idx="318">
                  <c:v>128.8665054281601</c:v>
                </c:pt>
                <c:pt idx="319">
                  <c:v>113.0646378591056</c:v>
                </c:pt>
                <c:pt idx="320">
                  <c:v>100.880587157137</c:v>
                </c:pt>
                <c:pt idx="321">
                  <c:v>75.18193057306276</c:v>
                </c:pt>
              </c:numCache>
            </c:numRef>
          </c:val>
          <c:smooth val="0"/>
        </c:ser>
        <c:dLbls>
          <c:showLegendKey val="0"/>
          <c:showVal val="0"/>
          <c:showCatName val="0"/>
          <c:showSerName val="0"/>
          <c:showPercent val="0"/>
          <c:showBubbleSize val="0"/>
        </c:dLbls>
        <c:marker val="1"/>
        <c:smooth val="0"/>
        <c:axId val="2139567816"/>
        <c:axId val="2139300520"/>
      </c:lineChart>
      <c:lineChart>
        <c:grouping val="standard"/>
        <c:varyColors val="0"/>
        <c:ser>
          <c:idx val="0"/>
          <c:order val="0"/>
          <c:tx>
            <c:v>Federal Funds Rate</c:v>
          </c:tx>
          <c:spPr>
            <a:ln w="63500">
              <a:solidFill>
                <a:srgbClr val="00B050"/>
              </a:solidFill>
            </a:ln>
          </c:spPr>
          <c:marker>
            <c:symbol val="none"/>
          </c:marker>
          <c:cat>
            <c:numRef>
              <c:f>'DATA 1982 - 2008'!$A$4:$A$325</c:f>
              <c:numCache>
                <c:formatCode>m/d/yyyy</c:formatCode>
                <c:ptCount val="322"/>
                <c:pt idx="0">
                  <c:v>29952.0</c:v>
                </c:pt>
                <c:pt idx="1">
                  <c:v>29983.0</c:v>
                </c:pt>
                <c:pt idx="2">
                  <c:v>30011.0</c:v>
                </c:pt>
                <c:pt idx="3">
                  <c:v>30042.0</c:v>
                </c:pt>
                <c:pt idx="4">
                  <c:v>30072.0</c:v>
                </c:pt>
                <c:pt idx="5">
                  <c:v>30103.0</c:v>
                </c:pt>
                <c:pt idx="6">
                  <c:v>30133.0</c:v>
                </c:pt>
                <c:pt idx="7">
                  <c:v>30164.0</c:v>
                </c:pt>
                <c:pt idx="8">
                  <c:v>30195.0</c:v>
                </c:pt>
                <c:pt idx="9">
                  <c:v>30225.0</c:v>
                </c:pt>
                <c:pt idx="10">
                  <c:v>30256.0</c:v>
                </c:pt>
                <c:pt idx="11">
                  <c:v>30286.0</c:v>
                </c:pt>
                <c:pt idx="12">
                  <c:v>30317.0</c:v>
                </c:pt>
                <c:pt idx="13">
                  <c:v>30348.0</c:v>
                </c:pt>
                <c:pt idx="14">
                  <c:v>30376.0</c:v>
                </c:pt>
                <c:pt idx="15">
                  <c:v>30407.0</c:v>
                </c:pt>
                <c:pt idx="16">
                  <c:v>30437.0</c:v>
                </c:pt>
                <c:pt idx="17">
                  <c:v>30468.0</c:v>
                </c:pt>
                <c:pt idx="18">
                  <c:v>30498.0</c:v>
                </c:pt>
                <c:pt idx="19">
                  <c:v>30529.0</c:v>
                </c:pt>
                <c:pt idx="20">
                  <c:v>30560.0</c:v>
                </c:pt>
                <c:pt idx="21">
                  <c:v>30590.0</c:v>
                </c:pt>
                <c:pt idx="22">
                  <c:v>30621.0</c:v>
                </c:pt>
                <c:pt idx="23">
                  <c:v>30651.0</c:v>
                </c:pt>
                <c:pt idx="24">
                  <c:v>30682.0</c:v>
                </c:pt>
                <c:pt idx="25">
                  <c:v>30713.0</c:v>
                </c:pt>
                <c:pt idx="26">
                  <c:v>30742.0</c:v>
                </c:pt>
                <c:pt idx="27">
                  <c:v>30773.0</c:v>
                </c:pt>
                <c:pt idx="28">
                  <c:v>30803.0</c:v>
                </c:pt>
                <c:pt idx="29">
                  <c:v>30834.0</c:v>
                </c:pt>
                <c:pt idx="30">
                  <c:v>30864.0</c:v>
                </c:pt>
                <c:pt idx="31">
                  <c:v>30895.0</c:v>
                </c:pt>
                <c:pt idx="32">
                  <c:v>30926.0</c:v>
                </c:pt>
                <c:pt idx="33">
                  <c:v>30956.0</c:v>
                </c:pt>
                <c:pt idx="34">
                  <c:v>30987.0</c:v>
                </c:pt>
                <c:pt idx="35">
                  <c:v>31017.0</c:v>
                </c:pt>
                <c:pt idx="36">
                  <c:v>31048.0</c:v>
                </c:pt>
                <c:pt idx="37">
                  <c:v>31079.0</c:v>
                </c:pt>
                <c:pt idx="38">
                  <c:v>31107.0</c:v>
                </c:pt>
                <c:pt idx="39">
                  <c:v>31138.0</c:v>
                </c:pt>
                <c:pt idx="40">
                  <c:v>31168.0</c:v>
                </c:pt>
                <c:pt idx="41">
                  <c:v>31199.0</c:v>
                </c:pt>
                <c:pt idx="42">
                  <c:v>31229.0</c:v>
                </c:pt>
                <c:pt idx="43">
                  <c:v>31260.0</c:v>
                </c:pt>
                <c:pt idx="44">
                  <c:v>31291.0</c:v>
                </c:pt>
                <c:pt idx="45">
                  <c:v>31321.0</c:v>
                </c:pt>
                <c:pt idx="46">
                  <c:v>31352.0</c:v>
                </c:pt>
                <c:pt idx="47">
                  <c:v>31382.0</c:v>
                </c:pt>
                <c:pt idx="48">
                  <c:v>31413.0</c:v>
                </c:pt>
                <c:pt idx="49">
                  <c:v>31444.0</c:v>
                </c:pt>
                <c:pt idx="50">
                  <c:v>31472.0</c:v>
                </c:pt>
                <c:pt idx="51">
                  <c:v>31503.0</c:v>
                </c:pt>
                <c:pt idx="52">
                  <c:v>31533.0</c:v>
                </c:pt>
                <c:pt idx="53">
                  <c:v>31564.0</c:v>
                </c:pt>
                <c:pt idx="54">
                  <c:v>31594.0</c:v>
                </c:pt>
                <c:pt idx="55">
                  <c:v>31625.0</c:v>
                </c:pt>
                <c:pt idx="56">
                  <c:v>31656.0</c:v>
                </c:pt>
                <c:pt idx="57">
                  <c:v>31686.0</c:v>
                </c:pt>
                <c:pt idx="58">
                  <c:v>31717.0</c:v>
                </c:pt>
                <c:pt idx="59">
                  <c:v>31747.0</c:v>
                </c:pt>
                <c:pt idx="60">
                  <c:v>31778.0</c:v>
                </c:pt>
                <c:pt idx="61">
                  <c:v>31809.0</c:v>
                </c:pt>
                <c:pt idx="62">
                  <c:v>31837.0</c:v>
                </c:pt>
                <c:pt idx="63">
                  <c:v>31868.0</c:v>
                </c:pt>
                <c:pt idx="64">
                  <c:v>31898.0</c:v>
                </c:pt>
                <c:pt idx="65">
                  <c:v>31929.0</c:v>
                </c:pt>
                <c:pt idx="66">
                  <c:v>31959.0</c:v>
                </c:pt>
                <c:pt idx="67">
                  <c:v>31990.0</c:v>
                </c:pt>
                <c:pt idx="68">
                  <c:v>32021.0</c:v>
                </c:pt>
                <c:pt idx="69">
                  <c:v>32051.0</c:v>
                </c:pt>
                <c:pt idx="70">
                  <c:v>32082.0</c:v>
                </c:pt>
                <c:pt idx="71">
                  <c:v>32112.0</c:v>
                </c:pt>
                <c:pt idx="72">
                  <c:v>32143.0</c:v>
                </c:pt>
                <c:pt idx="73">
                  <c:v>32174.0</c:v>
                </c:pt>
                <c:pt idx="74">
                  <c:v>32203.0</c:v>
                </c:pt>
                <c:pt idx="75">
                  <c:v>32234.0</c:v>
                </c:pt>
                <c:pt idx="76">
                  <c:v>32264.0</c:v>
                </c:pt>
                <c:pt idx="77">
                  <c:v>32295.0</c:v>
                </c:pt>
                <c:pt idx="78">
                  <c:v>32325.0</c:v>
                </c:pt>
                <c:pt idx="79">
                  <c:v>32356.0</c:v>
                </c:pt>
                <c:pt idx="80">
                  <c:v>32387.0</c:v>
                </c:pt>
                <c:pt idx="81">
                  <c:v>32417.0</c:v>
                </c:pt>
                <c:pt idx="82">
                  <c:v>32448.0</c:v>
                </c:pt>
                <c:pt idx="83">
                  <c:v>32478.0</c:v>
                </c:pt>
                <c:pt idx="84">
                  <c:v>32509.0</c:v>
                </c:pt>
                <c:pt idx="85">
                  <c:v>32540.0</c:v>
                </c:pt>
                <c:pt idx="86">
                  <c:v>32568.0</c:v>
                </c:pt>
                <c:pt idx="87">
                  <c:v>32599.0</c:v>
                </c:pt>
                <c:pt idx="88">
                  <c:v>32629.0</c:v>
                </c:pt>
                <c:pt idx="89">
                  <c:v>32660.0</c:v>
                </c:pt>
                <c:pt idx="90">
                  <c:v>32690.0</c:v>
                </c:pt>
                <c:pt idx="91">
                  <c:v>32721.0</c:v>
                </c:pt>
                <c:pt idx="92">
                  <c:v>32752.0</c:v>
                </c:pt>
                <c:pt idx="93">
                  <c:v>32782.0</c:v>
                </c:pt>
                <c:pt idx="94">
                  <c:v>32813.0</c:v>
                </c:pt>
                <c:pt idx="95">
                  <c:v>32843.0</c:v>
                </c:pt>
                <c:pt idx="96">
                  <c:v>32874.0</c:v>
                </c:pt>
                <c:pt idx="97">
                  <c:v>32905.0</c:v>
                </c:pt>
                <c:pt idx="98">
                  <c:v>32933.0</c:v>
                </c:pt>
                <c:pt idx="99">
                  <c:v>32964.0</c:v>
                </c:pt>
                <c:pt idx="100">
                  <c:v>32994.0</c:v>
                </c:pt>
                <c:pt idx="101">
                  <c:v>33025.0</c:v>
                </c:pt>
                <c:pt idx="102">
                  <c:v>33055.0</c:v>
                </c:pt>
                <c:pt idx="103">
                  <c:v>33086.0</c:v>
                </c:pt>
                <c:pt idx="104">
                  <c:v>33117.0</c:v>
                </c:pt>
                <c:pt idx="105">
                  <c:v>33147.0</c:v>
                </c:pt>
                <c:pt idx="106">
                  <c:v>33178.0</c:v>
                </c:pt>
                <c:pt idx="107">
                  <c:v>33208.0</c:v>
                </c:pt>
                <c:pt idx="108">
                  <c:v>33239.0</c:v>
                </c:pt>
                <c:pt idx="109">
                  <c:v>33270.0</c:v>
                </c:pt>
                <c:pt idx="110">
                  <c:v>33298.0</c:v>
                </c:pt>
                <c:pt idx="111">
                  <c:v>33329.0</c:v>
                </c:pt>
                <c:pt idx="112">
                  <c:v>33359.0</c:v>
                </c:pt>
                <c:pt idx="113">
                  <c:v>33390.0</c:v>
                </c:pt>
                <c:pt idx="114">
                  <c:v>33420.0</c:v>
                </c:pt>
                <c:pt idx="115">
                  <c:v>33451.0</c:v>
                </c:pt>
                <c:pt idx="116">
                  <c:v>33482.0</c:v>
                </c:pt>
                <c:pt idx="117">
                  <c:v>33512.0</c:v>
                </c:pt>
                <c:pt idx="118">
                  <c:v>33543.0</c:v>
                </c:pt>
                <c:pt idx="119">
                  <c:v>33573.0</c:v>
                </c:pt>
                <c:pt idx="120">
                  <c:v>33604.0</c:v>
                </c:pt>
                <c:pt idx="121">
                  <c:v>33635.0</c:v>
                </c:pt>
                <c:pt idx="122">
                  <c:v>33664.0</c:v>
                </c:pt>
                <c:pt idx="123">
                  <c:v>33695.0</c:v>
                </c:pt>
                <c:pt idx="124">
                  <c:v>33725.0</c:v>
                </c:pt>
                <c:pt idx="125">
                  <c:v>33756.0</c:v>
                </c:pt>
                <c:pt idx="126">
                  <c:v>33786.0</c:v>
                </c:pt>
                <c:pt idx="127">
                  <c:v>33817.0</c:v>
                </c:pt>
                <c:pt idx="128">
                  <c:v>33848.0</c:v>
                </c:pt>
                <c:pt idx="129">
                  <c:v>33878.0</c:v>
                </c:pt>
                <c:pt idx="130">
                  <c:v>33909.0</c:v>
                </c:pt>
                <c:pt idx="131">
                  <c:v>33939.0</c:v>
                </c:pt>
                <c:pt idx="132">
                  <c:v>33970.0</c:v>
                </c:pt>
                <c:pt idx="133">
                  <c:v>34001.0</c:v>
                </c:pt>
                <c:pt idx="134">
                  <c:v>34029.0</c:v>
                </c:pt>
                <c:pt idx="135">
                  <c:v>34060.0</c:v>
                </c:pt>
                <c:pt idx="136">
                  <c:v>34090.0</c:v>
                </c:pt>
                <c:pt idx="137">
                  <c:v>34121.0</c:v>
                </c:pt>
                <c:pt idx="138">
                  <c:v>34151.0</c:v>
                </c:pt>
                <c:pt idx="139">
                  <c:v>34182.0</c:v>
                </c:pt>
                <c:pt idx="140">
                  <c:v>34213.0</c:v>
                </c:pt>
                <c:pt idx="141">
                  <c:v>34243.0</c:v>
                </c:pt>
                <c:pt idx="142">
                  <c:v>34274.0</c:v>
                </c:pt>
                <c:pt idx="143">
                  <c:v>34304.0</c:v>
                </c:pt>
                <c:pt idx="144">
                  <c:v>34335.0</c:v>
                </c:pt>
                <c:pt idx="145">
                  <c:v>34366.0</c:v>
                </c:pt>
                <c:pt idx="146">
                  <c:v>34394.0</c:v>
                </c:pt>
                <c:pt idx="147">
                  <c:v>34425.0</c:v>
                </c:pt>
                <c:pt idx="148">
                  <c:v>34455.0</c:v>
                </c:pt>
                <c:pt idx="149">
                  <c:v>34486.0</c:v>
                </c:pt>
                <c:pt idx="150">
                  <c:v>34516.0</c:v>
                </c:pt>
                <c:pt idx="151">
                  <c:v>34547.0</c:v>
                </c:pt>
                <c:pt idx="152">
                  <c:v>34578.0</c:v>
                </c:pt>
                <c:pt idx="153">
                  <c:v>34608.0</c:v>
                </c:pt>
                <c:pt idx="154">
                  <c:v>34639.0</c:v>
                </c:pt>
                <c:pt idx="155">
                  <c:v>34669.0</c:v>
                </c:pt>
                <c:pt idx="156">
                  <c:v>34700.0</c:v>
                </c:pt>
                <c:pt idx="157">
                  <c:v>34731.0</c:v>
                </c:pt>
                <c:pt idx="158">
                  <c:v>34759.0</c:v>
                </c:pt>
                <c:pt idx="159">
                  <c:v>34790.0</c:v>
                </c:pt>
                <c:pt idx="160">
                  <c:v>34820.0</c:v>
                </c:pt>
                <c:pt idx="161">
                  <c:v>34851.0</c:v>
                </c:pt>
                <c:pt idx="162">
                  <c:v>34881.0</c:v>
                </c:pt>
                <c:pt idx="163">
                  <c:v>34912.0</c:v>
                </c:pt>
                <c:pt idx="164">
                  <c:v>34943.0</c:v>
                </c:pt>
                <c:pt idx="165">
                  <c:v>34973.0</c:v>
                </c:pt>
                <c:pt idx="166">
                  <c:v>35004.0</c:v>
                </c:pt>
                <c:pt idx="167">
                  <c:v>35034.0</c:v>
                </c:pt>
                <c:pt idx="168">
                  <c:v>35065.0</c:v>
                </c:pt>
                <c:pt idx="169">
                  <c:v>35096.0</c:v>
                </c:pt>
                <c:pt idx="170">
                  <c:v>35125.0</c:v>
                </c:pt>
                <c:pt idx="171">
                  <c:v>35156.0</c:v>
                </c:pt>
                <c:pt idx="172">
                  <c:v>35186.0</c:v>
                </c:pt>
                <c:pt idx="173">
                  <c:v>35217.0</c:v>
                </c:pt>
                <c:pt idx="174">
                  <c:v>35247.0</c:v>
                </c:pt>
                <c:pt idx="175">
                  <c:v>35278.0</c:v>
                </c:pt>
                <c:pt idx="176">
                  <c:v>35309.0</c:v>
                </c:pt>
                <c:pt idx="177">
                  <c:v>35339.0</c:v>
                </c:pt>
                <c:pt idx="178">
                  <c:v>35370.0</c:v>
                </c:pt>
                <c:pt idx="179">
                  <c:v>35400.0</c:v>
                </c:pt>
                <c:pt idx="180">
                  <c:v>35431.0</c:v>
                </c:pt>
                <c:pt idx="181">
                  <c:v>35462.0</c:v>
                </c:pt>
                <c:pt idx="182">
                  <c:v>35490.0</c:v>
                </c:pt>
                <c:pt idx="183">
                  <c:v>35521.0</c:v>
                </c:pt>
                <c:pt idx="184">
                  <c:v>35551.0</c:v>
                </c:pt>
                <c:pt idx="185">
                  <c:v>35582.0</c:v>
                </c:pt>
                <c:pt idx="186">
                  <c:v>35612.0</c:v>
                </c:pt>
                <c:pt idx="187">
                  <c:v>35643.0</c:v>
                </c:pt>
                <c:pt idx="188">
                  <c:v>35674.0</c:v>
                </c:pt>
                <c:pt idx="189">
                  <c:v>35704.0</c:v>
                </c:pt>
                <c:pt idx="190">
                  <c:v>35735.0</c:v>
                </c:pt>
                <c:pt idx="191">
                  <c:v>35765.0</c:v>
                </c:pt>
                <c:pt idx="192">
                  <c:v>35796.0</c:v>
                </c:pt>
                <c:pt idx="193">
                  <c:v>35827.0</c:v>
                </c:pt>
                <c:pt idx="194">
                  <c:v>35855.0</c:v>
                </c:pt>
                <c:pt idx="195">
                  <c:v>35886.0</c:v>
                </c:pt>
                <c:pt idx="196">
                  <c:v>35916.0</c:v>
                </c:pt>
                <c:pt idx="197">
                  <c:v>35947.0</c:v>
                </c:pt>
                <c:pt idx="198">
                  <c:v>35977.0</c:v>
                </c:pt>
                <c:pt idx="199">
                  <c:v>36008.0</c:v>
                </c:pt>
                <c:pt idx="200">
                  <c:v>36039.0</c:v>
                </c:pt>
                <c:pt idx="201">
                  <c:v>36069.0</c:v>
                </c:pt>
                <c:pt idx="202">
                  <c:v>36100.0</c:v>
                </c:pt>
                <c:pt idx="203">
                  <c:v>36130.0</c:v>
                </c:pt>
                <c:pt idx="204">
                  <c:v>36161.0</c:v>
                </c:pt>
                <c:pt idx="205">
                  <c:v>36192.0</c:v>
                </c:pt>
                <c:pt idx="206">
                  <c:v>36220.0</c:v>
                </c:pt>
                <c:pt idx="207">
                  <c:v>36251.0</c:v>
                </c:pt>
                <c:pt idx="208">
                  <c:v>36281.0</c:v>
                </c:pt>
                <c:pt idx="209">
                  <c:v>36312.0</c:v>
                </c:pt>
                <c:pt idx="210">
                  <c:v>36342.0</c:v>
                </c:pt>
                <c:pt idx="211">
                  <c:v>36373.0</c:v>
                </c:pt>
                <c:pt idx="212">
                  <c:v>36404.0</c:v>
                </c:pt>
                <c:pt idx="213">
                  <c:v>36434.0</c:v>
                </c:pt>
                <c:pt idx="214">
                  <c:v>36465.0</c:v>
                </c:pt>
                <c:pt idx="215">
                  <c:v>36495.0</c:v>
                </c:pt>
                <c:pt idx="216">
                  <c:v>36526.0</c:v>
                </c:pt>
                <c:pt idx="217">
                  <c:v>36557.0</c:v>
                </c:pt>
                <c:pt idx="218">
                  <c:v>36586.0</c:v>
                </c:pt>
                <c:pt idx="219">
                  <c:v>36617.0</c:v>
                </c:pt>
                <c:pt idx="220">
                  <c:v>36647.0</c:v>
                </c:pt>
                <c:pt idx="221">
                  <c:v>36678.0</c:v>
                </c:pt>
                <c:pt idx="222">
                  <c:v>36708.0</c:v>
                </c:pt>
                <c:pt idx="223">
                  <c:v>36739.0</c:v>
                </c:pt>
                <c:pt idx="224">
                  <c:v>36770.0</c:v>
                </c:pt>
                <c:pt idx="225">
                  <c:v>36800.0</c:v>
                </c:pt>
                <c:pt idx="226">
                  <c:v>36831.0</c:v>
                </c:pt>
                <c:pt idx="227">
                  <c:v>36861.0</c:v>
                </c:pt>
                <c:pt idx="228">
                  <c:v>36892.0</c:v>
                </c:pt>
                <c:pt idx="229">
                  <c:v>36923.0</c:v>
                </c:pt>
                <c:pt idx="230">
                  <c:v>36951.0</c:v>
                </c:pt>
                <c:pt idx="231">
                  <c:v>36982.0</c:v>
                </c:pt>
                <c:pt idx="232">
                  <c:v>37012.0</c:v>
                </c:pt>
                <c:pt idx="233">
                  <c:v>37043.0</c:v>
                </c:pt>
                <c:pt idx="234">
                  <c:v>37073.0</c:v>
                </c:pt>
                <c:pt idx="235">
                  <c:v>37104.0</c:v>
                </c:pt>
                <c:pt idx="236">
                  <c:v>37135.0</c:v>
                </c:pt>
                <c:pt idx="237">
                  <c:v>37165.0</c:v>
                </c:pt>
                <c:pt idx="238">
                  <c:v>37196.0</c:v>
                </c:pt>
                <c:pt idx="239">
                  <c:v>37226.0</c:v>
                </c:pt>
                <c:pt idx="240">
                  <c:v>37257.0</c:v>
                </c:pt>
                <c:pt idx="241">
                  <c:v>37288.0</c:v>
                </c:pt>
                <c:pt idx="242">
                  <c:v>37316.0</c:v>
                </c:pt>
                <c:pt idx="243">
                  <c:v>37347.0</c:v>
                </c:pt>
                <c:pt idx="244">
                  <c:v>37377.0</c:v>
                </c:pt>
                <c:pt idx="245">
                  <c:v>37408.0</c:v>
                </c:pt>
                <c:pt idx="246">
                  <c:v>37438.0</c:v>
                </c:pt>
                <c:pt idx="247">
                  <c:v>37469.0</c:v>
                </c:pt>
                <c:pt idx="248">
                  <c:v>37500.0</c:v>
                </c:pt>
                <c:pt idx="249">
                  <c:v>37530.0</c:v>
                </c:pt>
                <c:pt idx="250">
                  <c:v>37561.0</c:v>
                </c:pt>
                <c:pt idx="251">
                  <c:v>37591.0</c:v>
                </c:pt>
                <c:pt idx="252">
                  <c:v>37622.0</c:v>
                </c:pt>
                <c:pt idx="253">
                  <c:v>37653.0</c:v>
                </c:pt>
                <c:pt idx="254">
                  <c:v>37681.0</c:v>
                </c:pt>
                <c:pt idx="255">
                  <c:v>37712.0</c:v>
                </c:pt>
                <c:pt idx="256">
                  <c:v>37742.0</c:v>
                </c:pt>
                <c:pt idx="257">
                  <c:v>37773.0</c:v>
                </c:pt>
                <c:pt idx="258">
                  <c:v>37803.0</c:v>
                </c:pt>
                <c:pt idx="259">
                  <c:v>37834.0</c:v>
                </c:pt>
                <c:pt idx="260">
                  <c:v>37865.0</c:v>
                </c:pt>
                <c:pt idx="261">
                  <c:v>37895.0</c:v>
                </c:pt>
                <c:pt idx="262">
                  <c:v>37926.0</c:v>
                </c:pt>
                <c:pt idx="263">
                  <c:v>37956.0</c:v>
                </c:pt>
                <c:pt idx="264">
                  <c:v>37987.0</c:v>
                </c:pt>
                <c:pt idx="265">
                  <c:v>38018.0</c:v>
                </c:pt>
                <c:pt idx="266">
                  <c:v>38047.0</c:v>
                </c:pt>
                <c:pt idx="267">
                  <c:v>38078.0</c:v>
                </c:pt>
                <c:pt idx="268">
                  <c:v>38108.0</c:v>
                </c:pt>
                <c:pt idx="269">
                  <c:v>38139.0</c:v>
                </c:pt>
                <c:pt idx="270">
                  <c:v>38169.0</c:v>
                </c:pt>
                <c:pt idx="271">
                  <c:v>38200.0</c:v>
                </c:pt>
                <c:pt idx="272">
                  <c:v>38231.0</c:v>
                </c:pt>
                <c:pt idx="273">
                  <c:v>38261.0</c:v>
                </c:pt>
                <c:pt idx="274">
                  <c:v>38292.0</c:v>
                </c:pt>
                <c:pt idx="275">
                  <c:v>38322.0</c:v>
                </c:pt>
                <c:pt idx="276">
                  <c:v>38353.0</c:v>
                </c:pt>
                <c:pt idx="277">
                  <c:v>38384.0</c:v>
                </c:pt>
                <c:pt idx="278">
                  <c:v>38412.0</c:v>
                </c:pt>
                <c:pt idx="279">
                  <c:v>38443.0</c:v>
                </c:pt>
                <c:pt idx="280">
                  <c:v>38473.0</c:v>
                </c:pt>
                <c:pt idx="281">
                  <c:v>38504.0</c:v>
                </c:pt>
                <c:pt idx="282">
                  <c:v>38534.0</c:v>
                </c:pt>
                <c:pt idx="283">
                  <c:v>38565.0</c:v>
                </c:pt>
                <c:pt idx="284">
                  <c:v>38596.0</c:v>
                </c:pt>
                <c:pt idx="285">
                  <c:v>38626.0</c:v>
                </c:pt>
                <c:pt idx="286">
                  <c:v>38657.0</c:v>
                </c:pt>
                <c:pt idx="287">
                  <c:v>38687.0</c:v>
                </c:pt>
                <c:pt idx="288">
                  <c:v>38718.0</c:v>
                </c:pt>
                <c:pt idx="289">
                  <c:v>38749.0</c:v>
                </c:pt>
                <c:pt idx="290">
                  <c:v>38777.0</c:v>
                </c:pt>
                <c:pt idx="291">
                  <c:v>38808.0</c:v>
                </c:pt>
                <c:pt idx="292">
                  <c:v>38838.0</c:v>
                </c:pt>
                <c:pt idx="293">
                  <c:v>38869.0</c:v>
                </c:pt>
                <c:pt idx="294">
                  <c:v>38899.0</c:v>
                </c:pt>
                <c:pt idx="295">
                  <c:v>38930.0</c:v>
                </c:pt>
                <c:pt idx="296">
                  <c:v>38961.0</c:v>
                </c:pt>
                <c:pt idx="297">
                  <c:v>38991.0</c:v>
                </c:pt>
                <c:pt idx="298">
                  <c:v>39022.0</c:v>
                </c:pt>
                <c:pt idx="299">
                  <c:v>39052.0</c:v>
                </c:pt>
                <c:pt idx="300">
                  <c:v>39083.0</c:v>
                </c:pt>
                <c:pt idx="301">
                  <c:v>39114.0</c:v>
                </c:pt>
                <c:pt idx="302">
                  <c:v>39142.0</c:v>
                </c:pt>
                <c:pt idx="303">
                  <c:v>39173.0</c:v>
                </c:pt>
                <c:pt idx="304">
                  <c:v>39203.0</c:v>
                </c:pt>
                <c:pt idx="305">
                  <c:v>39234.0</c:v>
                </c:pt>
                <c:pt idx="306">
                  <c:v>39264.0</c:v>
                </c:pt>
                <c:pt idx="307">
                  <c:v>39295.0</c:v>
                </c:pt>
                <c:pt idx="308">
                  <c:v>39326.0</c:v>
                </c:pt>
                <c:pt idx="309">
                  <c:v>39356.0</c:v>
                </c:pt>
                <c:pt idx="310">
                  <c:v>39387.0</c:v>
                </c:pt>
                <c:pt idx="311">
                  <c:v>39417.0</c:v>
                </c:pt>
                <c:pt idx="312">
                  <c:v>39448.0</c:v>
                </c:pt>
                <c:pt idx="313">
                  <c:v>39479.0</c:v>
                </c:pt>
                <c:pt idx="314">
                  <c:v>39508.0</c:v>
                </c:pt>
                <c:pt idx="315">
                  <c:v>39539.0</c:v>
                </c:pt>
                <c:pt idx="316">
                  <c:v>39569.0</c:v>
                </c:pt>
                <c:pt idx="317">
                  <c:v>39600.0</c:v>
                </c:pt>
                <c:pt idx="318">
                  <c:v>39630.0</c:v>
                </c:pt>
                <c:pt idx="319">
                  <c:v>39661.0</c:v>
                </c:pt>
                <c:pt idx="320">
                  <c:v>39692.0</c:v>
                </c:pt>
                <c:pt idx="321">
                  <c:v>39722.0</c:v>
                </c:pt>
              </c:numCache>
            </c:numRef>
          </c:cat>
          <c:val>
            <c:numRef>
              <c:f>'DATA 1982 - 2008'!$BN$4:$BN$325</c:f>
              <c:numCache>
                <c:formatCode>General</c:formatCode>
                <c:ptCount val="322"/>
                <c:pt idx="0">
                  <c:v>13.22</c:v>
                </c:pt>
                <c:pt idx="1">
                  <c:v>14.78</c:v>
                </c:pt>
                <c:pt idx="2">
                  <c:v>14.68</c:v>
                </c:pt>
                <c:pt idx="3">
                  <c:v>14.94</c:v>
                </c:pt>
                <c:pt idx="4">
                  <c:v>14.45000000000001</c:v>
                </c:pt>
                <c:pt idx="5">
                  <c:v>14.15</c:v>
                </c:pt>
                <c:pt idx="6">
                  <c:v>12.59</c:v>
                </c:pt>
                <c:pt idx="7">
                  <c:v>10.12</c:v>
                </c:pt>
                <c:pt idx="8">
                  <c:v>10.31</c:v>
                </c:pt>
                <c:pt idx="9">
                  <c:v>9.710000000000001</c:v>
                </c:pt>
                <c:pt idx="10">
                  <c:v>9.200000000000001</c:v>
                </c:pt>
                <c:pt idx="11">
                  <c:v>8.950000000000002</c:v>
                </c:pt>
                <c:pt idx="12">
                  <c:v>8.68</c:v>
                </c:pt>
                <c:pt idx="13">
                  <c:v>8.51</c:v>
                </c:pt>
                <c:pt idx="14">
                  <c:v>8.77</c:v>
                </c:pt>
                <c:pt idx="15">
                  <c:v>8.8</c:v>
                </c:pt>
                <c:pt idx="16">
                  <c:v>8.629999999999998</c:v>
                </c:pt>
                <c:pt idx="17">
                  <c:v>8.98</c:v>
                </c:pt>
                <c:pt idx="18">
                  <c:v>9.370000000000002</c:v>
                </c:pt>
                <c:pt idx="19">
                  <c:v>9.56</c:v>
                </c:pt>
                <c:pt idx="20">
                  <c:v>9.450000000000002</c:v>
                </c:pt>
                <c:pt idx="21">
                  <c:v>9.48</c:v>
                </c:pt>
                <c:pt idx="22">
                  <c:v>9.34</c:v>
                </c:pt>
                <c:pt idx="23">
                  <c:v>9.47</c:v>
                </c:pt>
                <c:pt idx="24">
                  <c:v>9.56</c:v>
                </c:pt>
                <c:pt idx="25">
                  <c:v>9.59</c:v>
                </c:pt>
                <c:pt idx="26">
                  <c:v>9.91</c:v>
                </c:pt>
                <c:pt idx="27">
                  <c:v>10.29</c:v>
                </c:pt>
                <c:pt idx="28">
                  <c:v>10.32</c:v>
                </c:pt>
                <c:pt idx="29">
                  <c:v>11.06</c:v>
                </c:pt>
                <c:pt idx="30">
                  <c:v>11.23</c:v>
                </c:pt>
                <c:pt idx="31">
                  <c:v>11.64</c:v>
                </c:pt>
                <c:pt idx="32">
                  <c:v>11.3</c:v>
                </c:pt>
                <c:pt idx="33">
                  <c:v>9.99</c:v>
                </c:pt>
                <c:pt idx="34">
                  <c:v>9.43</c:v>
                </c:pt>
                <c:pt idx="35">
                  <c:v>8.38</c:v>
                </c:pt>
                <c:pt idx="36">
                  <c:v>8.350000000000006</c:v>
                </c:pt>
                <c:pt idx="37">
                  <c:v>8.5</c:v>
                </c:pt>
                <c:pt idx="38">
                  <c:v>8.58</c:v>
                </c:pt>
                <c:pt idx="39">
                  <c:v>8.27</c:v>
                </c:pt>
                <c:pt idx="40">
                  <c:v>7.970000000000002</c:v>
                </c:pt>
                <c:pt idx="41">
                  <c:v>7.53</c:v>
                </c:pt>
                <c:pt idx="42">
                  <c:v>7.88</c:v>
                </c:pt>
                <c:pt idx="43">
                  <c:v>7.9</c:v>
                </c:pt>
                <c:pt idx="44">
                  <c:v>7.92</c:v>
                </c:pt>
                <c:pt idx="45">
                  <c:v>7.99</c:v>
                </c:pt>
                <c:pt idx="46">
                  <c:v>8.05</c:v>
                </c:pt>
                <c:pt idx="47">
                  <c:v>8.27</c:v>
                </c:pt>
                <c:pt idx="48">
                  <c:v>8.139999999999998</c:v>
                </c:pt>
                <c:pt idx="49">
                  <c:v>7.859999999999998</c:v>
                </c:pt>
                <c:pt idx="50">
                  <c:v>7.48</c:v>
                </c:pt>
                <c:pt idx="51">
                  <c:v>6.99</c:v>
                </c:pt>
                <c:pt idx="52">
                  <c:v>6.85</c:v>
                </c:pt>
                <c:pt idx="53">
                  <c:v>6.92</c:v>
                </c:pt>
                <c:pt idx="54">
                  <c:v>6.56</c:v>
                </c:pt>
                <c:pt idx="55">
                  <c:v>6.17</c:v>
                </c:pt>
                <c:pt idx="56">
                  <c:v>5.89</c:v>
                </c:pt>
                <c:pt idx="57">
                  <c:v>5.85</c:v>
                </c:pt>
                <c:pt idx="58">
                  <c:v>6.04</c:v>
                </c:pt>
                <c:pt idx="59">
                  <c:v>6.91</c:v>
                </c:pt>
                <c:pt idx="60">
                  <c:v>6.430000000000002</c:v>
                </c:pt>
                <c:pt idx="61">
                  <c:v>6.1</c:v>
                </c:pt>
                <c:pt idx="62">
                  <c:v>6.13</c:v>
                </c:pt>
                <c:pt idx="63">
                  <c:v>6.37</c:v>
                </c:pt>
                <c:pt idx="64">
                  <c:v>6.85</c:v>
                </c:pt>
                <c:pt idx="65">
                  <c:v>6.73</c:v>
                </c:pt>
                <c:pt idx="66">
                  <c:v>6.58</c:v>
                </c:pt>
                <c:pt idx="67">
                  <c:v>6.73</c:v>
                </c:pt>
                <c:pt idx="68">
                  <c:v>7.22</c:v>
                </c:pt>
                <c:pt idx="69">
                  <c:v>7.29</c:v>
                </c:pt>
                <c:pt idx="70">
                  <c:v>6.689999999999999</c:v>
                </c:pt>
                <c:pt idx="71">
                  <c:v>6.770000000000001</c:v>
                </c:pt>
                <c:pt idx="72">
                  <c:v>6.83</c:v>
                </c:pt>
                <c:pt idx="73">
                  <c:v>6.58</c:v>
                </c:pt>
                <c:pt idx="74">
                  <c:v>6.58</c:v>
                </c:pt>
                <c:pt idx="75">
                  <c:v>6.87</c:v>
                </c:pt>
                <c:pt idx="76">
                  <c:v>7.09</c:v>
                </c:pt>
                <c:pt idx="77">
                  <c:v>7.51</c:v>
                </c:pt>
                <c:pt idx="78">
                  <c:v>7.75</c:v>
                </c:pt>
                <c:pt idx="79">
                  <c:v>8.01</c:v>
                </c:pt>
                <c:pt idx="80">
                  <c:v>8.19</c:v>
                </c:pt>
                <c:pt idx="81">
                  <c:v>8.3</c:v>
                </c:pt>
                <c:pt idx="82">
                  <c:v>8.350000000000006</c:v>
                </c:pt>
                <c:pt idx="83">
                  <c:v>8.76</c:v>
                </c:pt>
                <c:pt idx="84">
                  <c:v>9.120000000000001</c:v>
                </c:pt>
                <c:pt idx="85">
                  <c:v>9.360000000000004</c:v>
                </c:pt>
                <c:pt idx="86">
                  <c:v>9.850000000000006</c:v>
                </c:pt>
                <c:pt idx="87">
                  <c:v>9.84</c:v>
                </c:pt>
                <c:pt idx="88">
                  <c:v>9.81</c:v>
                </c:pt>
                <c:pt idx="89">
                  <c:v>9.530000000000001</c:v>
                </c:pt>
                <c:pt idx="90">
                  <c:v>9.239999999999998</c:v>
                </c:pt>
                <c:pt idx="91">
                  <c:v>8.99</c:v>
                </c:pt>
                <c:pt idx="92">
                  <c:v>9.02</c:v>
                </c:pt>
                <c:pt idx="93">
                  <c:v>8.84</c:v>
                </c:pt>
                <c:pt idx="94">
                  <c:v>8.55</c:v>
                </c:pt>
                <c:pt idx="95">
                  <c:v>8.450000000000002</c:v>
                </c:pt>
                <c:pt idx="96">
                  <c:v>8.229999999999998</c:v>
                </c:pt>
                <c:pt idx="97">
                  <c:v>8.239999999999998</c:v>
                </c:pt>
                <c:pt idx="98">
                  <c:v>8.280000000000001</c:v>
                </c:pt>
                <c:pt idx="99">
                  <c:v>8.26</c:v>
                </c:pt>
                <c:pt idx="100">
                  <c:v>8.18</c:v>
                </c:pt>
                <c:pt idx="101">
                  <c:v>8.290000000000001</c:v>
                </c:pt>
                <c:pt idx="102">
                  <c:v>8.15</c:v>
                </c:pt>
                <c:pt idx="103">
                  <c:v>8.129999999999998</c:v>
                </c:pt>
                <c:pt idx="104">
                  <c:v>8.200000000000001</c:v>
                </c:pt>
                <c:pt idx="105">
                  <c:v>8.11</c:v>
                </c:pt>
                <c:pt idx="106">
                  <c:v>7.81</c:v>
                </c:pt>
                <c:pt idx="107">
                  <c:v>7.31</c:v>
                </c:pt>
                <c:pt idx="108">
                  <c:v>6.91</c:v>
                </c:pt>
                <c:pt idx="109">
                  <c:v>6.25</c:v>
                </c:pt>
                <c:pt idx="110">
                  <c:v>6.119999999999997</c:v>
                </c:pt>
                <c:pt idx="111">
                  <c:v>5.91</c:v>
                </c:pt>
                <c:pt idx="112">
                  <c:v>5.78</c:v>
                </c:pt>
                <c:pt idx="113">
                  <c:v>5.9</c:v>
                </c:pt>
                <c:pt idx="114">
                  <c:v>5.819999999999998</c:v>
                </c:pt>
                <c:pt idx="115">
                  <c:v>5.659999999999997</c:v>
                </c:pt>
                <c:pt idx="116">
                  <c:v>5.45</c:v>
                </c:pt>
                <c:pt idx="117">
                  <c:v>5.21</c:v>
                </c:pt>
                <c:pt idx="118">
                  <c:v>4.81</c:v>
                </c:pt>
                <c:pt idx="119">
                  <c:v>4.430000000000002</c:v>
                </c:pt>
                <c:pt idx="120">
                  <c:v>4.03</c:v>
                </c:pt>
                <c:pt idx="121">
                  <c:v>4.06</c:v>
                </c:pt>
                <c:pt idx="122">
                  <c:v>3.98</c:v>
                </c:pt>
                <c:pt idx="123">
                  <c:v>3.73</c:v>
                </c:pt>
                <c:pt idx="124">
                  <c:v>3.82</c:v>
                </c:pt>
                <c:pt idx="125">
                  <c:v>3.76</c:v>
                </c:pt>
                <c:pt idx="126">
                  <c:v>3.25</c:v>
                </c:pt>
                <c:pt idx="127">
                  <c:v>3.3</c:v>
                </c:pt>
                <c:pt idx="128">
                  <c:v>3.22</c:v>
                </c:pt>
                <c:pt idx="129">
                  <c:v>3.1</c:v>
                </c:pt>
                <c:pt idx="130">
                  <c:v>3.09</c:v>
                </c:pt>
                <c:pt idx="131">
                  <c:v>2.92</c:v>
                </c:pt>
                <c:pt idx="132">
                  <c:v>3.02</c:v>
                </c:pt>
                <c:pt idx="133">
                  <c:v>3.03</c:v>
                </c:pt>
                <c:pt idx="134">
                  <c:v>3.07</c:v>
                </c:pt>
                <c:pt idx="135">
                  <c:v>2.96</c:v>
                </c:pt>
                <c:pt idx="136">
                  <c:v>3.0</c:v>
                </c:pt>
                <c:pt idx="137">
                  <c:v>3.04</c:v>
                </c:pt>
                <c:pt idx="138">
                  <c:v>3.06</c:v>
                </c:pt>
                <c:pt idx="139">
                  <c:v>3.03</c:v>
                </c:pt>
                <c:pt idx="140">
                  <c:v>3.09</c:v>
                </c:pt>
                <c:pt idx="141">
                  <c:v>2.99</c:v>
                </c:pt>
                <c:pt idx="142">
                  <c:v>3.02</c:v>
                </c:pt>
                <c:pt idx="143">
                  <c:v>2.96</c:v>
                </c:pt>
                <c:pt idx="144">
                  <c:v>3.05</c:v>
                </c:pt>
                <c:pt idx="145">
                  <c:v>3.25</c:v>
                </c:pt>
                <c:pt idx="146">
                  <c:v>3.34</c:v>
                </c:pt>
                <c:pt idx="147">
                  <c:v>3.56</c:v>
                </c:pt>
                <c:pt idx="148">
                  <c:v>4.01</c:v>
                </c:pt>
                <c:pt idx="149">
                  <c:v>4.25</c:v>
                </c:pt>
                <c:pt idx="150">
                  <c:v>4.26</c:v>
                </c:pt>
                <c:pt idx="151">
                  <c:v>4.470000000000002</c:v>
                </c:pt>
                <c:pt idx="152">
                  <c:v>4.73</c:v>
                </c:pt>
                <c:pt idx="153">
                  <c:v>4.76</c:v>
                </c:pt>
                <c:pt idx="154">
                  <c:v>5.29</c:v>
                </c:pt>
                <c:pt idx="155">
                  <c:v>5.45</c:v>
                </c:pt>
                <c:pt idx="156">
                  <c:v>5.53</c:v>
                </c:pt>
                <c:pt idx="157">
                  <c:v>5.92</c:v>
                </c:pt>
                <c:pt idx="158">
                  <c:v>5.98</c:v>
                </c:pt>
                <c:pt idx="159">
                  <c:v>6.05</c:v>
                </c:pt>
                <c:pt idx="160">
                  <c:v>6.01</c:v>
                </c:pt>
                <c:pt idx="161">
                  <c:v>6.0</c:v>
                </c:pt>
                <c:pt idx="162">
                  <c:v>5.85</c:v>
                </c:pt>
                <c:pt idx="163">
                  <c:v>5.74</c:v>
                </c:pt>
                <c:pt idx="164">
                  <c:v>5.8</c:v>
                </c:pt>
                <c:pt idx="165">
                  <c:v>5.76</c:v>
                </c:pt>
                <c:pt idx="166">
                  <c:v>5.8</c:v>
                </c:pt>
                <c:pt idx="167">
                  <c:v>5.6</c:v>
                </c:pt>
                <c:pt idx="168">
                  <c:v>5.56</c:v>
                </c:pt>
                <c:pt idx="169">
                  <c:v>5.22</c:v>
                </c:pt>
                <c:pt idx="170">
                  <c:v>5.31</c:v>
                </c:pt>
                <c:pt idx="171">
                  <c:v>5.22</c:v>
                </c:pt>
                <c:pt idx="172">
                  <c:v>5.24</c:v>
                </c:pt>
                <c:pt idx="173">
                  <c:v>5.270000000000001</c:v>
                </c:pt>
                <c:pt idx="174">
                  <c:v>5.4</c:v>
                </c:pt>
                <c:pt idx="175">
                  <c:v>5.22</c:v>
                </c:pt>
                <c:pt idx="176">
                  <c:v>5.3</c:v>
                </c:pt>
                <c:pt idx="177">
                  <c:v>5.24</c:v>
                </c:pt>
                <c:pt idx="178">
                  <c:v>5.31</c:v>
                </c:pt>
                <c:pt idx="179">
                  <c:v>5.29</c:v>
                </c:pt>
                <c:pt idx="180">
                  <c:v>5.25</c:v>
                </c:pt>
                <c:pt idx="181">
                  <c:v>5.189999999999999</c:v>
                </c:pt>
                <c:pt idx="182">
                  <c:v>5.39</c:v>
                </c:pt>
                <c:pt idx="183">
                  <c:v>5.51</c:v>
                </c:pt>
                <c:pt idx="184">
                  <c:v>5.5</c:v>
                </c:pt>
                <c:pt idx="185">
                  <c:v>5.56</c:v>
                </c:pt>
                <c:pt idx="186">
                  <c:v>5.52</c:v>
                </c:pt>
                <c:pt idx="187">
                  <c:v>5.54</c:v>
                </c:pt>
                <c:pt idx="188">
                  <c:v>5.54</c:v>
                </c:pt>
                <c:pt idx="189">
                  <c:v>5.5</c:v>
                </c:pt>
                <c:pt idx="190">
                  <c:v>5.52</c:v>
                </c:pt>
                <c:pt idx="191">
                  <c:v>5.5</c:v>
                </c:pt>
                <c:pt idx="192">
                  <c:v>5.56</c:v>
                </c:pt>
                <c:pt idx="193">
                  <c:v>5.51</c:v>
                </c:pt>
                <c:pt idx="194">
                  <c:v>5.49</c:v>
                </c:pt>
                <c:pt idx="195">
                  <c:v>5.45</c:v>
                </c:pt>
                <c:pt idx="196">
                  <c:v>5.49</c:v>
                </c:pt>
                <c:pt idx="197">
                  <c:v>5.56</c:v>
                </c:pt>
                <c:pt idx="198">
                  <c:v>5.54</c:v>
                </c:pt>
                <c:pt idx="199">
                  <c:v>5.55</c:v>
                </c:pt>
                <c:pt idx="200">
                  <c:v>5.51</c:v>
                </c:pt>
                <c:pt idx="201">
                  <c:v>5.07</c:v>
                </c:pt>
                <c:pt idx="202">
                  <c:v>4.83</c:v>
                </c:pt>
                <c:pt idx="203">
                  <c:v>4.68</c:v>
                </c:pt>
                <c:pt idx="204">
                  <c:v>4.63</c:v>
                </c:pt>
                <c:pt idx="205">
                  <c:v>4.76</c:v>
                </c:pt>
                <c:pt idx="206">
                  <c:v>4.81</c:v>
                </c:pt>
                <c:pt idx="207">
                  <c:v>4.74</c:v>
                </c:pt>
                <c:pt idx="208">
                  <c:v>4.74</c:v>
                </c:pt>
                <c:pt idx="209">
                  <c:v>4.76</c:v>
                </c:pt>
                <c:pt idx="210">
                  <c:v>4.99</c:v>
                </c:pt>
                <c:pt idx="211">
                  <c:v>5.07</c:v>
                </c:pt>
                <c:pt idx="212">
                  <c:v>5.22</c:v>
                </c:pt>
                <c:pt idx="213">
                  <c:v>5.2</c:v>
                </c:pt>
                <c:pt idx="214">
                  <c:v>5.42</c:v>
                </c:pt>
                <c:pt idx="215">
                  <c:v>5.3</c:v>
                </c:pt>
                <c:pt idx="216">
                  <c:v>5.45</c:v>
                </c:pt>
                <c:pt idx="217">
                  <c:v>5.73</c:v>
                </c:pt>
                <c:pt idx="218">
                  <c:v>5.85</c:v>
                </c:pt>
                <c:pt idx="219">
                  <c:v>6.02</c:v>
                </c:pt>
                <c:pt idx="220">
                  <c:v>6.270000000000001</c:v>
                </c:pt>
                <c:pt idx="221">
                  <c:v>6.53</c:v>
                </c:pt>
                <c:pt idx="222">
                  <c:v>6.54</c:v>
                </c:pt>
                <c:pt idx="223">
                  <c:v>6.5</c:v>
                </c:pt>
                <c:pt idx="224">
                  <c:v>6.52</c:v>
                </c:pt>
                <c:pt idx="225">
                  <c:v>6.51</c:v>
                </c:pt>
                <c:pt idx="226">
                  <c:v>6.51</c:v>
                </c:pt>
                <c:pt idx="227">
                  <c:v>6.4</c:v>
                </c:pt>
                <c:pt idx="228">
                  <c:v>5.98</c:v>
                </c:pt>
                <c:pt idx="229">
                  <c:v>5.49</c:v>
                </c:pt>
                <c:pt idx="230">
                  <c:v>5.31</c:v>
                </c:pt>
                <c:pt idx="231">
                  <c:v>4.8</c:v>
                </c:pt>
                <c:pt idx="232">
                  <c:v>4.21</c:v>
                </c:pt>
                <c:pt idx="233">
                  <c:v>3.97</c:v>
                </c:pt>
                <c:pt idx="234">
                  <c:v>3.77</c:v>
                </c:pt>
                <c:pt idx="235">
                  <c:v>3.65</c:v>
                </c:pt>
                <c:pt idx="236">
                  <c:v>3.07</c:v>
                </c:pt>
                <c:pt idx="237">
                  <c:v>2.49</c:v>
                </c:pt>
                <c:pt idx="238">
                  <c:v>2.09</c:v>
                </c:pt>
                <c:pt idx="239">
                  <c:v>1.82</c:v>
                </c:pt>
                <c:pt idx="240">
                  <c:v>1.73</c:v>
                </c:pt>
                <c:pt idx="241">
                  <c:v>1.74</c:v>
                </c:pt>
                <c:pt idx="242">
                  <c:v>1.73</c:v>
                </c:pt>
                <c:pt idx="243">
                  <c:v>1.75</c:v>
                </c:pt>
                <c:pt idx="244">
                  <c:v>1.75</c:v>
                </c:pt>
                <c:pt idx="245">
                  <c:v>1.75</c:v>
                </c:pt>
                <c:pt idx="246">
                  <c:v>1.73</c:v>
                </c:pt>
                <c:pt idx="247">
                  <c:v>1.74</c:v>
                </c:pt>
                <c:pt idx="248">
                  <c:v>1.75</c:v>
                </c:pt>
                <c:pt idx="249">
                  <c:v>1.75</c:v>
                </c:pt>
                <c:pt idx="250">
                  <c:v>1.34</c:v>
                </c:pt>
                <c:pt idx="251">
                  <c:v>1.24</c:v>
                </c:pt>
                <c:pt idx="252">
                  <c:v>1.24</c:v>
                </c:pt>
                <c:pt idx="253">
                  <c:v>1.26</c:v>
                </c:pt>
                <c:pt idx="254">
                  <c:v>1.25</c:v>
                </c:pt>
                <c:pt idx="255">
                  <c:v>1.26</c:v>
                </c:pt>
                <c:pt idx="256">
                  <c:v>1.26</c:v>
                </c:pt>
                <c:pt idx="257">
                  <c:v>1.22</c:v>
                </c:pt>
                <c:pt idx="258">
                  <c:v>1.01</c:v>
                </c:pt>
                <c:pt idx="259">
                  <c:v>1.03</c:v>
                </c:pt>
                <c:pt idx="260">
                  <c:v>1.01</c:v>
                </c:pt>
                <c:pt idx="261">
                  <c:v>1.01</c:v>
                </c:pt>
                <c:pt idx="262">
                  <c:v>1.0</c:v>
                </c:pt>
                <c:pt idx="263">
                  <c:v>0.98</c:v>
                </c:pt>
                <c:pt idx="264">
                  <c:v>1.0</c:v>
                </c:pt>
                <c:pt idx="265">
                  <c:v>1.01</c:v>
                </c:pt>
                <c:pt idx="266">
                  <c:v>1.0</c:v>
                </c:pt>
                <c:pt idx="267">
                  <c:v>1.0</c:v>
                </c:pt>
                <c:pt idx="268">
                  <c:v>1.0</c:v>
                </c:pt>
                <c:pt idx="269">
                  <c:v>1.03</c:v>
                </c:pt>
                <c:pt idx="270">
                  <c:v>1.26</c:v>
                </c:pt>
                <c:pt idx="271">
                  <c:v>1.43</c:v>
                </c:pt>
                <c:pt idx="272">
                  <c:v>1.61</c:v>
                </c:pt>
                <c:pt idx="273">
                  <c:v>1.76</c:v>
                </c:pt>
                <c:pt idx="274">
                  <c:v>1.930000000000007</c:v>
                </c:pt>
                <c:pt idx="275">
                  <c:v>2.16</c:v>
                </c:pt>
                <c:pt idx="276">
                  <c:v>2.28</c:v>
                </c:pt>
                <c:pt idx="277">
                  <c:v>2.5</c:v>
                </c:pt>
                <c:pt idx="278">
                  <c:v>2.63</c:v>
                </c:pt>
                <c:pt idx="279">
                  <c:v>2.79</c:v>
                </c:pt>
                <c:pt idx="280">
                  <c:v>3.0</c:v>
                </c:pt>
                <c:pt idx="281">
                  <c:v>3.04</c:v>
                </c:pt>
                <c:pt idx="282">
                  <c:v>3.26</c:v>
                </c:pt>
                <c:pt idx="283">
                  <c:v>3.5</c:v>
                </c:pt>
                <c:pt idx="284">
                  <c:v>3.62</c:v>
                </c:pt>
                <c:pt idx="285">
                  <c:v>3.78</c:v>
                </c:pt>
                <c:pt idx="286">
                  <c:v>4.0</c:v>
                </c:pt>
                <c:pt idx="287">
                  <c:v>4.159999999999997</c:v>
                </c:pt>
                <c:pt idx="288">
                  <c:v>4.29</c:v>
                </c:pt>
                <c:pt idx="289">
                  <c:v>4.49</c:v>
                </c:pt>
                <c:pt idx="290">
                  <c:v>4.59</c:v>
                </c:pt>
                <c:pt idx="291">
                  <c:v>4.79</c:v>
                </c:pt>
                <c:pt idx="292">
                  <c:v>4.94</c:v>
                </c:pt>
                <c:pt idx="293">
                  <c:v>4.99</c:v>
                </c:pt>
                <c:pt idx="294">
                  <c:v>5.24</c:v>
                </c:pt>
                <c:pt idx="295">
                  <c:v>5.25</c:v>
                </c:pt>
                <c:pt idx="296">
                  <c:v>5.25</c:v>
                </c:pt>
                <c:pt idx="297">
                  <c:v>5.25</c:v>
                </c:pt>
                <c:pt idx="298">
                  <c:v>5.25</c:v>
                </c:pt>
                <c:pt idx="299">
                  <c:v>5.24</c:v>
                </c:pt>
                <c:pt idx="300">
                  <c:v>5.25</c:v>
                </c:pt>
                <c:pt idx="301">
                  <c:v>5.26</c:v>
                </c:pt>
                <c:pt idx="302">
                  <c:v>5.26</c:v>
                </c:pt>
                <c:pt idx="303">
                  <c:v>5.25</c:v>
                </c:pt>
                <c:pt idx="304">
                  <c:v>5.25</c:v>
                </c:pt>
                <c:pt idx="305">
                  <c:v>5.25</c:v>
                </c:pt>
                <c:pt idx="306">
                  <c:v>5.26</c:v>
                </c:pt>
                <c:pt idx="307">
                  <c:v>5.02</c:v>
                </c:pt>
                <c:pt idx="308">
                  <c:v>4.94</c:v>
                </c:pt>
                <c:pt idx="309">
                  <c:v>4.76</c:v>
                </c:pt>
                <c:pt idx="310">
                  <c:v>4.49</c:v>
                </c:pt>
                <c:pt idx="311">
                  <c:v>4.24</c:v>
                </c:pt>
                <c:pt idx="312">
                  <c:v>3.94</c:v>
                </c:pt>
                <c:pt idx="313">
                  <c:v>2.98</c:v>
                </c:pt>
                <c:pt idx="314">
                  <c:v>2.61</c:v>
                </c:pt>
                <c:pt idx="315">
                  <c:v>2.28</c:v>
                </c:pt>
                <c:pt idx="316">
                  <c:v>1.980000000000007</c:v>
                </c:pt>
                <c:pt idx="317">
                  <c:v>2.0</c:v>
                </c:pt>
                <c:pt idx="318">
                  <c:v>2.01</c:v>
                </c:pt>
                <c:pt idx="319">
                  <c:v>2.0</c:v>
                </c:pt>
                <c:pt idx="320">
                  <c:v>1.81</c:v>
                </c:pt>
                <c:pt idx="321">
                  <c:v>0.97</c:v>
                </c:pt>
              </c:numCache>
            </c:numRef>
          </c:val>
          <c:smooth val="0"/>
        </c:ser>
        <c:dLbls>
          <c:showLegendKey val="0"/>
          <c:showVal val="0"/>
          <c:showCatName val="0"/>
          <c:showSerName val="0"/>
          <c:showPercent val="0"/>
          <c:showBubbleSize val="0"/>
        </c:dLbls>
        <c:marker val="1"/>
        <c:smooth val="0"/>
        <c:axId val="2086489096"/>
        <c:axId val="2139340248"/>
      </c:lineChart>
      <c:dateAx>
        <c:axId val="2139567816"/>
        <c:scaling>
          <c:orientation val="minMax"/>
          <c:max val="39722.0"/>
          <c:min val="29952.0"/>
        </c:scaling>
        <c:delete val="0"/>
        <c:axPos val="b"/>
        <c:numFmt formatCode="m/d/yyyy" sourceLinked="0"/>
        <c:majorTickMark val="none"/>
        <c:minorTickMark val="none"/>
        <c:tickLblPos val="nextTo"/>
        <c:spPr>
          <a:solidFill>
            <a:schemeClr val="bg1"/>
          </a:solidFill>
        </c:spPr>
        <c:crossAx val="2139300520"/>
        <c:crosses val="autoZero"/>
        <c:auto val="1"/>
        <c:lblOffset val="100"/>
        <c:baseTimeUnit val="months"/>
      </c:dateAx>
      <c:valAx>
        <c:axId val="2139300520"/>
        <c:scaling>
          <c:orientation val="minMax"/>
        </c:scaling>
        <c:delete val="0"/>
        <c:axPos val="l"/>
        <c:majorGridlines/>
        <c:title>
          <c:tx>
            <c:rich>
              <a:bodyPr/>
              <a:lstStyle/>
              <a:p>
                <a:pPr>
                  <a:defRPr/>
                </a:pPr>
                <a:r>
                  <a:rPr lang="en-US"/>
                  <a:t>Real Oil Price WTI (2008)</a:t>
                </a:r>
                <a:endParaRPr lang="ko-KR"/>
              </a:p>
            </c:rich>
          </c:tx>
          <c:overlay val="0"/>
          <c:spPr>
            <a:solidFill>
              <a:prstClr val="white">
                <a:alpha val="82000"/>
              </a:prstClr>
            </a:solidFill>
            <a:ln>
              <a:solidFill>
                <a:schemeClr val="accent1"/>
              </a:solidFill>
            </a:ln>
          </c:spPr>
        </c:title>
        <c:numFmt formatCode="General" sourceLinked="1"/>
        <c:majorTickMark val="none"/>
        <c:minorTickMark val="none"/>
        <c:tickLblPos val="nextTo"/>
        <c:spPr>
          <a:solidFill>
            <a:prstClr val="white"/>
          </a:solidFill>
        </c:spPr>
        <c:crossAx val="2139567816"/>
        <c:crosses val="autoZero"/>
        <c:crossBetween val="between"/>
      </c:valAx>
      <c:valAx>
        <c:axId val="2139340248"/>
        <c:scaling>
          <c:orientation val="minMax"/>
        </c:scaling>
        <c:delete val="0"/>
        <c:axPos val="r"/>
        <c:title>
          <c:tx>
            <c:rich>
              <a:bodyPr rot="-5400000" vert="horz"/>
              <a:lstStyle/>
              <a:p>
                <a:pPr>
                  <a:defRPr/>
                </a:pPr>
                <a:r>
                  <a:rPr lang="en-US"/>
                  <a:t>Federal Funds Rate</a:t>
                </a:r>
              </a:p>
            </c:rich>
          </c:tx>
          <c:overlay val="0"/>
          <c:spPr>
            <a:solidFill>
              <a:prstClr val="white"/>
            </a:solidFill>
          </c:spPr>
        </c:title>
        <c:numFmt formatCode="General" sourceLinked="1"/>
        <c:majorTickMark val="out"/>
        <c:minorTickMark val="none"/>
        <c:tickLblPos val="nextTo"/>
        <c:spPr>
          <a:solidFill>
            <a:prstClr val="white"/>
          </a:solidFill>
        </c:spPr>
        <c:crossAx val="2086489096"/>
        <c:crosses val="max"/>
        <c:crossBetween val="between"/>
      </c:valAx>
      <c:dateAx>
        <c:axId val="2086489096"/>
        <c:scaling>
          <c:orientation val="minMax"/>
        </c:scaling>
        <c:delete val="1"/>
        <c:axPos val="b"/>
        <c:numFmt formatCode="m/d/yyyy" sourceLinked="1"/>
        <c:majorTickMark val="out"/>
        <c:minorTickMark val="none"/>
        <c:tickLblPos val="none"/>
        <c:crossAx val="2139340248"/>
        <c:crosses val="autoZero"/>
        <c:auto val="1"/>
        <c:lblOffset val="100"/>
        <c:baseTimeUnit val="months"/>
      </c:dateAx>
      <c:spPr>
        <a:solidFill>
          <a:prstClr val="white">
            <a:alpha val="69000"/>
          </a:prstClr>
        </a:solidFill>
        <a:scene3d>
          <a:camera prst="orthographicFront"/>
          <a:lightRig rig="threePt" dir="t"/>
        </a:scene3d>
        <a:sp3d>
          <a:bevelT/>
          <a:bevelB prst="relaxedInset"/>
        </a:sp3d>
      </c:spPr>
    </c:plotArea>
    <c:legend>
      <c:legendPos val="b"/>
      <c:overlay val="0"/>
      <c:spPr>
        <a:solidFill>
          <a:prstClr val="white">
            <a:alpha val="85000"/>
          </a:prstClr>
        </a:solidFill>
        <a:effectLst>
          <a:innerShdw blurRad="63500" dist="50800" dir="13500000">
            <a:prstClr val="black">
              <a:alpha val="50000"/>
            </a:prstClr>
          </a:innerShdw>
        </a:effectLst>
      </c:spPr>
    </c:legend>
    <c:plotVisOnly val="1"/>
    <c:dispBlanksAs val="gap"/>
    <c:showDLblsOverMax val="0"/>
  </c:chart>
  <c:spPr>
    <a:gradFill>
      <a:gsLst>
        <a:gs pos="0">
          <a:srgbClr val="C0504D">
            <a:lumMod val="40000"/>
            <a:lumOff val="60000"/>
            <a:alpha val="49000"/>
          </a:srgbClr>
        </a:gs>
        <a:gs pos="50000">
          <a:srgbClr val="4F81BD">
            <a:tint val="44500"/>
            <a:satMod val="160000"/>
          </a:srgbClr>
        </a:gs>
        <a:gs pos="88000">
          <a:srgbClr val="FFFF00">
            <a:alpha val="32000"/>
          </a:srgbClr>
        </a:gs>
        <a:gs pos="100000">
          <a:prstClr val="black">
            <a:lumMod val="95000"/>
            <a:lumOff val="5000"/>
            <a:alpha val="70000"/>
          </a:prstClr>
        </a:gs>
      </a:gsLst>
      <a:lin ang="5400000" scaled="0"/>
    </a:gradFill>
    <a:effectLst>
      <a:innerShdw blurRad="63500" dist="50800" dir="13500000">
        <a:prstClr val="black">
          <a:alpha val="50000"/>
        </a:prstClr>
      </a:innerShdw>
    </a:effectLst>
  </c:spPr>
  <c:txPr>
    <a:bodyPr/>
    <a:lstStyle/>
    <a:p>
      <a:pPr>
        <a:defRPr sz="14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0.09886</cdr:x>
      <cdr:y>0.33233</cdr:y>
    </cdr:from>
    <cdr:to>
      <cdr:x>0.90058</cdr:x>
      <cdr:y>0.39204</cdr:y>
    </cdr:to>
    <cdr:sp macro="" textlink="">
      <cdr:nvSpPr>
        <cdr:cNvPr id="2" name="TextBox 1"/>
        <cdr:cNvSpPr txBox="1"/>
      </cdr:nvSpPr>
      <cdr:spPr>
        <a:xfrm xmlns:a="http://schemas.openxmlformats.org/drawingml/2006/main" rot="981534">
          <a:off x="851281" y="1747337"/>
          <a:ext cx="6903259" cy="313923"/>
        </a:xfrm>
        <a:prstGeom xmlns:a="http://schemas.openxmlformats.org/drawingml/2006/main" prst="rect">
          <a:avLst/>
        </a:prstGeom>
        <a:solidFill xmlns:a="http://schemas.openxmlformats.org/drawingml/2006/main">
          <a:schemeClr val="tx2">
            <a:lumMod val="40000"/>
            <a:lumOff val="60000"/>
            <a:alpha val="50000"/>
          </a:schemeClr>
        </a:solidFill>
      </cdr:spPr>
      <cdr:txBody>
        <a:bodyPr xmlns:a="http://schemas.openxmlformats.org/drawingml/2006/main" wrap="square" rtlCol="0"/>
        <a:lstStyle xmlns:a="http://schemas.openxmlformats.org/drawingml/2006/main">
          <a:defPPr>
            <a:defRPr lang="en-US"/>
          </a:defPPr>
          <a:lvl1pPr algn="l" rtl="0" fontAlgn="base">
            <a:spcBef>
              <a:spcPct val="0"/>
            </a:spcBef>
            <a:spcAft>
              <a:spcPct val="0"/>
            </a:spcAft>
            <a:defRPr kern="1200">
              <a:solidFill>
                <a:sysClr val="windowText" lastClr="000000"/>
              </a:solidFill>
              <a:latin typeface="Arial" charset="0"/>
              <a:cs typeface="Arial" charset="0"/>
            </a:defRPr>
          </a:lvl1pPr>
          <a:lvl2pPr marL="457200" algn="l" rtl="0" fontAlgn="base">
            <a:spcBef>
              <a:spcPct val="0"/>
            </a:spcBef>
            <a:spcAft>
              <a:spcPct val="0"/>
            </a:spcAft>
            <a:defRPr kern="1200">
              <a:solidFill>
                <a:sysClr val="windowText" lastClr="000000"/>
              </a:solidFill>
              <a:latin typeface="Arial" charset="0"/>
              <a:cs typeface="Arial" charset="0"/>
            </a:defRPr>
          </a:lvl2pPr>
          <a:lvl3pPr marL="914400" algn="l" rtl="0" fontAlgn="base">
            <a:spcBef>
              <a:spcPct val="0"/>
            </a:spcBef>
            <a:spcAft>
              <a:spcPct val="0"/>
            </a:spcAft>
            <a:defRPr kern="1200">
              <a:solidFill>
                <a:sysClr val="windowText" lastClr="000000"/>
              </a:solidFill>
              <a:latin typeface="Arial" charset="0"/>
              <a:cs typeface="Arial" charset="0"/>
            </a:defRPr>
          </a:lvl3pPr>
          <a:lvl4pPr marL="1371600" algn="l" rtl="0" fontAlgn="base">
            <a:spcBef>
              <a:spcPct val="0"/>
            </a:spcBef>
            <a:spcAft>
              <a:spcPct val="0"/>
            </a:spcAft>
            <a:defRPr kern="1200">
              <a:solidFill>
                <a:sysClr val="windowText" lastClr="000000"/>
              </a:solidFill>
              <a:latin typeface="Arial" charset="0"/>
              <a:cs typeface="Arial" charset="0"/>
            </a:defRPr>
          </a:lvl4pPr>
          <a:lvl5pPr marL="1828800" algn="l" rtl="0" fontAlgn="base">
            <a:spcBef>
              <a:spcPct val="0"/>
            </a:spcBef>
            <a:spcAft>
              <a:spcPct val="0"/>
            </a:spcAft>
            <a:defRPr kern="1200">
              <a:solidFill>
                <a:sysClr val="windowText" lastClr="000000"/>
              </a:solidFill>
              <a:latin typeface="Arial" charset="0"/>
              <a:cs typeface="Arial" charset="0"/>
            </a:defRPr>
          </a:lvl5pPr>
          <a:lvl6pPr marL="2286000" algn="l" defTabSz="914400" rtl="0" eaLnBrk="1" latinLnBrk="0" hangingPunct="1">
            <a:defRPr kern="1200">
              <a:solidFill>
                <a:sysClr val="windowText" lastClr="000000"/>
              </a:solidFill>
              <a:latin typeface="Arial" charset="0"/>
              <a:cs typeface="Arial" charset="0"/>
            </a:defRPr>
          </a:lvl6pPr>
          <a:lvl7pPr marL="2743200" algn="l" defTabSz="914400" rtl="0" eaLnBrk="1" latinLnBrk="0" hangingPunct="1">
            <a:defRPr kern="1200">
              <a:solidFill>
                <a:sysClr val="windowText" lastClr="000000"/>
              </a:solidFill>
              <a:latin typeface="Arial" charset="0"/>
              <a:cs typeface="Arial" charset="0"/>
            </a:defRPr>
          </a:lvl7pPr>
          <a:lvl8pPr marL="3200400" algn="l" defTabSz="914400" rtl="0" eaLnBrk="1" latinLnBrk="0" hangingPunct="1">
            <a:defRPr kern="1200">
              <a:solidFill>
                <a:sysClr val="windowText" lastClr="000000"/>
              </a:solidFill>
              <a:latin typeface="Arial" charset="0"/>
              <a:cs typeface="Arial" charset="0"/>
            </a:defRPr>
          </a:lvl8pPr>
          <a:lvl9pPr marL="3657600" algn="l" defTabSz="914400" rtl="0" eaLnBrk="1" latinLnBrk="0" hangingPunct="1">
            <a:defRPr kern="1200">
              <a:solidFill>
                <a:sysClr val="windowText" lastClr="000000"/>
              </a:solidFill>
              <a:latin typeface="Arial" charset="0"/>
              <a:cs typeface="Arial" charset="0"/>
            </a:defRPr>
          </a:lvl9pPr>
        </a:lstStyle>
        <a:p xmlns:a="http://schemas.openxmlformats.org/drawingml/2006/main">
          <a:pPr algn="ctr"/>
          <a:r>
            <a:rPr lang="en-US" sz="1400" b="1" dirty="0" smtClean="0"/>
            <a:t>Decreasing                            Quality </a:t>
          </a:r>
          <a:endParaRPr lang="en-US" sz="1400" b="1" dirty="0"/>
        </a:p>
      </cdr:txBody>
    </cdr:sp>
  </cdr:relSizeAnchor>
  <cdr:relSizeAnchor xmlns:cdr="http://schemas.openxmlformats.org/drawingml/2006/chartDrawing">
    <cdr:from>
      <cdr:x>0.11504</cdr:x>
      <cdr:y>0.2029</cdr:y>
    </cdr:from>
    <cdr:to>
      <cdr:x>0.88496</cdr:x>
      <cdr:y>0.57971</cdr:y>
    </cdr:to>
    <cdr:sp macro="" textlink="">
      <cdr:nvSpPr>
        <cdr:cNvPr id="7" name="직선 화살표 연결선 6"/>
        <cdr:cNvSpPr/>
      </cdr:nvSpPr>
      <cdr:spPr>
        <a:xfrm xmlns:a="http://schemas.openxmlformats.org/drawingml/2006/main">
          <a:off x="990600" y="1066800"/>
          <a:ext cx="6629400" cy="1981200"/>
        </a:xfrm>
        <a:prstGeom xmlns:a="http://schemas.openxmlformats.org/drawingml/2006/main" prst="straightConnector1">
          <a:avLst/>
        </a:prstGeom>
        <a:ln xmlns:a="http://schemas.openxmlformats.org/drawingml/2006/main" w="38100">
          <a:solidFill>
            <a:srgbClr val="00206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lIns="365760" tIns="914400" bIns="0" anchor="ctr"/>
        <a:lstStyle xmlns:a="http://schemas.openxmlformats.org/drawingml/2006/main"/>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0.3125</cdr:x>
      <cdr:y>0.17391</cdr:y>
    </cdr:from>
    <cdr:to>
      <cdr:x>0.59459</cdr:x>
      <cdr:y>0.32836</cdr:y>
    </cdr:to>
    <cdr:sp macro="" textlink="">
      <cdr:nvSpPr>
        <cdr:cNvPr id="2" name="직사각형 1"/>
        <cdr:cNvSpPr/>
      </cdr:nvSpPr>
      <cdr:spPr>
        <a:xfrm xmlns:a="http://schemas.openxmlformats.org/drawingml/2006/main">
          <a:off x="2667000" y="914399"/>
          <a:ext cx="2407469" cy="812051"/>
        </a:xfrm>
        <a:prstGeom xmlns:a="http://schemas.openxmlformats.org/drawingml/2006/main" prst="rect">
          <a:avLst/>
        </a:prstGeom>
        <a:gradFill xmlns:a="http://schemas.openxmlformats.org/drawingml/2006/main" flip="none" rotWithShape="1">
          <a:gsLst>
            <a:gs pos="100000">
              <a:sysClr val="window" lastClr="FFFFFF"/>
            </a:gs>
            <a:gs pos="17999">
              <a:sysClr val="window" lastClr="FFFFFF"/>
            </a:gs>
            <a:gs pos="36000">
              <a:sysClr val="window" lastClr="FFFFFF"/>
            </a:gs>
            <a:gs pos="86000">
              <a:sysClr val="window" lastClr="FFFFFF"/>
            </a:gs>
            <a:gs pos="94000">
              <a:sysClr val="window" lastClr="FFFFFF">
                <a:lumMod val="75000"/>
              </a:sysClr>
            </a:gs>
          </a:gsLst>
          <a:path path="shape">
            <a:fillToRect l="50000" t="50000" r="50000" b="50000"/>
          </a:path>
          <a:tileRect/>
        </a:gradFill>
        <a:ln xmlns:a="http://schemas.openxmlformats.org/drawingml/2006/main" w="12700" cap="flat" cmpd="sng" algn="ctr">
          <a:solidFill>
            <a:sysClr val="windowText" lastClr="000000"/>
          </a:solidFill>
          <a:prstDash val="solid"/>
        </a:ln>
        <a:effectLst xmlns:a="http://schemas.openxmlformats.org/drawingml/2006/main"/>
        <a:scene3d xmlns:a="http://schemas.openxmlformats.org/drawingml/2006/main">
          <a:camera prst="orthographicFront"/>
          <a:lightRig rig="threePt" dir="t"/>
        </a:scene3d>
        <a:sp3d xmlns:a="http://schemas.openxmlformats.org/drawingml/2006/main">
          <a:bevelT prst="relaxedInset"/>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91440" tIns="0" bIns="0" anchor="ctr"/>
        <a:lstStyle xmlns:a="http://schemas.openxmlformats.org/drawingml/2006/main">
          <a:defPPr>
            <a:defRPr lang="en-US"/>
          </a:defPPr>
          <a:lvl1pPr algn="l" rtl="0" fontAlgn="base">
            <a:spcBef>
              <a:spcPct val="0"/>
            </a:spcBef>
            <a:spcAft>
              <a:spcPct val="0"/>
            </a:spcAft>
            <a:defRPr kern="1200">
              <a:solidFill>
                <a:sysClr val="window" lastClr="FFFFFF"/>
              </a:solidFill>
              <a:latin typeface="Calibri"/>
            </a:defRPr>
          </a:lvl1pPr>
          <a:lvl2pPr marL="457200" algn="l" rtl="0" fontAlgn="base">
            <a:spcBef>
              <a:spcPct val="0"/>
            </a:spcBef>
            <a:spcAft>
              <a:spcPct val="0"/>
            </a:spcAft>
            <a:defRPr kern="1200">
              <a:solidFill>
                <a:sysClr val="window" lastClr="FFFFFF"/>
              </a:solidFill>
              <a:latin typeface="Calibri"/>
            </a:defRPr>
          </a:lvl2pPr>
          <a:lvl3pPr marL="914400" algn="l" rtl="0" fontAlgn="base">
            <a:spcBef>
              <a:spcPct val="0"/>
            </a:spcBef>
            <a:spcAft>
              <a:spcPct val="0"/>
            </a:spcAft>
            <a:defRPr kern="1200">
              <a:solidFill>
                <a:sysClr val="window" lastClr="FFFFFF"/>
              </a:solidFill>
              <a:latin typeface="Calibri"/>
            </a:defRPr>
          </a:lvl3pPr>
          <a:lvl4pPr marL="1371600" algn="l" rtl="0" fontAlgn="base">
            <a:spcBef>
              <a:spcPct val="0"/>
            </a:spcBef>
            <a:spcAft>
              <a:spcPct val="0"/>
            </a:spcAft>
            <a:defRPr kern="1200">
              <a:solidFill>
                <a:sysClr val="window" lastClr="FFFFFF"/>
              </a:solidFill>
              <a:latin typeface="Calibri"/>
            </a:defRPr>
          </a:lvl4pPr>
          <a:lvl5pPr marL="1828800" algn="l" rtl="0" fontAlgn="base">
            <a:spcBef>
              <a:spcPct val="0"/>
            </a:spcBef>
            <a:spcAft>
              <a:spcPct val="0"/>
            </a:spcAft>
            <a:defRPr kern="1200">
              <a:solidFill>
                <a:sysClr val="window" lastClr="FFFFFF"/>
              </a:solidFill>
              <a:latin typeface="Calibri"/>
            </a:defRPr>
          </a:lvl5pPr>
          <a:lvl6pPr marL="2286000" algn="l" defTabSz="914400" rtl="0" eaLnBrk="1" latinLnBrk="0" hangingPunct="1">
            <a:defRPr kern="1200">
              <a:solidFill>
                <a:sysClr val="window" lastClr="FFFFFF"/>
              </a:solidFill>
              <a:latin typeface="Calibri"/>
            </a:defRPr>
          </a:lvl6pPr>
          <a:lvl7pPr marL="2743200" algn="l" defTabSz="914400" rtl="0" eaLnBrk="1" latinLnBrk="0" hangingPunct="1">
            <a:defRPr kern="1200">
              <a:solidFill>
                <a:sysClr val="window" lastClr="FFFFFF"/>
              </a:solidFill>
              <a:latin typeface="Calibri"/>
            </a:defRPr>
          </a:lvl7pPr>
          <a:lvl8pPr marL="3200400" algn="l" defTabSz="914400" rtl="0" eaLnBrk="1" latinLnBrk="0" hangingPunct="1">
            <a:defRPr kern="1200">
              <a:solidFill>
                <a:sysClr val="window" lastClr="FFFFFF"/>
              </a:solidFill>
              <a:latin typeface="Calibri"/>
            </a:defRPr>
          </a:lvl8pPr>
          <a:lvl9pPr marL="3657600" algn="l" defTabSz="914400" rtl="0" eaLnBrk="1" latinLnBrk="0" hangingPunct="1">
            <a:defRPr kern="1200">
              <a:solidFill>
                <a:sysClr val="window" lastClr="FFFFFF"/>
              </a:solidFill>
              <a:latin typeface="Calibri"/>
            </a:defRPr>
          </a:lvl9pPr>
        </a:lstStyle>
        <a:p xmlns:a="http://schemas.openxmlformats.org/drawingml/2006/main">
          <a:pPr algn="ctr"/>
          <a:r>
            <a:rPr lang="en-US" sz="1400" b="1" dirty="0" smtClean="0">
              <a:solidFill>
                <a:sysClr val="windowText" lastClr="000000"/>
              </a:solidFill>
            </a:rPr>
            <a:t>If we </a:t>
          </a:r>
          <a:r>
            <a:rPr lang="en-US" sz="1400" b="1" dirty="0" err="1" smtClean="0">
              <a:solidFill>
                <a:sysClr val="windowText" lastClr="000000"/>
              </a:solidFill>
            </a:rPr>
            <a:t>considerExpected</a:t>
          </a:r>
          <a:r>
            <a:rPr lang="en-US" sz="1400" b="1" dirty="0" smtClean="0">
              <a:solidFill>
                <a:sysClr val="windowText" lastClr="000000"/>
              </a:solidFill>
            </a:rPr>
            <a:t> Demand and Need for Future Supply, Price is too Low at $20 to $40 per barrel</a:t>
          </a:r>
          <a:endParaRPr lang="en-US" sz="1400" b="1" dirty="0">
            <a:solidFill>
              <a:sysClr val="windowText" lastClr="000000"/>
            </a:solidFill>
          </a:endParaRPr>
        </a:p>
      </cdr:txBody>
    </cdr:sp>
  </cdr:relSizeAnchor>
  <cdr:relSizeAnchor xmlns:cdr="http://schemas.openxmlformats.org/drawingml/2006/chartDrawing">
    <cdr:from>
      <cdr:x>0.4955</cdr:x>
      <cdr:y>0.32836</cdr:y>
    </cdr:from>
    <cdr:to>
      <cdr:x>0.71171</cdr:x>
      <cdr:y>0.55224</cdr:y>
    </cdr:to>
    <cdr:sp macro="" textlink="">
      <cdr:nvSpPr>
        <cdr:cNvPr id="3" name="직선 화살표 연결선 2"/>
        <cdr:cNvSpPr/>
      </cdr:nvSpPr>
      <cdr:spPr>
        <a:xfrm xmlns:a="http://schemas.openxmlformats.org/drawingml/2006/main" rot="5400000" flipV="1">
          <a:off x="4533900" y="1333501"/>
          <a:ext cx="1142999" cy="1828800"/>
        </a:xfrm>
        <a:prstGeom xmlns:a="http://schemas.openxmlformats.org/drawingml/2006/main" prst="straightConnector1">
          <a:avLst/>
        </a:prstGeom>
        <a:noFill xmlns:a="http://schemas.openxmlformats.org/drawingml/2006/main"/>
        <a:ln xmlns:a="http://schemas.openxmlformats.org/drawingml/2006/main" w="38100" cap="flat" cmpd="sng" algn="ctr">
          <a:solidFill>
            <a:schemeClr val="bg2">
              <a:lumMod val="25000"/>
            </a:schemeClr>
          </a:solidFill>
          <a:prstDash val="sysDash"/>
          <a:tailEnd type="arrow"/>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lIns="365760" tIns="914400" bIns="0" anchor="ctr"/>
        <a:lstStyle xmlns:a="http://schemas.openxmlformats.org/drawingml/2006/main">
          <a:defPPr>
            <a:defRPr lang="en-US"/>
          </a:defPPr>
          <a:lvl1pPr algn="l" rtl="0" fontAlgn="base">
            <a:spcBef>
              <a:spcPct val="0"/>
            </a:spcBef>
            <a:spcAft>
              <a:spcPct val="0"/>
            </a:spcAft>
            <a:defRPr kern="1200">
              <a:solidFill>
                <a:sysClr val="windowText" lastClr="000000"/>
              </a:solidFill>
              <a:latin typeface="Calibri"/>
            </a:defRPr>
          </a:lvl1pPr>
          <a:lvl2pPr marL="457200" algn="l" rtl="0" fontAlgn="base">
            <a:spcBef>
              <a:spcPct val="0"/>
            </a:spcBef>
            <a:spcAft>
              <a:spcPct val="0"/>
            </a:spcAft>
            <a:defRPr kern="1200">
              <a:solidFill>
                <a:sysClr val="windowText" lastClr="000000"/>
              </a:solidFill>
              <a:latin typeface="Calibri"/>
            </a:defRPr>
          </a:lvl2pPr>
          <a:lvl3pPr marL="914400" algn="l" rtl="0" fontAlgn="base">
            <a:spcBef>
              <a:spcPct val="0"/>
            </a:spcBef>
            <a:spcAft>
              <a:spcPct val="0"/>
            </a:spcAft>
            <a:defRPr kern="1200">
              <a:solidFill>
                <a:sysClr val="windowText" lastClr="000000"/>
              </a:solidFill>
              <a:latin typeface="Calibri"/>
            </a:defRPr>
          </a:lvl3pPr>
          <a:lvl4pPr marL="1371600" algn="l" rtl="0" fontAlgn="base">
            <a:spcBef>
              <a:spcPct val="0"/>
            </a:spcBef>
            <a:spcAft>
              <a:spcPct val="0"/>
            </a:spcAft>
            <a:defRPr kern="1200">
              <a:solidFill>
                <a:sysClr val="windowText" lastClr="000000"/>
              </a:solidFill>
              <a:latin typeface="Calibri"/>
            </a:defRPr>
          </a:lvl4pPr>
          <a:lvl5pPr marL="1828800" algn="l" rtl="0" fontAlgn="base">
            <a:spcBef>
              <a:spcPct val="0"/>
            </a:spcBef>
            <a:spcAft>
              <a:spcPct val="0"/>
            </a:spcAft>
            <a:defRPr kern="1200">
              <a:solidFill>
                <a:sysClr val="windowText" lastClr="000000"/>
              </a:solidFill>
              <a:latin typeface="Calibri"/>
            </a:defRPr>
          </a:lvl5pPr>
          <a:lvl6pPr marL="2286000" algn="l" defTabSz="914400" rtl="0" eaLnBrk="1" latinLnBrk="0" hangingPunct="1">
            <a:defRPr kern="1200">
              <a:solidFill>
                <a:sysClr val="windowText" lastClr="000000"/>
              </a:solidFill>
              <a:latin typeface="Calibri"/>
            </a:defRPr>
          </a:lvl6pPr>
          <a:lvl7pPr marL="2743200" algn="l" defTabSz="914400" rtl="0" eaLnBrk="1" latinLnBrk="0" hangingPunct="1">
            <a:defRPr kern="1200">
              <a:solidFill>
                <a:sysClr val="windowText" lastClr="000000"/>
              </a:solidFill>
              <a:latin typeface="Calibri"/>
            </a:defRPr>
          </a:lvl7pPr>
          <a:lvl8pPr marL="3200400" algn="l" defTabSz="914400" rtl="0" eaLnBrk="1" latinLnBrk="0" hangingPunct="1">
            <a:defRPr kern="1200">
              <a:solidFill>
                <a:sysClr val="windowText" lastClr="000000"/>
              </a:solidFill>
              <a:latin typeface="Calibri"/>
            </a:defRPr>
          </a:lvl8pPr>
          <a:lvl9pPr marL="3657600" algn="l" defTabSz="914400" rtl="0" eaLnBrk="1" latinLnBrk="0" hangingPunct="1">
            <a:defRPr kern="1200">
              <a:solidFill>
                <a:sysClr val="windowText" lastClr="000000"/>
              </a:solidFill>
              <a:latin typeface="Calibri"/>
            </a:defRPr>
          </a:lvl9pPr>
        </a:lstStyle>
        <a:p xmlns:a="http://schemas.openxmlformats.org/drawingml/2006/main">
          <a:endParaRPr lang="en-US"/>
        </a:p>
      </cdr:txBody>
    </cdr:sp>
  </cdr:relSizeAnchor>
  <cdr:relSizeAnchor xmlns:cdr="http://schemas.openxmlformats.org/drawingml/2006/chartDrawing">
    <cdr:from>
      <cdr:x>0.2973</cdr:x>
      <cdr:y>0.32836</cdr:y>
    </cdr:from>
    <cdr:to>
      <cdr:x>0.4955</cdr:x>
      <cdr:y>0.52239</cdr:y>
    </cdr:to>
    <cdr:sp macro="" textlink="">
      <cdr:nvSpPr>
        <cdr:cNvPr id="4" name="직선 화살표 연결선 3"/>
        <cdr:cNvSpPr/>
      </cdr:nvSpPr>
      <cdr:spPr>
        <a:xfrm xmlns:a="http://schemas.openxmlformats.org/drawingml/2006/main" rot="5400000">
          <a:off x="2857500" y="1333500"/>
          <a:ext cx="990599" cy="1676401"/>
        </a:xfrm>
        <a:prstGeom xmlns:a="http://schemas.openxmlformats.org/drawingml/2006/main" prst="straightConnector1">
          <a:avLst/>
        </a:prstGeom>
        <a:noFill xmlns:a="http://schemas.openxmlformats.org/drawingml/2006/main"/>
        <a:ln xmlns:a="http://schemas.openxmlformats.org/drawingml/2006/main" w="38100" cap="flat" cmpd="sng" algn="ctr">
          <a:solidFill>
            <a:schemeClr val="bg2">
              <a:lumMod val="25000"/>
            </a:schemeClr>
          </a:solidFill>
          <a:prstDash val="sysDash"/>
          <a:tailEnd type="arrow"/>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lIns="365760" tIns="914400" bIns="0" anchor="ctr"/>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en-US"/>
        </a:p>
      </cdr:txBody>
    </cdr:sp>
  </cdr:relSizeAnchor>
  <cdr:relSizeAnchor xmlns:cdr="http://schemas.openxmlformats.org/drawingml/2006/chartDrawing">
    <cdr:from>
      <cdr:x>0.27027</cdr:x>
      <cdr:y>0.32836</cdr:y>
    </cdr:from>
    <cdr:to>
      <cdr:x>0.71171</cdr:x>
      <cdr:y>0.55224</cdr:y>
    </cdr:to>
    <cdr:sp macro="" textlink="">
      <cdr:nvSpPr>
        <cdr:cNvPr id="9" name="이등변 삼각형 8"/>
        <cdr:cNvSpPr/>
      </cdr:nvSpPr>
      <cdr:spPr>
        <a:xfrm xmlns:a="http://schemas.openxmlformats.org/drawingml/2006/main">
          <a:off x="2286000" y="1676400"/>
          <a:ext cx="3733771" cy="1143025"/>
        </a:xfrm>
        <a:prstGeom xmlns:a="http://schemas.openxmlformats.org/drawingml/2006/main" prst="triangle">
          <a:avLst/>
        </a:prstGeom>
        <a:solidFill xmlns:a="http://schemas.openxmlformats.org/drawingml/2006/main">
          <a:srgbClr val="FFFF00">
            <a:alpha val="38000"/>
          </a:srgbClr>
        </a:solidFill>
        <a:ln xmlns:a="http://schemas.openxmlformats.org/drawingml/2006/main" w="41275">
          <a:solidFill>
            <a:srgbClr val="FFFF00">
              <a:alpha val="4000"/>
            </a:srgbClr>
          </a:solidFill>
        </a:ln>
        <a:scene3d xmlns:a="http://schemas.openxmlformats.org/drawingml/2006/main">
          <a:camera prst="orthographicFront"/>
          <a:lightRig rig="threePt" dir="t"/>
        </a:scene3d>
        <a:sp3d xmlns:a="http://schemas.openxmlformats.org/drawingml/2006/main">
          <a:bevelT prst="relaxedInset"/>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lIns="365760" tIns="914400" bIns="0" anchor="ctr"/>
        <a:lstStyle xmlns:a="http://schemas.openxmlformats.org/drawingml/2006/main"/>
        <a:p xmlns:a="http://schemas.openxmlformats.org/drawingml/2006/main">
          <a:endParaRPr lang="en-US"/>
        </a:p>
      </cdr:txBody>
    </cdr:sp>
  </cdr:relSizeAnchor>
</c:userShapes>
</file>

<file path=ppt/drawings/drawing3.xml><?xml version="1.0" encoding="utf-8"?>
<c:userShapes xmlns:c="http://schemas.openxmlformats.org/drawingml/2006/chart">
  <cdr:relSizeAnchor xmlns:cdr="http://schemas.openxmlformats.org/drawingml/2006/chartDrawing">
    <cdr:from>
      <cdr:x>0</cdr:x>
      <cdr:y>0</cdr:y>
    </cdr:from>
    <cdr:to>
      <cdr:x>0</cdr:x>
      <cdr:y>0</cdr:y>
    </cdr:to>
    <cdr:sp macro="" textlink="">
      <cdr:nvSpPr>
        <cdr:cNvPr id="3" name="직선 연결선 2"/>
        <cdr:cNvSpPr/>
      </cdr:nvSpPr>
      <cdr:spPr>
        <a:xfrm xmlns:a="http://schemas.openxmlformats.org/drawingml/2006/main" flipV="1">
          <a:off x="-228600" y="-1828800"/>
          <a:ext cx="0" cy="0"/>
        </a:xfrm>
        <a:prstGeom xmlns:a="http://schemas.openxmlformats.org/drawingml/2006/main" prst="line">
          <a:avLst/>
        </a:prstGeom>
        <a:ln xmlns:a="http://schemas.openxmlformats.org/drawingml/2006/main" w="28575">
          <a:solidFill>
            <a:schemeClr val="tx1"/>
          </a:solidFill>
          <a:prstDash val="dash"/>
        </a:ln>
        <a:effectLst xmlns:a="http://schemas.openxmlformats.org/drawingml/2006/main">
          <a:outerShdw blurRad="50800" dist="50800" dir="5400000" algn="ctr" rotWithShape="0">
            <a:schemeClr val="tx1"/>
          </a:outerShdw>
        </a:effectLst>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lIns="365760" tIns="914400" bIns="0" anchor="ctr"/>
        <a:lstStyle xmlns:a="http://schemas.openxmlformats.org/drawingml/2006/main"/>
        <a:p xmlns:a="http://schemas.openxmlformats.org/drawingml/2006/main">
          <a:endParaRPr lang="en-US"/>
        </a:p>
      </cdr:txBody>
    </cdr:sp>
  </cdr:relSizeAnchor>
</c:userShapes>
</file>

<file path=ppt/drawings/drawing4.xml><?xml version="1.0" encoding="utf-8"?>
<c:userShapes xmlns:c="http://schemas.openxmlformats.org/drawingml/2006/chart">
  <cdr:relSizeAnchor xmlns:cdr="http://schemas.openxmlformats.org/drawingml/2006/chartDrawing">
    <cdr:from>
      <cdr:x>0.86623</cdr:x>
      <cdr:y>0.42203</cdr:y>
    </cdr:from>
    <cdr:to>
      <cdr:x>0.89009</cdr:x>
      <cdr:y>0.75238</cdr:y>
    </cdr:to>
    <cdr:sp macro="" textlink="">
      <cdr:nvSpPr>
        <cdr:cNvPr id="2" name="TextBox 1"/>
        <cdr:cNvSpPr txBox="1"/>
      </cdr:nvSpPr>
      <cdr:spPr>
        <a:xfrm xmlns:a="http://schemas.openxmlformats.org/drawingml/2006/main" rot="3677946">
          <a:off x="6584376" y="2897045"/>
          <a:ext cx="1686568" cy="201754"/>
        </a:xfrm>
        <a:prstGeom xmlns:a="http://schemas.openxmlformats.org/drawingml/2006/main" prst="rect">
          <a:avLst/>
        </a:prstGeom>
        <a:solidFill xmlns:a="http://schemas.openxmlformats.org/drawingml/2006/main">
          <a:schemeClr val="accent6">
            <a:alpha val="78000"/>
          </a:schemeClr>
        </a:solidFill>
      </cdr:spPr>
      <cdr:txBody>
        <a:bodyPr xmlns:a="http://schemas.openxmlformats.org/drawingml/2006/main" wrap="square" rtlCol="0"/>
        <a:lstStyle xmlns:a="http://schemas.openxmlformats.org/drawingml/2006/main">
          <a:defPPr>
            <a:defRPr lang="en-US"/>
          </a:defPPr>
          <a:lvl1pPr algn="l" rtl="0" fontAlgn="base">
            <a:spcBef>
              <a:spcPct val="0"/>
            </a:spcBef>
            <a:spcAft>
              <a:spcPct val="0"/>
            </a:spcAft>
            <a:defRPr kern="1200">
              <a:solidFill>
                <a:sysClr val="windowText" lastClr="000000"/>
              </a:solidFill>
              <a:latin typeface="Arial" charset="0"/>
              <a:cs typeface="Arial" charset="0"/>
            </a:defRPr>
          </a:lvl1pPr>
          <a:lvl2pPr marL="457200" algn="l" rtl="0" fontAlgn="base">
            <a:spcBef>
              <a:spcPct val="0"/>
            </a:spcBef>
            <a:spcAft>
              <a:spcPct val="0"/>
            </a:spcAft>
            <a:defRPr kern="1200">
              <a:solidFill>
                <a:sysClr val="windowText" lastClr="000000"/>
              </a:solidFill>
              <a:latin typeface="Arial" charset="0"/>
              <a:cs typeface="Arial" charset="0"/>
            </a:defRPr>
          </a:lvl2pPr>
          <a:lvl3pPr marL="914400" algn="l" rtl="0" fontAlgn="base">
            <a:spcBef>
              <a:spcPct val="0"/>
            </a:spcBef>
            <a:spcAft>
              <a:spcPct val="0"/>
            </a:spcAft>
            <a:defRPr kern="1200">
              <a:solidFill>
                <a:sysClr val="windowText" lastClr="000000"/>
              </a:solidFill>
              <a:latin typeface="Arial" charset="0"/>
              <a:cs typeface="Arial" charset="0"/>
            </a:defRPr>
          </a:lvl3pPr>
          <a:lvl4pPr marL="1371600" algn="l" rtl="0" fontAlgn="base">
            <a:spcBef>
              <a:spcPct val="0"/>
            </a:spcBef>
            <a:spcAft>
              <a:spcPct val="0"/>
            </a:spcAft>
            <a:defRPr kern="1200">
              <a:solidFill>
                <a:sysClr val="windowText" lastClr="000000"/>
              </a:solidFill>
              <a:latin typeface="Arial" charset="0"/>
              <a:cs typeface="Arial" charset="0"/>
            </a:defRPr>
          </a:lvl4pPr>
          <a:lvl5pPr marL="1828800" algn="l" rtl="0" fontAlgn="base">
            <a:spcBef>
              <a:spcPct val="0"/>
            </a:spcBef>
            <a:spcAft>
              <a:spcPct val="0"/>
            </a:spcAft>
            <a:defRPr kern="1200">
              <a:solidFill>
                <a:sysClr val="windowText" lastClr="000000"/>
              </a:solidFill>
              <a:latin typeface="Arial" charset="0"/>
              <a:cs typeface="Arial" charset="0"/>
            </a:defRPr>
          </a:lvl5pPr>
          <a:lvl6pPr marL="2286000" algn="l" defTabSz="914400" rtl="0" eaLnBrk="1" latinLnBrk="0" hangingPunct="1">
            <a:defRPr kern="1200">
              <a:solidFill>
                <a:sysClr val="windowText" lastClr="000000"/>
              </a:solidFill>
              <a:latin typeface="Arial" charset="0"/>
              <a:cs typeface="Arial" charset="0"/>
            </a:defRPr>
          </a:lvl6pPr>
          <a:lvl7pPr marL="2743200" algn="l" defTabSz="914400" rtl="0" eaLnBrk="1" latinLnBrk="0" hangingPunct="1">
            <a:defRPr kern="1200">
              <a:solidFill>
                <a:sysClr val="windowText" lastClr="000000"/>
              </a:solidFill>
              <a:latin typeface="Arial" charset="0"/>
              <a:cs typeface="Arial" charset="0"/>
            </a:defRPr>
          </a:lvl7pPr>
          <a:lvl8pPr marL="3200400" algn="l" defTabSz="914400" rtl="0" eaLnBrk="1" latinLnBrk="0" hangingPunct="1">
            <a:defRPr kern="1200">
              <a:solidFill>
                <a:sysClr val="windowText" lastClr="000000"/>
              </a:solidFill>
              <a:latin typeface="Arial" charset="0"/>
              <a:cs typeface="Arial" charset="0"/>
            </a:defRPr>
          </a:lvl8pPr>
          <a:lvl9pPr marL="3657600" algn="l" defTabSz="914400" rtl="0" eaLnBrk="1" latinLnBrk="0" hangingPunct="1">
            <a:defRPr kern="1200">
              <a:solidFill>
                <a:sysClr val="windowText" lastClr="000000"/>
              </a:solidFill>
              <a:latin typeface="Arial" charset="0"/>
              <a:cs typeface="Arial" charset="0"/>
            </a:defRPr>
          </a:lvl9pPr>
        </a:lstStyle>
        <a:p xmlns:a="http://schemas.openxmlformats.org/drawingml/2006/main">
          <a:r>
            <a:rPr lang="en-US" sz="1100" b="1" dirty="0" smtClean="0">
              <a:solidFill>
                <a:schemeClr val="bg1"/>
              </a:solidFill>
            </a:rPr>
            <a:t>2008-9 Financial Crisis</a:t>
          </a:r>
          <a:endParaRPr lang="en-US" sz="1100" b="1" dirty="0">
            <a:solidFill>
              <a:schemeClr val="bg1"/>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0.35714</cdr:x>
      <cdr:y>0.58209</cdr:y>
    </cdr:from>
    <cdr:to>
      <cdr:x>0.83929</cdr:x>
      <cdr:y>0.70149</cdr:y>
    </cdr:to>
    <cdr:sp macro="" textlink="">
      <cdr:nvSpPr>
        <cdr:cNvPr id="4" name="직사각형 3"/>
        <cdr:cNvSpPr/>
      </cdr:nvSpPr>
      <cdr:spPr>
        <a:xfrm xmlns:a="http://schemas.openxmlformats.org/drawingml/2006/main">
          <a:off x="3048000" y="2971800"/>
          <a:ext cx="4114800" cy="609600"/>
        </a:xfrm>
        <a:prstGeom xmlns:a="http://schemas.openxmlformats.org/drawingml/2006/main" prst="rect">
          <a:avLst/>
        </a:prstGeom>
        <a:gradFill xmlns:a="http://schemas.openxmlformats.org/drawingml/2006/main" flip="none" rotWithShape="1">
          <a:gsLst>
            <a:gs pos="100000">
              <a:sysClr val="window" lastClr="FFFFFF"/>
            </a:gs>
            <a:gs pos="17999">
              <a:sysClr val="window" lastClr="FFFFFF"/>
            </a:gs>
            <a:gs pos="36000">
              <a:sysClr val="window" lastClr="FFFFFF"/>
            </a:gs>
            <a:gs pos="86000">
              <a:sysClr val="window" lastClr="FFFFFF"/>
            </a:gs>
            <a:gs pos="94000">
              <a:sysClr val="window" lastClr="FFFFFF">
                <a:lumMod val="75000"/>
              </a:sysClr>
            </a:gs>
          </a:gsLst>
          <a:path path="shape">
            <a:fillToRect l="50000" t="50000" r="50000" b="50000"/>
          </a:path>
          <a:tileRect/>
        </a:gradFill>
        <a:ln xmlns:a="http://schemas.openxmlformats.org/drawingml/2006/main" w="12700" cap="flat" cmpd="sng" algn="ctr">
          <a:solidFill>
            <a:sysClr val="windowText" lastClr="000000"/>
          </a:solidFill>
          <a:prstDash val="solid"/>
        </a:ln>
        <a:effectLst xmlns:a="http://schemas.openxmlformats.org/drawingml/2006/main"/>
        <a:scene3d xmlns:a="http://schemas.openxmlformats.org/drawingml/2006/main">
          <a:camera prst="orthographicFront"/>
          <a:lightRig rig="threePt" dir="t"/>
        </a:scene3d>
        <a:sp3d xmlns:a="http://schemas.openxmlformats.org/drawingml/2006/main">
          <a:bevelT prst="relaxedInset"/>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91440" tIns="0" bIns="0" anchor="ctr"/>
        <a:lstStyle xmlns:a="http://schemas.openxmlformats.org/drawingml/2006/main">
          <a:defPPr>
            <a:defRPr lang="en-US"/>
          </a:defPPr>
          <a:lvl1pPr algn="l" rtl="0" fontAlgn="base">
            <a:spcBef>
              <a:spcPct val="0"/>
            </a:spcBef>
            <a:spcAft>
              <a:spcPct val="0"/>
            </a:spcAft>
            <a:defRPr kern="1200">
              <a:solidFill>
                <a:sysClr val="window" lastClr="FFFFFF"/>
              </a:solidFill>
              <a:latin typeface="Calibri"/>
            </a:defRPr>
          </a:lvl1pPr>
          <a:lvl2pPr marL="457200" algn="l" rtl="0" fontAlgn="base">
            <a:spcBef>
              <a:spcPct val="0"/>
            </a:spcBef>
            <a:spcAft>
              <a:spcPct val="0"/>
            </a:spcAft>
            <a:defRPr kern="1200">
              <a:solidFill>
                <a:sysClr val="window" lastClr="FFFFFF"/>
              </a:solidFill>
              <a:latin typeface="Calibri"/>
            </a:defRPr>
          </a:lvl2pPr>
          <a:lvl3pPr marL="914400" algn="l" rtl="0" fontAlgn="base">
            <a:spcBef>
              <a:spcPct val="0"/>
            </a:spcBef>
            <a:spcAft>
              <a:spcPct val="0"/>
            </a:spcAft>
            <a:defRPr kern="1200">
              <a:solidFill>
                <a:sysClr val="window" lastClr="FFFFFF"/>
              </a:solidFill>
              <a:latin typeface="Calibri"/>
            </a:defRPr>
          </a:lvl3pPr>
          <a:lvl4pPr marL="1371600" algn="l" rtl="0" fontAlgn="base">
            <a:spcBef>
              <a:spcPct val="0"/>
            </a:spcBef>
            <a:spcAft>
              <a:spcPct val="0"/>
            </a:spcAft>
            <a:defRPr kern="1200">
              <a:solidFill>
                <a:sysClr val="window" lastClr="FFFFFF"/>
              </a:solidFill>
              <a:latin typeface="Calibri"/>
            </a:defRPr>
          </a:lvl4pPr>
          <a:lvl5pPr marL="1828800" algn="l" rtl="0" fontAlgn="base">
            <a:spcBef>
              <a:spcPct val="0"/>
            </a:spcBef>
            <a:spcAft>
              <a:spcPct val="0"/>
            </a:spcAft>
            <a:defRPr kern="1200">
              <a:solidFill>
                <a:sysClr val="window" lastClr="FFFFFF"/>
              </a:solidFill>
              <a:latin typeface="Calibri"/>
            </a:defRPr>
          </a:lvl5pPr>
          <a:lvl6pPr marL="2286000" algn="l" defTabSz="914400" rtl="0" eaLnBrk="1" latinLnBrk="0" hangingPunct="1">
            <a:defRPr kern="1200">
              <a:solidFill>
                <a:sysClr val="window" lastClr="FFFFFF"/>
              </a:solidFill>
              <a:latin typeface="Calibri"/>
            </a:defRPr>
          </a:lvl6pPr>
          <a:lvl7pPr marL="2743200" algn="l" defTabSz="914400" rtl="0" eaLnBrk="1" latinLnBrk="0" hangingPunct="1">
            <a:defRPr kern="1200">
              <a:solidFill>
                <a:sysClr val="window" lastClr="FFFFFF"/>
              </a:solidFill>
              <a:latin typeface="Calibri"/>
            </a:defRPr>
          </a:lvl7pPr>
          <a:lvl8pPr marL="3200400" algn="l" defTabSz="914400" rtl="0" eaLnBrk="1" latinLnBrk="0" hangingPunct="1">
            <a:defRPr kern="1200">
              <a:solidFill>
                <a:sysClr val="window" lastClr="FFFFFF"/>
              </a:solidFill>
              <a:latin typeface="Calibri"/>
            </a:defRPr>
          </a:lvl8pPr>
          <a:lvl9pPr marL="3657600" algn="l" defTabSz="914400" rtl="0" eaLnBrk="1" latinLnBrk="0" hangingPunct="1">
            <a:defRPr kern="1200">
              <a:solidFill>
                <a:sysClr val="window" lastClr="FFFFFF"/>
              </a:solidFill>
              <a:latin typeface="Calibri"/>
            </a:defRPr>
          </a:lvl9pPr>
        </a:lstStyle>
        <a:p xmlns:a="http://schemas.openxmlformats.org/drawingml/2006/main">
          <a:pPr algn="ctr"/>
          <a:r>
            <a:rPr lang="en-US" sz="1000" b="1" dirty="0" smtClean="0">
              <a:solidFill>
                <a:sysClr val="windowText" lastClr="000000"/>
              </a:solidFill>
            </a:rPr>
            <a:t>China’s anti-free market subsidy policies may have caused the 2004 to 2008 Price Spike. Without Subsidies, China’s  consumption and GDP would have slowed, reducing demand, and moving equilibrium down more smoothly.</a:t>
          </a:r>
          <a:endParaRPr lang="en-US" sz="1000" b="1" dirty="0">
            <a:solidFill>
              <a:sysClr val="windowText" lastClr="000000"/>
            </a:solidFill>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0.71818</cdr:x>
      <cdr:y>0.28767</cdr:y>
    </cdr:from>
    <cdr:to>
      <cdr:x>0.93636</cdr:x>
      <cdr:y>0.34246</cdr:y>
    </cdr:to>
    <cdr:sp macro="" textlink="">
      <cdr:nvSpPr>
        <cdr:cNvPr id="4" name="직사각형 3"/>
        <cdr:cNvSpPr/>
      </cdr:nvSpPr>
      <cdr:spPr>
        <a:xfrm xmlns:a="http://schemas.openxmlformats.org/drawingml/2006/main">
          <a:off x="6019800" y="1600200"/>
          <a:ext cx="1828808" cy="304786"/>
        </a:xfrm>
        <a:prstGeom xmlns:a="http://schemas.openxmlformats.org/drawingml/2006/main" prst="rect">
          <a:avLst/>
        </a:prstGeom>
        <a:gradFill xmlns:a="http://schemas.openxmlformats.org/drawingml/2006/main" flip="none" rotWithShape="1">
          <a:gsLst>
            <a:gs pos="100000">
              <a:schemeClr val="bg1"/>
            </a:gs>
            <a:gs pos="17999">
              <a:schemeClr val="bg1"/>
            </a:gs>
            <a:gs pos="36000">
              <a:schemeClr val="bg1"/>
            </a:gs>
            <a:gs pos="86000">
              <a:schemeClr val="bg1"/>
            </a:gs>
            <a:gs pos="94000">
              <a:schemeClr val="bg1">
                <a:lumMod val="75000"/>
              </a:schemeClr>
            </a:gs>
          </a:gsLst>
          <a:path path="shape">
            <a:fillToRect l="50000" t="50000" r="50000" b="50000"/>
          </a:path>
          <a:tileRect/>
        </a:gradFill>
        <a:ln xmlns:a="http://schemas.openxmlformats.org/drawingml/2006/main" w="12700">
          <a:solidFill>
            <a:schemeClr val="tx1"/>
          </a:solidFill>
        </a:ln>
        <a:scene3d xmlns:a="http://schemas.openxmlformats.org/drawingml/2006/main">
          <a:camera prst="orthographicFront"/>
          <a:lightRig rig="threePt" dir="t"/>
        </a:scene3d>
        <a:sp3d xmlns:a="http://schemas.openxmlformats.org/drawingml/2006/main">
          <a:bevelT prst="relaxedInset"/>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lIns="91440" tIns="0" bIns="0" anchor="ctr"/>
        <a:lstStyle xmlns:a="http://schemas.openxmlformats.org/drawingml/2006/main"/>
        <a:p xmlns:a="http://schemas.openxmlformats.org/drawingml/2006/main">
          <a:pPr algn="ctr"/>
          <a:r>
            <a:rPr lang="en-US" sz="1400" b="1" dirty="0" smtClean="0">
              <a:solidFill>
                <a:schemeClr val="tx1"/>
              </a:solidFill>
            </a:rPr>
            <a:t>Back of the Curve</a:t>
          </a:r>
          <a:endParaRPr lang="en-US" sz="1400" b="1" dirty="0">
            <a:solidFill>
              <a:schemeClr val="tx1"/>
            </a:solidFill>
          </a:endParaRPr>
        </a:p>
      </cdr:txBody>
    </cdr:sp>
  </cdr:relSizeAnchor>
  <cdr:relSizeAnchor xmlns:cdr="http://schemas.openxmlformats.org/drawingml/2006/chartDrawing">
    <cdr:from>
      <cdr:x>0.31818</cdr:x>
      <cdr:y>0.64384</cdr:y>
    </cdr:from>
    <cdr:to>
      <cdr:x>0.53636</cdr:x>
      <cdr:y>0.69863</cdr:y>
    </cdr:to>
    <cdr:sp macro="" textlink="">
      <cdr:nvSpPr>
        <cdr:cNvPr id="5" name="직사각형 4"/>
        <cdr:cNvSpPr/>
      </cdr:nvSpPr>
      <cdr:spPr>
        <a:xfrm xmlns:a="http://schemas.openxmlformats.org/drawingml/2006/main">
          <a:off x="2667000" y="3581400"/>
          <a:ext cx="1828808" cy="304786"/>
        </a:xfrm>
        <a:prstGeom xmlns:a="http://schemas.openxmlformats.org/drawingml/2006/main" prst="rect">
          <a:avLst/>
        </a:prstGeom>
        <a:gradFill xmlns:a="http://schemas.openxmlformats.org/drawingml/2006/main" flip="none" rotWithShape="1">
          <a:gsLst>
            <a:gs pos="100000">
              <a:sysClr val="window" lastClr="FFFFFF"/>
            </a:gs>
            <a:gs pos="17999">
              <a:sysClr val="window" lastClr="FFFFFF"/>
            </a:gs>
            <a:gs pos="36000">
              <a:sysClr val="window" lastClr="FFFFFF"/>
            </a:gs>
            <a:gs pos="86000">
              <a:sysClr val="window" lastClr="FFFFFF"/>
            </a:gs>
            <a:gs pos="94000">
              <a:sysClr val="window" lastClr="FFFFFF">
                <a:lumMod val="75000"/>
              </a:sysClr>
            </a:gs>
          </a:gsLst>
          <a:path path="shape">
            <a:fillToRect l="50000" t="50000" r="50000" b="50000"/>
          </a:path>
          <a:tileRect/>
        </a:gradFill>
        <a:ln xmlns:a="http://schemas.openxmlformats.org/drawingml/2006/main" w="12700" cap="flat" cmpd="sng" algn="ctr">
          <a:solidFill>
            <a:sysClr val="windowText" lastClr="000000"/>
          </a:solidFill>
          <a:prstDash val="solid"/>
        </a:ln>
        <a:effectLst xmlns:a="http://schemas.openxmlformats.org/drawingml/2006/main"/>
        <a:scene3d xmlns:a="http://schemas.openxmlformats.org/drawingml/2006/main">
          <a:camera prst="orthographicFront"/>
          <a:lightRig rig="threePt" dir="t"/>
        </a:scene3d>
        <a:sp3d xmlns:a="http://schemas.openxmlformats.org/drawingml/2006/main">
          <a:bevelT prst="relaxedInset"/>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91440" tIns="0" bIns="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en-US" sz="1400" b="1" dirty="0" smtClean="0">
              <a:solidFill>
                <a:sysClr val="windowText" lastClr="000000"/>
              </a:solidFill>
            </a:rPr>
            <a:t>Front of the Curve</a:t>
          </a:r>
          <a:endParaRPr lang="en-US" sz="1400" b="1" dirty="0">
            <a:solidFill>
              <a:sysClr val="windowText" lastClr="000000"/>
            </a:solidFill>
          </a:endParaRPr>
        </a:p>
      </cdr:txBody>
    </cdr:sp>
  </cdr:relSizeAnchor>
  <cdr:relSizeAnchor xmlns:cdr="http://schemas.openxmlformats.org/drawingml/2006/chartDrawing">
    <cdr:from>
      <cdr:x>0.82718</cdr:x>
      <cdr:y>0.21932</cdr:y>
    </cdr:from>
    <cdr:to>
      <cdr:x>0.82737</cdr:x>
      <cdr:y>0.28781</cdr:y>
    </cdr:to>
    <cdr:sp macro="" textlink="">
      <cdr:nvSpPr>
        <cdr:cNvPr id="8" name="직선 화살표 연결선 7"/>
        <cdr:cNvSpPr/>
      </cdr:nvSpPr>
      <cdr:spPr>
        <a:xfrm xmlns:a="http://schemas.openxmlformats.org/drawingml/2006/main" rot="5400000" flipH="1" flipV="1">
          <a:off x="6933406" y="1219994"/>
          <a:ext cx="1588" cy="381000"/>
        </a:xfrm>
        <a:prstGeom xmlns:a="http://schemas.openxmlformats.org/drawingml/2006/main" prst="straightConnector1">
          <a:avLst/>
        </a:prstGeom>
        <a:ln xmlns:a="http://schemas.openxmlformats.org/drawingml/2006/main" w="38100">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lIns="365760" tIns="914400" bIns="0" anchor="ctr"/>
        <a:lstStyle xmlns:a="http://schemas.openxmlformats.org/drawingml/2006/main"/>
        <a:p xmlns:a="http://schemas.openxmlformats.org/drawingml/2006/main">
          <a:endParaRPr lang="en-US"/>
        </a:p>
      </cdr:txBody>
    </cdr:sp>
  </cdr:relSizeAnchor>
  <cdr:relSizeAnchor xmlns:cdr="http://schemas.openxmlformats.org/drawingml/2006/chartDrawing">
    <cdr:from>
      <cdr:x>0.20909</cdr:x>
      <cdr:y>0.67123</cdr:y>
    </cdr:from>
    <cdr:to>
      <cdr:x>0.30909</cdr:x>
      <cdr:y>0.67152</cdr:y>
    </cdr:to>
    <cdr:sp macro="" textlink="">
      <cdr:nvSpPr>
        <cdr:cNvPr id="11" name="직선 화살표 연결선 10"/>
        <cdr:cNvSpPr/>
      </cdr:nvSpPr>
      <cdr:spPr>
        <a:xfrm xmlns:a="http://schemas.openxmlformats.org/drawingml/2006/main" rot="10800000">
          <a:off x="1752599" y="3733800"/>
          <a:ext cx="838201" cy="1588"/>
        </a:xfrm>
        <a:prstGeom xmlns:a="http://schemas.openxmlformats.org/drawingml/2006/main" prst="straightConnector1">
          <a:avLst/>
        </a:prstGeom>
        <a:ln xmlns:a="http://schemas.openxmlformats.org/drawingml/2006/main" w="38100">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lIns="365760" tIns="914400" bIns="0" anchor="ctr"/>
        <a:lstStyle xmlns:a="http://schemas.openxmlformats.org/drawingml/2006/main"/>
        <a:p xmlns:a="http://schemas.openxmlformats.org/drawingml/2006/main">
          <a:endParaRPr lang="en-US"/>
        </a:p>
      </cdr:txBody>
    </cdr:sp>
  </cdr:relSizeAnchor>
  <cdr:relSizeAnchor xmlns:cdr="http://schemas.openxmlformats.org/drawingml/2006/chartDrawing">
    <cdr:from>
      <cdr:x>0.56364</cdr:x>
      <cdr:y>0.34247</cdr:y>
    </cdr:from>
    <cdr:to>
      <cdr:x>0.56364</cdr:x>
      <cdr:y>0.72603</cdr:y>
    </cdr:to>
    <cdr:sp macro="" textlink="">
      <cdr:nvSpPr>
        <cdr:cNvPr id="13" name="직선 연결선 12"/>
        <cdr:cNvSpPr/>
      </cdr:nvSpPr>
      <cdr:spPr>
        <a:xfrm xmlns:a="http://schemas.openxmlformats.org/drawingml/2006/main" rot="5400000" flipH="1" flipV="1">
          <a:off x="4724400" y="1905000"/>
          <a:ext cx="0" cy="2133600"/>
        </a:xfrm>
        <a:prstGeom xmlns:a="http://schemas.openxmlformats.org/drawingml/2006/main" prst="line">
          <a:avLst/>
        </a:prstGeom>
        <a:ln xmlns:a="http://schemas.openxmlformats.org/drawingml/2006/main">
          <a:solidFill>
            <a:schemeClr val="tx1"/>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lIns="365760" tIns="914400" bIns="0" anchor="ctr"/>
        <a:lstStyle xmlns:a="http://schemas.openxmlformats.org/drawingml/2006/main"/>
        <a:p xmlns:a="http://schemas.openxmlformats.org/drawingml/2006/main">
          <a:endParaRPr lang="en-US"/>
        </a:p>
      </cdr:txBody>
    </cdr:sp>
  </cdr:relSizeAnchor>
  <cdr:relSizeAnchor xmlns:cdr="http://schemas.openxmlformats.org/drawingml/2006/chartDrawing">
    <cdr:from>
      <cdr:x>0.6</cdr:x>
      <cdr:y>0.31507</cdr:y>
    </cdr:from>
    <cdr:to>
      <cdr:x>0.6</cdr:x>
      <cdr:y>0.72603</cdr:y>
    </cdr:to>
    <cdr:sp macro="" textlink="">
      <cdr:nvSpPr>
        <cdr:cNvPr id="15" name="직선 연결선 14"/>
        <cdr:cNvSpPr/>
      </cdr:nvSpPr>
      <cdr:spPr>
        <a:xfrm xmlns:a="http://schemas.openxmlformats.org/drawingml/2006/main" rot="5400000" flipH="1" flipV="1">
          <a:off x="3886200" y="2895600"/>
          <a:ext cx="2286000" cy="0"/>
        </a:xfrm>
        <a:prstGeom xmlns:a="http://schemas.openxmlformats.org/drawingml/2006/main" prst="line">
          <a:avLst/>
        </a:prstGeom>
        <a:noFill xmlns:a="http://schemas.openxmlformats.org/drawingml/2006/main"/>
        <a:ln xmlns:a="http://schemas.openxmlformats.org/drawingml/2006/main" w="9525" cap="flat" cmpd="sng" algn="ctr">
          <a:solidFill>
            <a:sysClr val="windowText" lastClr="000000"/>
          </a:solidFill>
          <a:prstDash val="sysDash"/>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lIns="365760" tIns="914400" bIns="0" anchor="ctr"/>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en-US"/>
        </a:p>
      </cdr:txBody>
    </cdr:sp>
  </cdr:relSizeAnchor>
  <cdr:relSizeAnchor xmlns:cdr="http://schemas.openxmlformats.org/drawingml/2006/chartDrawing">
    <cdr:from>
      <cdr:x>0.56364</cdr:x>
      <cdr:y>0.34247</cdr:y>
    </cdr:from>
    <cdr:to>
      <cdr:x>0.56364</cdr:x>
      <cdr:y>0.72603</cdr:y>
    </cdr:to>
    <cdr:sp macro="" textlink="">
      <cdr:nvSpPr>
        <cdr:cNvPr id="16" name="직선 연결선 15"/>
        <cdr:cNvSpPr/>
      </cdr:nvSpPr>
      <cdr:spPr>
        <a:xfrm xmlns:a="http://schemas.openxmlformats.org/drawingml/2006/main" rot="5400000" flipH="1" flipV="1">
          <a:off x="3657600" y="2971800"/>
          <a:ext cx="2133600" cy="0"/>
        </a:xfrm>
        <a:prstGeom xmlns:a="http://schemas.openxmlformats.org/drawingml/2006/main" prst="line">
          <a:avLst/>
        </a:prstGeom>
        <a:noFill xmlns:a="http://schemas.openxmlformats.org/drawingml/2006/main"/>
        <a:ln xmlns:a="http://schemas.openxmlformats.org/drawingml/2006/main" w="9525" cap="flat" cmpd="sng" algn="ctr">
          <a:solidFill>
            <a:sysClr val="windowText" lastClr="000000"/>
          </a:solidFill>
          <a:prstDash val="sysDash"/>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lIns="365760" tIns="914400" bIns="0" anchor="ctr"/>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en-US"/>
        </a:p>
      </cdr:txBody>
    </cdr:sp>
  </cdr:relSizeAnchor>
  <cdr:relSizeAnchor xmlns:cdr="http://schemas.openxmlformats.org/drawingml/2006/chartDrawing">
    <cdr:from>
      <cdr:x>0.27273</cdr:x>
      <cdr:y>0.08219</cdr:y>
    </cdr:from>
    <cdr:to>
      <cdr:x>0.74545</cdr:x>
      <cdr:y>0.13699</cdr:y>
    </cdr:to>
    <cdr:sp macro="" textlink="">
      <cdr:nvSpPr>
        <cdr:cNvPr id="18" name="직사각형 17"/>
        <cdr:cNvSpPr/>
      </cdr:nvSpPr>
      <cdr:spPr>
        <a:xfrm xmlns:a="http://schemas.openxmlformats.org/drawingml/2006/main">
          <a:off x="2286000" y="457200"/>
          <a:ext cx="3962400" cy="304800"/>
        </a:xfrm>
        <a:prstGeom xmlns:a="http://schemas.openxmlformats.org/drawingml/2006/main" prst="rect">
          <a:avLst/>
        </a:prstGeom>
        <a:gradFill xmlns:a="http://schemas.openxmlformats.org/drawingml/2006/main" flip="none" rotWithShape="1">
          <a:gsLst>
            <a:gs pos="100000">
              <a:sysClr val="window" lastClr="FFFFFF"/>
            </a:gs>
            <a:gs pos="17999">
              <a:sysClr val="window" lastClr="FFFFFF"/>
            </a:gs>
            <a:gs pos="36000">
              <a:sysClr val="window" lastClr="FFFFFF"/>
            </a:gs>
            <a:gs pos="86000">
              <a:sysClr val="window" lastClr="FFFFFF"/>
            </a:gs>
            <a:gs pos="94000">
              <a:sysClr val="window" lastClr="FFFFFF">
                <a:lumMod val="75000"/>
              </a:sysClr>
            </a:gs>
          </a:gsLst>
          <a:path path="shape">
            <a:fillToRect l="50000" t="50000" r="50000" b="50000"/>
          </a:path>
          <a:tileRect/>
        </a:gradFill>
        <a:ln xmlns:a="http://schemas.openxmlformats.org/drawingml/2006/main" w="12700" cap="flat" cmpd="sng" algn="ctr">
          <a:solidFill>
            <a:sysClr val="windowText" lastClr="000000"/>
          </a:solidFill>
          <a:prstDash val="solid"/>
        </a:ln>
        <a:effectLst xmlns:a="http://schemas.openxmlformats.org/drawingml/2006/main"/>
        <a:scene3d xmlns:a="http://schemas.openxmlformats.org/drawingml/2006/main">
          <a:camera prst="orthographicFront"/>
          <a:lightRig rig="threePt" dir="t"/>
        </a:scene3d>
        <a:sp3d xmlns:a="http://schemas.openxmlformats.org/drawingml/2006/main">
          <a:bevelT prst="relaxedInset"/>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91440" tIns="0" bIns="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en-US" sz="1400" b="1" dirty="0" smtClean="0">
              <a:solidFill>
                <a:sysClr val="windowText" lastClr="000000"/>
              </a:solidFill>
            </a:rPr>
            <a:t>Forward Curve - Term Structure</a:t>
          </a:r>
          <a:endParaRPr lang="en-US" sz="1400" b="1" dirty="0">
            <a:solidFill>
              <a:sysClr val="windowText" lastClr="000000"/>
            </a:solidFill>
          </a:endParaRPr>
        </a:p>
      </cdr:txBody>
    </cdr:sp>
  </cdr:relSizeAnchor>
  <cdr:relSizeAnchor xmlns:cdr="http://schemas.openxmlformats.org/drawingml/2006/chartDrawing">
    <cdr:from>
      <cdr:x>0.26364</cdr:x>
      <cdr:y>0.26027</cdr:y>
    </cdr:from>
    <cdr:to>
      <cdr:x>0.48182</cdr:x>
      <cdr:y>0.31507</cdr:y>
    </cdr:to>
    <cdr:sp macro="" textlink="">
      <cdr:nvSpPr>
        <cdr:cNvPr id="19" name="직사각형 18"/>
        <cdr:cNvSpPr/>
      </cdr:nvSpPr>
      <cdr:spPr>
        <a:xfrm xmlns:a="http://schemas.openxmlformats.org/drawingml/2006/main">
          <a:off x="2209800" y="1447800"/>
          <a:ext cx="1828808" cy="304786"/>
        </a:xfrm>
        <a:prstGeom xmlns:a="http://schemas.openxmlformats.org/drawingml/2006/main" prst="rect">
          <a:avLst/>
        </a:prstGeom>
        <a:gradFill xmlns:a="http://schemas.openxmlformats.org/drawingml/2006/main" flip="none" rotWithShape="1">
          <a:gsLst>
            <a:gs pos="100000">
              <a:sysClr val="window" lastClr="FFFFFF"/>
            </a:gs>
            <a:gs pos="17999">
              <a:sysClr val="window" lastClr="FFFFFF"/>
            </a:gs>
            <a:gs pos="36000">
              <a:sysClr val="window" lastClr="FFFFFF"/>
            </a:gs>
            <a:gs pos="86000">
              <a:sysClr val="window" lastClr="FFFFFF"/>
            </a:gs>
            <a:gs pos="94000">
              <a:sysClr val="window" lastClr="FFFFFF">
                <a:lumMod val="75000"/>
              </a:sysClr>
            </a:gs>
          </a:gsLst>
          <a:path path="shape">
            <a:fillToRect l="50000" t="50000" r="50000" b="50000"/>
          </a:path>
          <a:tileRect/>
        </a:gradFill>
        <a:ln xmlns:a="http://schemas.openxmlformats.org/drawingml/2006/main" w="12700" cap="flat" cmpd="sng" algn="ctr">
          <a:solidFill>
            <a:sysClr val="windowText" lastClr="000000"/>
          </a:solidFill>
          <a:prstDash val="solid"/>
        </a:ln>
        <a:effectLst xmlns:a="http://schemas.openxmlformats.org/drawingml/2006/main"/>
        <a:scene3d xmlns:a="http://schemas.openxmlformats.org/drawingml/2006/main">
          <a:camera prst="orthographicFront"/>
          <a:lightRig rig="threePt" dir="t"/>
        </a:scene3d>
        <a:sp3d xmlns:a="http://schemas.openxmlformats.org/drawingml/2006/main">
          <a:bevelT prst="relaxedInset"/>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91440" tIns="0" bIns="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en-US" sz="1400" b="1" dirty="0" smtClean="0">
              <a:solidFill>
                <a:sysClr val="windowText" lastClr="000000"/>
              </a:solidFill>
            </a:rPr>
            <a:t>Intermonth Spread</a:t>
          </a:r>
          <a:endParaRPr lang="en-US" sz="1400" b="1" dirty="0">
            <a:solidFill>
              <a:sysClr val="windowText" lastClr="000000"/>
            </a:solidFill>
          </a:endParaRPr>
        </a:p>
      </cdr:txBody>
    </cdr:sp>
  </cdr:relSizeAnchor>
  <cdr:relSizeAnchor xmlns:cdr="http://schemas.openxmlformats.org/drawingml/2006/chartDrawing">
    <cdr:from>
      <cdr:x>0.48182</cdr:x>
      <cdr:y>0.28767</cdr:y>
    </cdr:from>
    <cdr:to>
      <cdr:x>0.57273</cdr:x>
      <cdr:y>0.30137</cdr:y>
    </cdr:to>
    <cdr:sp macro="" textlink="">
      <cdr:nvSpPr>
        <cdr:cNvPr id="21" name="직선 화살표 연결선 20"/>
        <cdr:cNvSpPr/>
      </cdr:nvSpPr>
      <cdr:spPr>
        <a:xfrm xmlns:a="http://schemas.openxmlformats.org/drawingml/2006/main" rot="10800000" flipH="1" flipV="1">
          <a:off x="4038600" y="1600200"/>
          <a:ext cx="762000" cy="76200"/>
        </a:xfrm>
        <a:prstGeom xmlns:a="http://schemas.openxmlformats.org/drawingml/2006/main" prst="straightConnector1">
          <a:avLst/>
        </a:prstGeom>
        <a:noFill xmlns:a="http://schemas.openxmlformats.org/drawingml/2006/main"/>
        <a:ln xmlns:a="http://schemas.openxmlformats.org/drawingml/2006/main" w="38100" cap="flat" cmpd="sng" algn="ctr">
          <a:solidFill>
            <a:sysClr val="windowText" lastClr="000000"/>
          </a:solidFill>
          <a:prstDash val="solid"/>
          <a:tailEnd type="arrow"/>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lIns="365760" tIns="914400" bIns="0" anchor="ctr"/>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en-US"/>
        </a:p>
      </cdr:txBody>
    </cdr:sp>
  </cdr:relSizeAnchor>
  <cdr:relSizeAnchor xmlns:cdr="http://schemas.openxmlformats.org/drawingml/2006/chartDrawing">
    <cdr:from>
      <cdr:x>0.56255</cdr:x>
      <cdr:y>0.30493</cdr:y>
    </cdr:from>
    <cdr:to>
      <cdr:x>0.63745</cdr:x>
      <cdr:y>0.35261</cdr:y>
    </cdr:to>
    <cdr:sp macro="" textlink="">
      <cdr:nvSpPr>
        <cdr:cNvPr id="22" name="원호 21"/>
        <cdr:cNvSpPr/>
      </cdr:nvSpPr>
      <cdr:spPr>
        <a:xfrm xmlns:a="http://schemas.openxmlformats.org/drawingml/2006/main" rot="16419853">
          <a:off x="4896591" y="1514883"/>
          <a:ext cx="265217" cy="627833"/>
        </a:xfrm>
        <a:prstGeom xmlns:a="http://schemas.openxmlformats.org/drawingml/2006/main" prst="arc">
          <a:avLst/>
        </a:prstGeom>
        <a:ln xmlns:a="http://schemas.openxmlformats.org/drawingml/2006/main" w="31750">
          <a:solidFill>
            <a:schemeClr val="tx1"/>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lIns="365760" tIns="914400" bIns="0" anchor="ctr"/>
        <a:lstStyle xmlns:a="http://schemas.openxmlformats.org/drawingml/2006/main"/>
        <a:p xmlns:a="http://schemas.openxmlformats.org/drawingml/2006/main">
          <a:endParaRPr lang="en-US"/>
        </a:p>
      </cdr:txBody>
    </cdr:sp>
  </cdr:relSizeAnchor>
  <cdr:relSizeAnchor xmlns:cdr="http://schemas.openxmlformats.org/drawingml/2006/chartDrawing">
    <cdr:from>
      <cdr:x>0.72727</cdr:x>
      <cdr:y>0.89041</cdr:y>
    </cdr:from>
    <cdr:to>
      <cdr:x>0.94546</cdr:x>
      <cdr:y>0.9452</cdr:y>
    </cdr:to>
    <cdr:sp macro="" textlink="">
      <cdr:nvSpPr>
        <cdr:cNvPr id="23" name="직사각형 22"/>
        <cdr:cNvSpPr/>
      </cdr:nvSpPr>
      <cdr:spPr>
        <a:xfrm xmlns:a="http://schemas.openxmlformats.org/drawingml/2006/main">
          <a:off x="6096000" y="4953000"/>
          <a:ext cx="1828808" cy="304786"/>
        </a:xfrm>
        <a:prstGeom xmlns:a="http://schemas.openxmlformats.org/drawingml/2006/main" prst="rect">
          <a:avLst/>
        </a:prstGeom>
        <a:gradFill xmlns:a="http://schemas.openxmlformats.org/drawingml/2006/main" flip="none" rotWithShape="1">
          <a:gsLst>
            <a:gs pos="100000">
              <a:sysClr val="window" lastClr="FFFFFF"/>
            </a:gs>
            <a:gs pos="17999">
              <a:sysClr val="window" lastClr="FFFFFF"/>
            </a:gs>
            <a:gs pos="36000">
              <a:sysClr val="window" lastClr="FFFFFF"/>
            </a:gs>
            <a:gs pos="86000">
              <a:sysClr val="window" lastClr="FFFFFF"/>
            </a:gs>
            <a:gs pos="94000">
              <a:sysClr val="window" lastClr="FFFFFF">
                <a:lumMod val="75000"/>
              </a:sysClr>
            </a:gs>
          </a:gsLst>
          <a:path path="shape">
            <a:fillToRect l="50000" t="50000" r="50000" b="50000"/>
          </a:path>
          <a:tileRect/>
        </a:gradFill>
        <a:ln xmlns:a="http://schemas.openxmlformats.org/drawingml/2006/main" w="12700" cap="flat" cmpd="sng" algn="ctr">
          <a:solidFill>
            <a:sysClr val="windowText" lastClr="000000"/>
          </a:solidFill>
          <a:prstDash val="solid"/>
        </a:ln>
        <a:effectLst xmlns:a="http://schemas.openxmlformats.org/drawingml/2006/main"/>
        <a:scene3d xmlns:a="http://schemas.openxmlformats.org/drawingml/2006/main">
          <a:camera prst="orthographicFront"/>
          <a:lightRig rig="threePt" dir="t"/>
        </a:scene3d>
        <a:sp3d xmlns:a="http://schemas.openxmlformats.org/drawingml/2006/main">
          <a:bevelT prst="relaxedInset"/>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91440" tIns="0" bIns="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en-US" sz="1400" b="1" dirty="0" smtClean="0">
              <a:solidFill>
                <a:sysClr val="windowText" lastClr="000000"/>
              </a:solidFill>
            </a:rPr>
            <a:t>Months Forward</a:t>
          </a:r>
          <a:endParaRPr lang="en-US" sz="1400" b="1" dirty="0">
            <a:solidFill>
              <a:sysClr val="windowText" lastClr="000000"/>
            </a:solidFill>
          </a:endParaRPr>
        </a:p>
      </cdr:txBody>
    </cdr:sp>
  </cdr:relSizeAnchor>
  <cdr:relSizeAnchor xmlns:cdr="http://schemas.openxmlformats.org/drawingml/2006/chartDrawing">
    <cdr:from>
      <cdr:x>0.12727</cdr:x>
      <cdr:y>0.89041</cdr:y>
    </cdr:from>
    <cdr:to>
      <cdr:x>0.34546</cdr:x>
      <cdr:y>0.9452</cdr:y>
    </cdr:to>
    <cdr:sp macro="" textlink="">
      <cdr:nvSpPr>
        <cdr:cNvPr id="25" name="직사각형 24"/>
        <cdr:cNvSpPr/>
      </cdr:nvSpPr>
      <cdr:spPr>
        <a:xfrm xmlns:a="http://schemas.openxmlformats.org/drawingml/2006/main">
          <a:off x="1066800" y="4953000"/>
          <a:ext cx="1828808" cy="304786"/>
        </a:xfrm>
        <a:prstGeom xmlns:a="http://schemas.openxmlformats.org/drawingml/2006/main" prst="rect">
          <a:avLst/>
        </a:prstGeom>
        <a:gradFill xmlns:a="http://schemas.openxmlformats.org/drawingml/2006/main" flip="none" rotWithShape="1">
          <a:gsLst>
            <a:gs pos="100000">
              <a:sysClr val="window" lastClr="FFFFFF"/>
            </a:gs>
            <a:gs pos="17999">
              <a:sysClr val="window" lastClr="FFFFFF"/>
            </a:gs>
            <a:gs pos="36000">
              <a:sysClr val="window" lastClr="FFFFFF"/>
            </a:gs>
            <a:gs pos="86000">
              <a:sysClr val="window" lastClr="FFFFFF"/>
            </a:gs>
            <a:gs pos="94000">
              <a:sysClr val="window" lastClr="FFFFFF">
                <a:lumMod val="75000"/>
              </a:sysClr>
            </a:gs>
          </a:gsLst>
          <a:path path="shape">
            <a:fillToRect l="50000" t="50000" r="50000" b="50000"/>
          </a:path>
          <a:tileRect/>
        </a:gradFill>
        <a:ln xmlns:a="http://schemas.openxmlformats.org/drawingml/2006/main" w="12700" cap="flat" cmpd="sng" algn="ctr">
          <a:solidFill>
            <a:sysClr val="windowText" lastClr="000000"/>
          </a:solidFill>
          <a:prstDash val="solid"/>
        </a:ln>
        <a:effectLst xmlns:a="http://schemas.openxmlformats.org/drawingml/2006/main"/>
        <a:scene3d xmlns:a="http://schemas.openxmlformats.org/drawingml/2006/main">
          <a:camera prst="orthographicFront"/>
          <a:lightRig rig="threePt" dir="t"/>
        </a:scene3d>
        <a:sp3d xmlns:a="http://schemas.openxmlformats.org/drawingml/2006/main">
          <a:bevelT prst="relaxedInset"/>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91440" tIns="0" bIns="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en-US" sz="1400" b="1" dirty="0" smtClean="0">
              <a:solidFill>
                <a:sysClr val="windowText" lastClr="000000"/>
              </a:solidFill>
            </a:rPr>
            <a:t>Today - Cash</a:t>
          </a:r>
          <a:endParaRPr lang="en-US" sz="1400" b="1" dirty="0">
            <a:solidFill>
              <a:sysClr val="windowText" lastClr="000000"/>
            </a:solidFill>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0.21239</cdr:x>
      <cdr:y>0.57971</cdr:y>
    </cdr:from>
    <cdr:to>
      <cdr:x>0.87611</cdr:x>
      <cdr:y>0.69565</cdr:y>
    </cdr:to>
    <cdr:sp macro="" textlink="">
      <cdr:nvSpPr>
        <cdr:cNvPr id="2" name="직사각형 1"/>
        <cdr:cNvSpPr/>
      </cdr:nvSpPr>
      <cdr:spPr>
        <a:xfrm xmlns:a="http://schemas.openxmlformats.org/drawingml/2006/main">
          <a:off x="1828800" y="3048000"/>
          <a:ext cx="5715000" cy="609600"/>
        </a:xfrm>
        <a:prstGeom xmlns:a="http://schemas.openxmlformats.org/drawingml/2006/main" prst="rect">
          <a:avLst/>
        </a:prstGeom>
        <a:gradFill xmlns:a="http://schemas.openxmlformats.org/drawingml/2006/main" flip="none" rotWithShape="1">
          <a:gsLst>
            <a:gs pos="100000">
              <a:sysClr val="window" lastClr="FFFFFF"/>
            </a:gs>
            <a:gs pos="17999">
              <a:sysClr val="window" lastClr="FFFFFF"/>
            </a:gs>
            <a:gs pos="36000">
              <a:sysClr val="window" lastClr="FFFFFF"/>
            </a:gs>
            <a:gs pos="86000">
              <a:sysClr val="window" lastClr="FFFFFF"/>
            </a:gs>
            <a:gs pos="94000">
              <a:sysClr val="window" lastClr="FFFFFF">
                <a:lumMod val="75000"/>
              </a:sysClr>
            </a:gs>
          </a:gsLst>
          <a:path path="shape">
            <a:fillToRect l="50000" t="50000" r="50000" b="50000"/>
          </a:path>
          <a:tileRect/>
        </a:gradFill>
        <a:ln xmlns:a="http://schemas.openxmlformats.org/drawingml/2006/main" w="12700" cap="flat" cmpd="sng" algn="ctr">
          <a:solidFill>
            <a:sysClr val="windowText" lastClr="000000"/>
          </a:solidFill>
          <a:prstDash val="solid"/>
        </a:ln>
        <a:effectLst xmlns:a="http://schemas.openxmlformats.org/drawingml/2006/main"/>
        <a:scene3d xmlns:a="http://schemas.openxmlformats.org/drawingml/2006/main">
          <a:camera prst="orthographicFront"/>
          <a:lightRig rig="threePt" dir="t"/>
        </a:scene3d>
        <a:sp3d xmlns:a="http://schemas.openxmlformats.org/drawingml/2006/main">
          <a:bevelT prst="relaxedInset"/>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91440" tIns="0" bIns="0" anchor="ctr"/>
        <a:lstStyle xmlns:a="http://schemas.openxmlformats.org/drawingml/2006/main">
          <a:defPPr>
            <a:defRPr lang="en-US"/>
          </a:defPPr>
          <a:lvl1pPr algn="l" rtl="0" fontAlgn="base">
            <a:spcBef>
              <a:spcPct val="0"/>
            </a:spcBef>
            <a:spcAft>
              <a:spcPct val="0"/>
            </a:spcAft>
            <a:defRPr kern="1200">
              <a:solidFill>
                <a:sysClr val="window" lastClr="FFFFFF"/>
              </a:solidFill>
              <a:latin typeface="Calibri"/>
            </a:defRPr>
          </a:lvl1pPr>
          <a:lvl2pPr marL="457200" algn="l" rtl="0" fontAlgn="base">
            <a:spcBef>
              <a:spcPct val="0"/>
            </a:spcBef>
            <a:spcAft>
              <a:spcPct val="0"/>
            </a:spcAft>
            <a:defRPr kern="1200">
              <a:solidFill>
                <a:sysClr val="window" lastClr="FFFFFF"/>
              </a:solidFill>
              <a:latin typeface="Calibri"/>
            </a:defRPr>
          </a:lvl2pPr>
          <a:lvl3pPr marL="914400" algn="l" rtl="0" fontAlgn="base">
            <a:spcBef>
              <a:spcPct val="0"/>
            </a:spcBef>
            <a:spcAft>
              <a:spcPct val="0"/>
            </a:spcAft>
            <a:defRPr kern="1200">
              <a:solidFill>
                <a:sysClr val="window" lastClr="FFFFFF"/>
              </a:solidFill>
              <a:latin typeface="Calibri"/>
            </a:defRPr>
          </a:lvl3pPr>
          <a:lvl4pPr marL="1371600" algn="l" rtl="0" fontAlgn="base">
            <a:spcBef>
              <a:spcPct val="0"/>
            </a:spcBef>
            <a:spcAft>
              <a:spcPct val="0"/>
            </a:spcAft>
            <a:defRPr kern="1200">
              <a:solidFill>
                <a:sysClr val="window" lastClr="FFFFFF"/>
              </a:solidFill>
              <a:latin typeface="Calibri"/>
            </a:defRPr>
          </a:lvl4pPr>
          <a:lvl5pPr marL="1828800" algn="l" rtl="0" fontAlgn="base">
            <a:spcBef>
              <a:spcPct val="0"/>
            </a:spcBef>
            <a:spcAft>
              <a:spcPct val="0"/>
            </a:spcAft>
            <a:defRPr kern="1200">
              <a:solidFill>
                <a:sysClr val="window" lastClr="FFFFFF"/>
              </a:solidFill>
              <a:latin typeface="Calibri"/>
            </a:defRPr>
          </a:lvl5pPr>
          <a:lvl6pPr marL="2286000" algn="l" defTabSz="914400" rtl="0" eaLnBrk="1" latinLnBrk="0" hangingPunct="1">
            <a:defRPr kern="1200">
              <a:solidFill>
                <a:sysClr val="window" lastClr="FFFFFF"/>
              </a:solidFill>
              <a:latin typeface="Calibri"/>
            </a:defRPr>
          </a:lvl6pPr>
          <a:lvl7pPr marL="2743200" algn="l" defTabSz="914400" rtl="0" eaLnBrk="1" latinLnBrk="0" hangingPunct="1">
            <a:defRPr kern="1200">
              <a:solidFill>
                <a:sysClr val="window" lastClr="FFFFFF"/>
              </a:solidFill>
              <a:latin typeface="Calibri"/>
            </a:defRPr>
          </a:lvl7pPr>
          <a:lvl8pPr marL="3200400" algn="l" defTabSz="914400" rtl="0" eaLnBrk="1" latinLnBrk="0" hangingPunct="1">
            <a:defRPr kern="1200">
              <a:solidFill>
                <a:sysClr val="window" lastClr="FFFFFF"/>
              </a:solidFill>
              <a:latin typeface="Calibri"/>
            </a:defRPr>
          </a:lvl8pPr>
          <a:lvl9pPr marL="3657600" algn="l" defTabSz="914400" rtl="0" eaLnBrk="1" latinLnBrk="0" hangingPunct="1">
            <a:defRPr kern="1200">
              <a:solidFill>
                <a:sysClr val="window" lastClr="FFFFFF"/>
              </a:solidFill>
              <a:latin typeface="Calibri"/>
            </a:defRPr>
          </a:lvl9pPr>
        </a:lstStyle>
        <a:p xmlns:a="http://schemas.openxmlformats.org/drawingml/2006/main">
          <a:pPr algn="ctr"/>
          <a:r>
            <a:rPr lang="en-US" sz="1400" b="1" dirty="0" smtClean="0">
              <a:solidFill>
                <a:sysClr val="windowText" lastClr="000000"/>
              </a:solidFill>
            </a:rPr>
            <a:t>Long Positions alone appear to move up before prices, but to be non-bias, we must include short positions as well. A non-bias result with both short and long positions is in the next slide. Short positions cancel out Long</a:t>
          </a:r>
          <a:endParaRPr lang="en-US" sz="1400" b="1" dirty="0">
            <a:solidFill>
              <a:sysClr val="windowText" lastClr="000000"/>
            </a:solidFill>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0.51327</cdr:x>
      <cdr:y>0.30882</cdr:y>
    </cdr:from>
    <cdr:to>
      <cdr:x>0.69027</cdr:x>
      <cdr:y>0.54412</cdr:y>
    </cdr:to>
    <cdr:sp macro="" textlink="">
      <cdr:nvSpPr>
        <cdr:cNvPr id="6" name="직선 화살표 연결선 5"/>
        <cdr:cNvSpPr/>
      </cdr:nvSpPr>
      <cdr:spPr>
        <a:xfrm xmlns:a="http://schemas.openxmlformats.org/drawingml/2006/main">
          <a:off x="4419563" y="1600182"/>
          <a:ext cx="1524037" cy="1219218"/>
        </a:xfrm>
        <a:prstGeom xmlns:a="http://schemas.openxmlformats.org/drawingml/2006/main" prst="straightConnector1">
          <a:avLst/>
        </a:prstGeom>
        <a:ln xmlns:a="http://schemas.openxmlformats.org/drawingml/2006/main" w="50800">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lIns="365760" tIns="914400" bIns="0" anchor="ctr"/>
        <a:lstStyle xmlns:a="http://schemas.openxmlformats.org/drawingml/2006/main"/>
        <a:p xmlns:a="http://schemas.openxmlformats.org/drawingml/2006/main">
          <a:endParaRPr lang="en-US" dirty="0"/>
        </a:p>
      </cdr:txBody>
    </cdr:sp>
  </cdr:relSizeAnchor>
  <cdr:relSizeAnchor xmlns:cdr="http://schemas.openxmlformats.org/drawingml/2006/chartDrawing">
    <cdr:from>
      <cdr:x>0.5012</cdr:x>
      <cdr:y>0.36386</cdr:y>
    </cdr:from>
    <cdr:to>
      <cdr:x>0.70251</cdr:x>
      <cdr:y>0.41854</cdr:y>
    </cdr:to>
    <cdr:sp macro="" textlink="">
      <cdr:nvSpPr>
        <cdr:cNvPr id="7" name="TextBox 6"/>
        <cdr:cNvSpPr txBox="1"/>
      </cdr:nvSpPr>
      <cdr:spPr>
        <a:xfrm xmlns:a="http://schemas.openxmlformats.org/drawingml/2006/main" rot="2339585">
          <a:off x="4315658" y="1885391"/>
          <a:ext cx="1733400" cy="283330"/>
        </a:xfrm>
        <a:prstGeom xmlns:a="http://schemas.openxmlformats.org/drawingml/2006/main" prst="rect">
          <a:avLst/>
        </a:prstGeom>
        <a:solidFill xmlns:a="http://schemas.openxmlformats.org/drawingml/2006/main">
          <a:schemeClr val="tx2">
            <a:lumMod val="40000"/>
            <a:lumOff val="60000"/>
            <a:alpha val="81000"/>
          </a:schemeClr>
        </a:solidFill>
      </cdr:spPr>
      <cdr:txBody>
        <a:bodyPr xmlns:a="http://schemas.openxmlformats.org/drawingml/2006/main" vertOverflow="clip" wrap="square" rtlCol="0"/>
        <a:lstStyle xmlns:a="http://schemas.openxmlformats.org/drawingml/2006/main"/>
        <a:p xmlns:a="http://schemas.openxmlformats.org/drawingml/2006/main">
          <a:r>
            <a:rPr lang="en-US" sz="1100" b="1" dirty="0" smtClean="0">
              <a:solidFill>
                <a:schemeClr val="tx1"/>
              </a:solidFill>
            </a:rPr>
            <a:t>Going Short by mid-2007</a:t>
          </a:r>
          <a:endParaRPr lang="en-US" sz="1100" b="1" dirty="0">
            <a:solidFill>
              <a:schemeClr val="tx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날짜 개체 틀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5AD18A6B-084E-4F28-A1CF-3E4F3B5EC579}" type="datetimeFigureOut">
              <a:rPr lang="en-US" smtClean="0"/>
              <a:pPr/>
              <a:t>10/9/15</a:t>
            </a:fld>
            <a:endParaRPr lang="en-US"/>
          </a:p>
        </p:txBody>
      </p:sp>
      <p:sp>
        <p:nvSpPr>
          <p:cNvPr id="4" name="바닥글 개체 틀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5" name="슬라이드 번호 개체 틀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fld id="{EE0F107A-1A05-4B54-8777-0311847579E5}" type="slidenum">
              <a:rPr lang="en-US" smtClean="0"/>
              <a:pPr/>
              <a:t>‹#›</a:t>
            </a:fld>
            <a:endParaRPr lang="en-US"/>
          </a:p>
        </p:txBody>
      </p:sp>
    </p:spTree>
    <p:extLst>
      <p:ext uri="{BB962C8B-B14F-4D97-AF65-F5344CB8AC3E}">
        <p14:creationId xmlns:p14="http://schemas.microsoft.com/office/powerpoint/2010/main" val="22491211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pPr>
              <a:defRPr/>
            </a:pPr>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pPr>
              <a:defRPr/>
            </a:pPr>
            <a:fld id="{611A2F1F-037C-434C-A2E2-FADED7789E71}" type="datetimeFigureOut">
              <a:rPr lang="en-US"/>
              <a:pPr>
                <a:defRPr/>
              </a:pPr>
              <a:t>10/9/15</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pPr>
              <a:defRPr/>
            </a:pPr>
            <a:fld id="{7FE4F562-A868-4D90-8B85-E472C466D8BB}" type="slidenum">
              <a:rPr lang="en-US"/>
              <a:pPr>
                <a:defRPr/>
              </a:pPr>
              <a:t>‹#›</a:t>
            </a:fld>
            <a:endParaRPr lang="en-US" dirty="0"/>
          </a:p>
        </p:txBody>
      </p:sp>
    </p:spTree>
    <p:extLst>
      <p:ext uri="{BB962C8B-B14F-4D97-AF65-F5344CB8AC3E}">
        <p14:creationId xmlns:p14="http://schemas.microsoft.com/office/powerpoint/2010/main" val="8816411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en.wikipedia.org/wiki/API_gravity" TargetMode="External"/><Relationship Id="rId4" Type="http://schemas.openxmlformats.org/officeDocument/2006/relationships/hyperlink" Target="http://www.api.org/" TargetMode="External"/><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 Id="rId3" Type="http://schemas.openxmlformats.org/officeDocument/2006/relationships/hyperlink" Target="http://www.google.com/finance?q=NYSE:BP&amp;fstype=ii"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en.wikipedia.org/wiki/API_gravity" TargetMode="External"/><Relationship Id="rId4" Type="http://schemas.openxmlformats.org/officeDocument/2006/relationships/hyperlink" Target="http://www.api.org/" TargetMode="External"/><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nytimes.com/2008/06/04/business/worldbusiness/04iht-rtrcol05.1.13452490.html?_r=1" TargetMode="External"/><Relationship Id="rId4" Type="http://schemas.openxmlformats.org/officeDocument/2006/relationships/hyperlink" Target="http://www.rigzone.com/news/article.asp?a_id=51744" TargetMode="External"/><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 Id="rId3" Type="http://schemas.openxmlformats.org/officeDocument/2006/relationships/hyperlink" Target="http://www.cftc.gov/ucm/groups/public/@newsroom/documents/file/itfinterimreportoncrudeoil0708.pdf" TargetMode="Externa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 Id="rId3" Type="http://schemas.openxmlformats.org/officeDocument/2006/relationships/hyperlink" Target="http://www.cftc.gov/ucm/groups/public/@newsroom/documents/file/itfinterimreportoncrudeoil0708.pdf"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 Id="rId3" Type="http://schemas.openxmlformats.org/officeDocument/2006/relationships/hyperlink" Target="http://www.cftc.gov/ucm/groups/public/@newsroom/documents/file/itfinterimreportoncrudeoil0708.pdf" TargetMode="Externa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www.marketwatch.com/story/goldman-sachs-raises-possibility-of-200-a-barrel-oil" TargetMode="External"/><Relationship Id="rId4" Type="http://schemas.openxmlformats.org/officeDocument/2006/relationships/hyperlink" Target="http://www.cnsnews.com/news/article/55377" TargetMode="External"/><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www.marketwatch.com/story/goldman-sachs-raises-possibility-of-200-a-barrel-oil" TargetMode="External"/><Relationship Id="rId4" Type="http://schemas.openxmlformats.org/officeDocument/2006/relationships/hyperlink" Target="http://www.cnsnews.com/news/article/55377" TargetMode="External"/><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 Id="rId3" Type="http://schemas.openxmlformats.org/officeDocument/2006/relationships/hyperlink" Target="http://www.heatingoil.com/blog/9898104/" TargetMode="Externa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 Id="rId3" Type="http://schemas.openxmlformats.org/officeDocument/2006/relationships/hyperlink" Target="http://www.heatingoil.com/blog/9898104/" TargetMode="Externa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 Id="rId3" Type="http://schemas.openxmlformats.org/officeDocument/2006/relationships/hyperlink" Target="http://www.usda.gov/wps/portal/farmbill2008?navid=FARMBILL2008" TargetMode="Externa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 Id="rId3" Type="http://schemas.openxmlformats.org/officeDocument/2006/relationships/hyperlink" Target="http://www.bloomberg.com/apps/news?pid=20601130&amp;sid=an4FGruBQwkU" TargetMode="Externa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 Id="rId3" Type="http://schemas.openxmlformats.org/officeDocument/2006/relationships/hyperlink" Target="http://www.bloomberg.com/apps/news?pid=20601130&amp;sid=an4FGruBQwkU" TargetMode="Externa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 Id="rId3" Type="http://schemas.openxmlformats.org/officeDocument/2006/relationships/hyperlink" Target="http://www.bloomberg.com/apps/news?pid=20601130&amp;sid=an4FGruBQwkU"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 Id="rId3" Type="http://schemas.openxmlformats.org/officeDocument/2006/relationships/hyperlink" Target="http://www.bloomberg.com/apps/news?pid=20601130&amp;sid=an4FGruBQwkU" TargetMode="Externa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en-US" dirty="0"/>
          </a:p>
        </p:txBody>
      </p:sp>
      <p:sp>
        <p:nvSpPr>
          <p:cNvPr id="4" name="슬라이드 번호 개체 틀 3"/>
          <p:cNvSpPr>
            <a:spLocks noGrp="1"/>
          </p:cNvSpPr>
          <p:nvPr>
            <p:ph type="sldNum" sz="quarter" idx="10"/>
          </p:nvPr>
        </p:nvSpPr>
        <p:spPr/>
        <p:txBody>
          <a:bodyPr/>
          <a:lstStyle/>
          <a:p>
            <a:pPr>
              <a:defRPr/>
            </a:pPr>
            <a:fld id="{7FE4F562-A868-4D90-8B85-E472C466D8BB}" type="slidenum">
              <a:rPr lang="en-US" smtClean="0"/>
              <a:pPr>
                <a:defRPr/>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en-US" dirty="0"/>
          </a:p>
        </p:txBody>
      </p:sp>
      <p:sp>
        <p:nvSpPr>
          <p:cNvPr id="4" name="슬라이드 번호 개체 틀 3"/>
          <p:cNvSpPr>
            <a:spLocks noGrp="1"/>
          </p:cNvSpPr>
          <p:nvPr>
            <p:ph type="sldNum" sz="quarter" idx="10"/>
          </p:nvPr>
        </p:nvSpPr>
        <p:spPr/>
        <p:txBody>
          <a:bodyPr/>
          <a:lstStyle/>
          <a:p>
            <a:pPr>
              <a:defRPr/>
            </a:pPr>
            <a:fld id="{7FE4F562-A868-4D90-8B85-E472C466D8BB}" type="slidenum">
              <a:rPr lang="en-US" smtClean="0"/>
              <a:pPr>
                <a:defRPr/>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t>Sources: </a:t>
            </a:r>
          </a:p>
          <a:p>
            <a:pPr marL="228600" indent="-228600">
              <a:buFontTx/>
              <a:buAutoNum type="arabicParenBoth"/>
              <a:defRPr/>
            </a:pPr>
            <a:r>
              <a:rPr lang="en-US" dirty="0" err="1" smtClean="0"/>
              <a:t>Wikpedia</a:t>
            </a:r>
            <a:r>
              <a:rPr lang="en-US" dirty="0" smtClean="0"/>
              <a:t>: </a:t>
            </a:r>
            <a:r>
              <a:rPr lang="en-US" dirty="0" smtClean="0">
                <a:hlinkClick r:id="rId3"/>
              </a:rPr>
              <a:t>http://en.wikipedia.org/wiki/API_gravity</a:t>
            </a:r>
            <a:r>
              <a:rPr lang="en-US" dirty="0" smtClean="0"/>
              <a:t>  </a:t>
            </a:r>
          </a:p>
          <a:p>
            <a:pPr marL="228600" indent="-228600">
              <a:buFontTx/>
              <a:buAutoNum type="arabicParenBoth"/>
              <a:defRPr/>
            </a:pPr>
            <a:r>
              <a:rPr lang="en-US" dirty="0" smtClean="0"/>
              <a:t> </a:t>
            </a:r>
            <a:r>
              <a:rPr lang="en-US" b="1" dirty="0" smtClean="0">
                <a:cs typeface="Arial" charset="0"/>
                <a:hlinkClick r:id="rId4"/>
              </a:rPr>
              <a:t>American Petroleum Institute</a:t>
            </a:r>
            <a:r>
              <a:rPr lang="en-US" b="1" dirty="0" smtClean="0">
                <a:cs typeface="Arial" charset="0"/>
              </a:rPr>
              <a:t>)</a:t>
            </a:r>
            <a:endParaRPr lang="en-US" dirty="0" smtClean="0"/>
          </a:p>
          <a:p>
            <a:pPr marL="228600" indent="-228600">
              <a:buFontTx/>
              <a:buAutoNum type="arabicParenBoth"/>
              <a:defRPr/>
            </a:pPr>
            <a:endParaRPr lang="en-US" dirty="0"/>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344A0A6-7A14-4662-B712-7C99232BA248}" type="slidenum">
              <a:rPr lang="en-US" smtClean="0"/>
              <a:pPr/>
              <a:t>12</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en-US" dirty="0"/>
          </a:p>
        </p:txBody>
      </p:sp>
      <p:sp>
        <p:nvSpPr>
          <p:cNvPr id="4" name="슬라이드 번호 개체 틀 3"/>
          <p:cNvSpPr>
            <a:spLocks noGrp="1"/>
          </p:cNvSpPr>
          <p:nvPr>
            <p:ph type="sldNum" sz="quarter" idx="10"/>
          </p:nvPr>
        </p:nvSpPr>
        <p:spPr/>
        <p:txBody>
          <a:bodyPr/>
          <a:lstStyle/>
          <a:p>
            <a:pPr>
              <a:defRPr/>
            </a:pPr>
            <a:fld id="{7FE4F562-A868-4D90-8B85-E472C466D8BB}" type="slidenum">
              <a:rPr lang="en-US" smtClean="0"/>
              <a:pPr>
                <a:defRPr/>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Sources: </a:t>
            </a:r>
          </a:p>
          <a:p>
            <a:r>
              <a:rPr lang="en-US" smtClean="0"/>
              <a:t>(1) “Environmental Challenges Panel Refiner Overview API Tanker Conference” Ken Applegate. Published at the American Petroleum Institute</a:t>
            </a:r>
          </a:p>
          <a:p>
            <a:endParaRPr lang="en-US" smtClean="0"/>
          </a:p>
          <a:p>
            <a:r>
              <a:rPr lang="en-US" smtClean="0"/>
              <a:t>Ken Applegate, VP Transportation Services</a:t>
            </a:r>
          </a:p>
          <a:p>
            <a:r>
              <a:rPr lang="en-US" smtClean="0"/>
              <a:t>Valero Marketing and Supply</a:t>
            </a:r>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BE02898-0B32-4821-B812-E0C4E3AE32BE}" type="slidenum">
              <a:rPr lang="en-US" smtClean="0"/>
              <a:pPr/>
              <a:t>14</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dirty="0" smtClean="0"/>
              <a:t>Data from Google: </a:t>
            </a:r>
            <a:r>
              <a:rPr lang="en-US" dirty="0" smtClean="0">
                <a:hlinkClick r:id="rId3"/>
              </a:rPr>
              <a:t>http://www.google.com/finance?q=NYSE:BP&amp;fstype=ii</a:t>
            </a:r>
            <a:endParaRPr lang="en-US" dirty="0"/>
          </a:p>
        </p:txBody>
      </p:sp>
      <p:sp>
        <p:nvSpPr>
          <p:cNvPr id="4" name="슬라이드 번호 개체 틀 3"/>
          <p:cNvSpPr>
            <a:spLocks noGrp="1"/>
          </p:cNvSpPr>
          <p:nvPr>
            <p:ph type="sldNum" sz="quarter" idx="10"/>
          </p:nvPr>
        </p:nvSpPr>
        <p:spPr/>
        <p:txBody>
          <a:bodyPr/>
          <a:lstStyle/>
          <a:p>
            <a:pPr>
              <a:defRPr/>
            </a:pPr>
            <a:fld id="{7FE4F562-A868-4D90-8B85-E472C466D8BB}" type="slidenum">
              <a:rPr lang="en-US" smtClean="0"/>
              <a:pPr>
                <a:defRPr/>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dirty="0" smtClean="0"/>
              <a:t>FRS = Financial Report System – DOE EIA</a:t>
            </a:r>
          </a:p>
          <a:p>
            <a:r>
              <a:rPr lang="en-US" dirty="0" smtClean="0"/>
              <a:t>Major Companies Surveyed </a:t>
            </a:r>
          </a:p>
          <a:p>
            <a:r>
              <a:rPr lang="en-US" sz="1200" b="0" i="0" kern="1200" dirty="0" err="1" smtClean="0">
                <a:solidFill>
                  <a:schemeClr val="tx1"/>
                </a:solidFill>
                <a:latin typeface="+mn-lt"/>
                <a:ea typeface="+mn-ea"/>
                <a:cs typeface="+mn-cs"/>
              </a:rPr>
              <a:t>Alenco</a:t>
            </a:r>
            <a:r>
              <a:rPr lang="en-US" sz="1200" b="0" i="0" kern="1200" dirty="0" smtClean="0">
                <a:solidFill>
                  <a:schemeClr val="tx1"/>
                </a:solidFill>
                <a:latin typeface="+mn-lt"/>
                <a:ea typeface="+mn-ea"/>
                <a:cs typeface="+mn-cs"/>
              </a:rPr>
              <a:t> Inc.</a:t>
            </a:r>
          </a:p>
          <a:p>
            <a:r>
              <a:rPr lang="en-US" sz="1200" b="0" i="0" kern="1200" dirty="0" smtClean="0">
                <a:solidFill>
                  <a:schemeClr val="tx1"/>
                </a:solidFill>
                <a:latin typeface="+mn-lt"/>
                <a:ea typeface="+mn-ea"/>
                <a:cs typeface="+mn-cs"/>
              </a:rPr>
              <a:t>Exxon Mobil Corporation</a:t>
            </a:r>
          </a:p>
          <a:p>
            <a:r>
              <a:rPr lang="en-US" sz="1200" b="0" i="0" kern="1200" dirty="0" smtClean="0">
                <a:solidFill>
                  <a:schemeClr val="tx1"/>
                </a:solidFill>
                <a:latin typeface="+mn-lt"/>
                <a:ea typeface="+mn-ea"/>
                <a:cs typeface="+mn-cs"/>
              </a:rPr>
              <a:t>Amerada Hess Corporation</a:t>
            </a:r>
          </a:p>
          <a:p>
            <a:r>
              <a:rPr lang="en-US" sz="1200" b="0" i="0" kern="1200" dirty="0" smtClean="0">
                <a:solidFill>
                  <a:schemeClr val="tx1"/>
                </a:solidFill>
                <a:latin typeface="+mn-lt"/>
                <a:ea typeface="+mn-ea"/>
                <a:cs typeface="+mn-cs"/>
              </a:rPr>
              <a:t>Lyondell Chemical Corporation</a:t>
            </a:r>
          </a:p>
          <a:p>
            <a:r>
              <a:rPr lang="en-US" sz="1200" b="0" i="0" kern="1200" dirty="0" smtClean="0">
                <a:solidFill>
                  <a:schemeClr val="tx1"/>
                </a:solidFill>
                <a:latin typeface="+mn-lt"/>
                <a:ea typeface="+mn-ea"/>
                <a:cs typeface="+mn-cs"/>
              </a:rPr>
              <a:t>Anadarko Petroleum Corporation</a:t>
            </a:r>
          </a:p>
          <a:p>
            <a:r>
              <a:rPr lang="en-US" sz="1200" b="0" i="0" kern="1200" dirty="0" smtClean="0">
                <a:solidFill>
                  <a:schemeClr val="tx1"/>
                </a:solidFill>
                <a:latin typeface="+mn-lt"/>
                <a:ea typeface="+mn-ea"/>
                <a:cs typeface="+mn-cs"/>
              </a:rPr>
              <a:t>Marathon Oil Corporation</a:t>
            </a:r>
          </a:p>
          <a:p>
            <a:r>
              <a:rPr lang="en-US" sz="1200" b="0" i="0" kern="1200" dirty="0" smtClean="0">
                <a:solidFill>
                  <a:schemeClr val="tx1"/>
                </a:solidFill>
                <a:latin typeface="+mn-lt"/>
                <a:ea typeface="+mn-ea"/>
                <a:cs typeface="+mn-cs"/>
              </a:rPr>
              <a:t>Apache Corporation</a:t>
            </a:r>
          </a:p>
          <a:p>
            <a:r>
              <a:rPr lang="en-US" sz="1200" b="0" i="0" kern="1200" dirty="0" smtClean="0">
                <a:solidFill>
                  <a:schemeClr val="tx1"/>
                </a:solidFill>
                <a:latin typeface="+mn-lt"/>
                <a:ea typeface="+mn-ea"/>
                <a:cs typeface="+mn-cs"/>
              </a:rPr>
              <a:t>Motiva Enterprises, L.L.C.</a:t>
            </a:r>
          </a:p>
          <a:p>
            <a:r>
              <a:rPr lang="en-US" sz="1200" b="0" i="0" kern="1200" dirty="0" smtClean="0">
                <a:solidFill>
                  <a:schemeClr val="tx1"/>
                </a:solidFill>
                <a:latin typeface="+mn-lt"/>
                <a:ea typeface="+mn-ea"/>
                <a:cs typeface="+mn-cs"/>
              </a:rPr>
              <a:t>BP America, Inc.</a:t>
            </a:r>
          </a:p>
          <a:p>
            <a:r>
              <a:rPr lang="en-US" sz="1200" b="0" i="0" kern="1200" dirty="0" smtClean="0">
                <a:solidFill>
                  <a:schemeClr val="tx1"/>
                </a:solidFill>
                <a:latin typeface="+mn-lt"/>
                <a:ea typeface="+mn-ea"/>
                <a:cs typeface="+mn-cs"/>
              </a:rPr>
              <a:t>Occidental Petroleum Corporation</a:t>
            </a:r>
          </a:p>
          <a:p>
            <a:r>
              <a:rPr lang="en-US" sz="1200" b="0" i="0" kern="1200" dirty="0" smtClean="0">
                <a:solidFill>
                  <a:schemeClr val="tx1"/>
                </a:solidFill>
                <a:latin typeface="+mn-lt"/>
                <a:ea typeface="+mn-ea"/>
                <a:cs typeface="+mn-cs"/>
              </a:rPr>
              <a:t>Chesapeake Energy Corporation</a:t>
            </a:r>
          </a:p>
          <a:p>
            <a:r>
              <a:rPr lang="en-US" sz="1200" b="0" i="0" kern="1200" dirty="0" smtClean="0">
                <a:solidFill>
                  <a:schemeClr val="tx1"/>
                </a:solidFill>
                <a:latin typeface="+mn-lt"/>
                <a:ea typeface="+mn-ea"/>
                <a:cs typeface="+mn-cs"/>
              </a:rPr>
              <a:t>Shell Oil Company</a:t>
            </a:r>
          </a:p>
          <a:p>
            <a:r>
              <a:rPr lang="en-US" sz="1200" b="0" i="0" kern="1200" dirty="0" smtClean="0">
                <a:solidFill>
                  <a:schemeClr val="tx1"/>
                </a:solidFill>
                <a:latin typeface="+mn-lt"/>
                <a:ea typeface="+mn-ea"/>
                <a:cs typeface="+mn-cs"/>
              </a:rPr>
              <a:t>Chevron Corporation</a:t>
            </a:r>
          </a:p>
          <a:p>
            <a:r>
              <a:rPr lang="en-US" sz="1200" b="0" i="0" kern="1200" dirty="0" smtClean="0">
                <a:solidFill>
                  <a:schemeClr val="tx1"/>
                </a:solidFill>
                <a:latin typeface="+mn-lt"/>
                <a:ea typeface="+mn-ea"/>
                <a:cs typeface="+mn-cs"/>
              </a:rPr>
              <a:t>Sunoco, Inc.</a:t>
            </a:r>
          </a:p>
          <a:p>
            <a:r>
              <a:rPr lang="en-US" sz="1200" b="0" i="0" kern="1200" dirty="0" smtClean="0">
                <a:solidFill>
                  <a:schemeClr val="tx1"/>
                </a:solidFill>
                <a:latin typeface="+mn-lt"/>
                <a:ea typeface="+mn-ea"/>
                <a:cs typeface="+mn-cs"/>
              </a:rPr>
              <a:t>CITGO Petroleum Corporation</a:t>
            </a:r>
          </a:p>
          <a:p>
            <a:r>
              <a:rPr lang="en-US" sz="1200" b="0" i="0" kern="1200" dirty="0" smtClean="0">
                <a:solidFill>
                  <a:schemeClr val="tx1"/>
                </a:solidFill>
                <a:latin typeface="+mn-lt"/>
                <a:ea typeface="+mn-ea"/>
                <a:cs typeface="+mn-cs"/>
              </a:rPr>
              <a:t>Tesoro Petroleum Corporation</a:t>
            </a:r>
          </a:p>
          <a:p>
            <a:r>
              <a:rPr lang="en-US" sz="1200" b="0" i="0" kern="1200" dirty="0" smtClean="0">
                <a:solidFill>
                  <a:schemeClr val="tx1"/>
                </a:solidFill>
                <a:latin typeface="+mn-lt"/>
                <a:ea typeface="+mn-ea"/>
                <a:cs typeface="+mn-cs"/>
              </a:rPr>
              <a:t>ConocoPhillips Company</a:t>
            </a:r>
          </a:p>
          <a:p>
            <a:r>
              <a:rPr lang="en-US" sz="1200" b="0" i="0" kern="1200" dirty="0" smtClean="0">
                <a:solidFill>
                  <a:schemeClr val="tx1"/>
                </a:solidFill>
                <a:latin typeface="+mn-lt"/>
                <a:ea typeface="+mn-ea"/>
                <a:cs typeface="+mn-cs"/>
              </a:rPr>
              <a:t>The Williams Companies, Inc.</a:t>
            </a:r>
          </a:p>
          <a:p>
            <a:r>
              <a:rPr lang="en-US" sz="1200" b="0" i="0" kern="1200" dirty="0" smtClean="0">
                <a:solidFill>
                  <a:schemeClr val="tx1"/>
                </a:solidFill>
                <a:latin typeface="+mn-lt"/>
                <a:ea typeface="+mn-ea"/>
                <a:cs typeface="+mn-cs"/>
              </a:rPr>
              <a:t>Devon Energy Corporation</a:t>
            </a:r>
          </a:p>
          <a:p>
            <a:r>
              <a:rPr lang="en-US" sz="1200" b="0" i="0" kern="1200" dirty="0" smtClean="0">
                <a:solidFill>
                  <a:schemeClr val="tx1"/>
                </a:solidFill>
                <a:latin typeface="+mn-lt"/>
                <a:ea typeface="+mn-ea"/>
                <a:cs typeface="+mn-cs"/>
              </a:rPr>
              <a:t>Total Holdings USA, Inc.</a:t>
            </a:r>
          </a:p>
          <a:p>
            <a:r>
              <a:rPr lang="en-US" sz="1200" b="0" i="0" kern="1200" dirty="0" smtClean="0">
                <a:solidFill>
                  <a:schemeClr val="tx1"/>
                </a:solidFill>
                <a:latin typeface="+mn-lt"/>
                <a:ea typeface="+mn-ea"/>
                <a:cs typeface="+mn-cs"/>
              </a:rPr>
              <a:t>El Paso Corporation</a:t>
            </a:r>
          </a:p>
          <a:p>
            <a:r>
              <a:rPr lang="en-US" sz="1200" b="0" i="0" kern="1200" dirty="0" smtClean="0">
                <a:solidFill>
                  <a:schemeClr val="tx1"/>
                </a:solidFill>
                <a:latin typeface="+mn-lt"/>
                <a:ea typeface="+mn-ea"/>
                <a:cs typeface="+mn-cs"/>
              </a:rPr>
              <a:t>Valero Energy Corp</a:t>
            </a:r>
          </a:p>
          <a:p>
            <a:r>
              <a:rPr lang="en-US" sz="1200" b="0" i="0" kern="1200" dirty="0" smtClean="0">
                <a:solidFill>
                  <a:schemeClr val="tx1"/>
                </a:solidFill>
                <a:latin typeface="+mn-lt"/>
                <a:ea typeface="+mn-ea"/>
                <a:cs typeface="+mn-cs"/>
              </a:rPr>
              <a:t>EOG Resources, Inc</a:t>
            </a:r>
          </a:p>
          <a:p>
            <a:r>
              <a:rPr lang="en-US" sz="1200" b="0" i="0" kern="1200" dirty="0" smtClean="0">
                <a:solidFill>
                  <a:schemeClr val="tx1"/>
                </a:solidFill>
                <a:latin typeface="+mn-lt"/>
                <a:ea typeface="+mn-ea"/>
                <a:cs typeface="+mn-cs"/>
              </a:rPr>
              <a:t>XTO Energy, Inc.</a:t>
            </a:r>
          </a:p>
          <a:p>
            <a:r>
              <a:rPr lang="en-US" sz="1200" b="0" i="0" kern="1200" dirty="0" smtClean="0">
                <a:solidFill>
                  <a:schemeClr val="tx1"/>
                </a:solidFill>
                <a:latin typeface="+mn-lt"/>
                <a:ea typeface="+mn-ea"/>
                <a:cs typeface="+mn-cs"/>
              </a:rPr>
              <a:t>Equitable Resources, Inc.</a:t>
            </a:r>
          </a:p>
          <a:p>
            <a:r>
              <a:rPr lang="en-US" dirty="0" smtClean="0"/>
              <a:t/>
            </a:r>
            <a:br>
              <a:rPr lang="en-US" dirty="0" smtClean="0"/>
            </a:br>
            <a:endParaRPr lang="en-US" dirty="0"/>
          </a:p>
        </p:txBody>
      </p:sp>
      <p:sp>
        <p:nvSpPr>
          <p:cNvPr id="4" name="슬라이드 번호 개체 틀 3"/>
          <p:cNvSpPr>
            <a:spLocks noGrp="1"/>
          </p:cNvSpPr>
          <p:nvPr>
            <p:ph type="sldNum" sz="quarter" idx="10"/>
          </p:nvPr>
        </p:nvSpPr>
        <p:spPr/>
        <p:txBody>
          <a:bodyPr/>
          <a:lstStyle/>
          <a:p>
            <a:pPr>
              <a:defRPr/>
            </a:pPr>
            <a:fld id="{7FE4F562-A868-4D90-8B85-E472C466D8BB}" type="slidenum">
              <a:rPr lang="en-US" smtClean="0"/>
              <a:pPr>
                <a:defRPr/>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dirty="0" smtClean="0"/>
              <a:t>FRS = Financial Report System – DOE EIA</a:t>
            </a:r>
          </a:p>
          <a:p>
            <a:r>
              <a:rPr lang="en-US" dirty="0" smtClean="0"/>
              <a:t>Major Companies Surveyed </a:t>
            </a:r>
          </a:p>
          <a:p>
            <a:r>
              <a:rPr lang="en-US" sz="1200" b="0" i="0" kern="1200" dirty="0" err="1" smtClean="0">
                <a:solidFill>
                  <a:schemeClr val="tx1"/>
                </a:solidFill>
                <a:latin typeface="+mn-lt"/>
                <a:ea typeface="+mn-ea"/>
                <a:cs typeface="+mn-cs"/>
              </a:rPr>
              <a:t>Alenco</a:t>
            </a:r>
            <a:r>
              <a:rPr lang="en-US" sz="1200" b="0" i="0" kern="1200" dirty="0" smtClean="0">
                <a:solidFill>
                  <a:schemeClr val="tx1"/>
                </a:solidFill>
                <a:latin typeface="+mn-lt"/>
                <a:ea typeface="+mn-ea"/>
                <a:cs typeface="+mn-cs"/>
              </a:rPr>
              <a:t> Inc.</a:t>
            </a:r>
          </a:p>
          <a:p>
            <a:r>
              <a:rPr lang="en-US" sz="1200" b="0" i="0" kern="1200" dirty="0" smtClean="0">
                <a:solidFill>
                  <a:schemeClr val="tx1"/>
                </a:solidFill>
                <a:latin typeface="+mn-lt"/>
                <a:ea typeface="+mn-ea"/>
                <a:cs typeface="+mn-cs"/>
              </a:rPr>
              <a:t>Exxon Mobil Corporation</a:t>
            </a:r>
          </a:p>
          <a:p>
            <a:r>
              <a:rPr lang="en-US" sz="1200" b="0" i="0" kern="1200" dirty="0" smtClean="0">
                <a:solidFill>
                  <a:schemeClr val="tx1"/>
                </a:solidFill>
                <a:latin typeface="+mn-lt"/>
                <a:ea typeface="+mn-ea"/>
                <a:cs typeface="+mn-cs"/>
              </a:rPr>
              <a:t>Amerada Hess Corporation</a:t>
            </a:r>
          </a:p>
          <a:p>
            <a:r>
              <a:rPr lang="en-US" sz="1200" b="0" i="0" kern="1200" dirty="0" smtClean="0">
                <a:solidFill>
                  <a:schemeClr val="tx1"/>
                </a:solidFill>
                <a:latin typeface="+mn-lt"/>
                <a:ea typeface="+mn-ea"/>
                <a:cs typeface="+mn-cs"/>
              </a:rPr>
              <a:t>Lyondell Chemical Corporation</a:t>
            </a:r>
          </a:p>
          <a:p>
            <a:r>
              <a:rPr lang="en-US" sz="1200" b="0" i="0" kern="1200" dirty="0" smtClean="0">
                <a:solidFill>
                  <a:schemeClr val="tx1"/>
                </a:solidFill>
                <a:latin typeface="+mn-lt"/>
                <a:ea typeface="+mn-ea"/>
                <a:cs typeface="+mn-cs"/>
              </a:rPr>
              <a:t>Anadarko Petroleum Corporation</a:t>
            </a:r>
          </a:p>
          <a:p>
            <a:r>
              <a:rPr lang="en-US" sz="1200" b="0" i="0" kern="1200" dirty="0" smtClean="0">
                <a:solidFill>
                  <a:schemeClr val="tx1"/>
                </a:solidFill>
                <a:latin typeface="+mn-lt"/>
                <a:ea typeface="+mn-ea"/>
                <a:cs typeface="+mn-cs"/>
              </a:rPr>
              <a:t>Marathon Oil Corporation</a:t>
            </a:r>
          </a:p>
          <a:p>
            <a:r>
              <a:rPr lang="en-US" sz="1200" b="0" i="0" kern="1200" dirty="0" smtClean="0">
                <a:solidFill>
                  <a:schemeClr val="tx1"/>
                </a:solidFill>
                <a:latin typeface="+mn-lt"/>
                <a:ea typeface="+mn-ea"/>
                <a:cs typeface="+mn-cs"/>
              </a:rPr>
              <a:t>Apache Corporation</a:t>
            </a:r>
          </a:p>
          <a:p>
            <a:r>
              <a:rPr lang="en-US" sz="1200" b="0" i="0" kern="1200" dirty="0" smtClean="0">
                <a:solidFill>
                  <a:schemeClr val="tx1"/>
                </a:solidFill>
                <a:latin typeface="+mn-lt"/>
                <a:ea typeface="+mn-ea"/>
                <a:cs typeface="+mn-cs"/>
              </a:rPr>
              <a:t>Motiva Enterprises, L.L.C.</a:t>
            </a:r>
          </a:p>
          <a:p>
            <a:r>
              <a:rPr lang="en-US" sz="1200" b="0" i="0" kern="1200" dirty="0" smtClean="0">
                <a:solidFill>
                  <a:schemeClr val="tx1"/>
                </a:solidFill>
                <a:latin typeface="+mn-lt"/>
                <a:ea typeface="+mn-ea"/>
                <a:cs typeface="+mn-cs"/>
              </a:rPr>
              <a:t>BP America, Inc.</a:t>
            </a:r>
          </a:p>
          <a:p>
            <a:r>
              <a:rPr lang="en-US" sz="1200" b="0" i="0" kern="1200" dirty="0" smtClean="0">
                <a:solidFill>
                  <a:schemeClr val="tx1"/>
                </a:solidFill>
                <a:latin typeface="+mn-lt"/>
                <a:ea typeface="+mn-ea"/>
                <a:cs typeface="+mn-cs"/>
              </a:rPr>
              <a:t>Occidental Petroleum Corporation</a:t>
            </a:r>
          </a:p>
          <a:p>
            <a:r>
              <a:rPr lang="en-US" sz="1200" b="0" i="0" kern="1200" dirty="0" smtClean="0">
                <a:solidFill>
                  <a:schemeClr val="tx1"/>
                </a:solidFill>
                <a:latin typeface="+mn-lt"/>
                <a:ea typeface="+mn-ea"/>
                <a:cs typeface="+mn-cs"/>
              </a:rPr>
              <a:t>Chesapeake Energy Corporation</a:t>
            </a:r>
          </a:p>
          <a:p>
            <a:r>
              <a:rPr lang="en-US" sz="1200" b="0" i="0" kern="1200" dirty="0" smtClean="0">
                <a:solidFill>
                  <a:schemeClr val="tx1"/>
                </a:solidFill>
                <a:latin typeface="+mn-lt"/>
                <a:ea typeface="+mn-ea"/>
                <a:cs typeface="+mn-cs"/>
              </a:rPr>
              <a:t>Shell Oil Company</a:t>
            </a:r>
          </a:p>
          <a:p>
            <a:r>
              <a:rPr lang="en-US" sz="1200" b="0" i="0" kern="1200" dirty="0" smtClean="0">
                <a:solidFill>
                  <a:schemeClr val="tx1"/>
                </a:solidFill>
                <a:latin typeface="+mn-lt"/>
                <a:ea typeface="+mn-ea"/>
                <a:cs typeface="+mn-cs"/>
              </a:rPr>
              <a:t>Chevron Corporation</a:t>
            </a:r>
          </a:p>
          <a:p>
            <a:r>
              <a:rPr lang="en-US" sz="1200" b="0" i="0" kern="1200" dirty="0" smtClean="0">
                <a:solidFill>
                  <a:schemeClr val="tx1"/>
                </a:solidFill>
                <a:latin typeface="+mn-lt"/>
                <a:ea typeface="+mn-ea"/>
                <a:cs typeface="+mn-cs"/>
              </a:rPr>
              <a:t>Sunoco, Inc.</a:t>
            </a:r>
          </a:p>
          <a:p>
            <a:r>
              <a:rPr lang="en-US" sz="1200" b="0" i="0" kern="1200" dirty="0" smtClean="0">
                <a:solidFill>
                  <a:schemeClr val="tx1"/>
                </a:solidFill>
                <a:latin typeface="+mn-lt"/>
                <a:ea typeface="+mn-ea"/>
                <a:cs typeface="+mn-cs"/>
              </a:rPr>
              <a:t>CITGO Petroleum Corporation</a:t>
            </a:r>
          </a:p>
          <a:p>
            <a:r>
              <a:rPr lang="en-US" sz="1200" b="0" i="0" kern="1200" dirty="0" smtClean="0">
                <a:solidFill>
                  <a:schemeClr val="tx1"/>
                </a:solidFill>
                <a:latin typeface="+mn-lt"/>
                <a:ea typeface="+mn-ea"/>
                <a:cs typeface="+mn-cs"/>
              </a:rPr>
              <a:t>Tesoro Petroleum Corporation</a:t>
            </a:r>
          </a:p>
          <a:p>
            <a:r>
              <a:rPr lang="en-US" sz="1200" b="0" i="0" kern="1200" dirty="0" smtClean="0">
                <a:solidFill>
                  <a:schemeClr val="tx1"/>
                </a:solidFill>
                <a:latin typeface="+mn-lt"/>
                <a:ea typeface="+mn-ea"/>
                <a:cs typeface="+mn-cs"/>
              </a:rPr>
              <a:t>ConocoPhillips Company</a:t>
            </a:r>
          </a:p>
          <a:p>
            <a:r>
              <a:rPr lang="en-US" sz="1200" b="0" i="0" kern="1200" dirty="0" smtClean="0">
                <a:solidFill>
                  <a:schemeClr val="tx1"/>
                </a:solidFill>
                <a:latin typeface="+mn-lt"/>
                <a:ea typeface="+mn-ea"/>
                <a:cs typeface="+mn-cs"/>
              </a:rPr>
              <a:t>The Williams Companies, Inc.</a:t>
            </a:r>
          </a:p>
          <a:p>
            <a:r>
              <a:rPr lang="en-US" sz="1200" b="0" i="0" kern="1200" dirty="0" smtClean="0">
                <a:solidFill>
                  <a:schemeClr val="tx1"/>
                </a:solidFill>
                <a:latin typeface="+mn-lt"/>
                <a:ea typeface="+mn-ea"/>
                <a:cs typeface="+mn-cs"/>
              </a:rPr>
              <a:t>Devon Energy Corporation</a:t>
            </a:r>
          </a:p>
          <a:p>
            <a:r>
              <a:rPr lang="en-US" sz="1200" b="0" i="0" kern="1200" dirty="0" smtClean="0">
                <a:solidFill>
                  <a:schemeClr val="tx1"/>
                </a:solidFill>
                <a:latin typeface="+mn-lt"/>
                <a:ea typeface="+mn-ea"/>
                <a:cs typeface="+mn-cs"/>
              </a:rPr>
              <a:t>Total Holdings USA, Inc.</a:t>
            </a:r>
          </a:p>
          <a:p>
            <a:r>
              <a:rPr lang="en-US" sz="1200" b="0" i="0" kern="1200" dirty="0" smtClean="0">
                <a:solidFill>
                  <a:schemeClr val="tx1"/>
                </a:solidFill>
                <a:latin typeface="+mn-lt"/>
                <a:ea typeface="+mn-ea"/>
                <a:cs typeface="+mn-cs"/>
              </a:rPr>
              <a:t>El Paso Corporation</a:t>
            </a:r>
          </a:p>
          <a:p>
            <a:r>
              <a:rPr lang="en-US" sz="1200" b="0" i="0" kern="1200" dirty="0" smtClean="0">
                <a:solidFill>
                  <a:schemeClr val="tx1"/>
                </a:solidFill>
                <a:latin typeface="+mn-lt"/>
                <a:ea typeface="+mn-ea"/>
                <a:cs typeface="+mn-cs"/>
              </a:rPr>
              <a:t>Valero Energy Corp</a:t>
            </a:r>
          </a:p>
          <a:p>
            <a:r>
              <a:rPr lang="en-US" sz="1200" b="0" i="0" kern="1200" dirty="0" smtClean="0">
                <a:solidFill>
                  <a:schemeClr val="tx1"/>
                </a:solidFill>
                <a:latin typeface="+mn-lt"/>
                <a:ea typeface="+mn-ea"/>
                <a:cs typeface="+mn-cs"/>
              </a:rPr>
              <a:t>EOG Resources, Inc</a:t>
            </a:r>
          </a:p>
          <a:p>
            <a:r>
              <a:rPr lang="en-US" sz="1200" b="0" i="0" kern="1200" dirty="0" smtClean="0">
                <a:solidFill>
                  <a:schemeClr val="tx1"/>
                </a:solidFill>
                <a:latin typeface="+mn-lt"/>
                <a:ea typeface="+mn-ea"/>
                <a:cs typeface="+mn-cs"/>
              </a:rPr>
              <a:t>XTO Energy, Inc.</a:t>
            </a:r>
          </a:p>
          <a:p>
            <a:r>
              <a:rPr lang="en-US" sz="1200" b="0" i="0" kern="1200" dirty="0" smtClean="0">
                <a:solidFill>
                  <a:schemeClr val="tx1"/>
                </a:solidFill>
                <a:latin typeface="+mn-lt"/>
                <a:ea typeface="+mn-ea"/>
                <a:cs typeface="+mn-cs"/>
              </a:rPr>
              <a:t>Equitable Resources, Inc.</a:t>
            </a:r>
          </a:p>
          <a:p>
            <a:r>
              <a:rPr lang="en-US" dirty="0" smtClean="0"/>
              <a:t/>
            </a:r>
            <a:br>
              <a:rPr lang="en-US" dirty="0" smtClean="0"/>
            </a:br>
            <a:endParaRPr lang="en-US" dirty="0"/>
          </a:p>
        </p:txBody>
      </p:sp>
      <p:sp>
        <p:nvSpPr>
          <p:cNvPr id="4" name="슬라이드 번호 개체 틀 3"/>
          <p:cNvSpPr>
            <a:spLocks noGrp="1"/>
          </p:cNvSpPr>
          <p:nvPr>
            <p:ph type="sldNum" sz="quarter" idx="10"/>
          </p:nvPr>
        </p:nvSpPr>
        <p:spPr/>
        <p:txBody>
          <a:bodyPr/>
          <a:lstStyle/>
          <a:p>
            <a:pPr>
              <a:defRPr/>
            </a:pPr>
            <a:fld id="{7FE4F562-A868-4D90-8B85-E472C466D8BB}" type="slidenum">
              <a:rPr lang="en-US" smtClean="0"/>
              <a:pPr>
                <a:defRPr/>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en-US" dirty="0"/>
          </a:p>
        </p:txBody>
      </p:sp>
      <p:sp>
        <p:nvSpPr>
          <p:cNvPr id="4" name="슬라이드 번호 개체 틀 3"/>
          <p:cNvSpPr>
            <a:spLocks noGrp="1"/>
          </p:cNvSpPr>
          <p:nvPr>
            <p:ph type="sldNum" sz="quarter" idx="10"/>
          </p:nvPr>
        </p:nvSpPr>
        <p:spPr/>
        <p:txBody>
          <a:bodyPr/>
          <a:lstStyle/>
          <a:p>
            <a:pPr>
              <a:defRPr/>
            </a:pPr>
            <a:fld id="{7FE4F562-A868-4D90-8B85-E472C466D8BB}" type="slidenum">
              <a:rPr lang="en-US" smtClean="0"/>
              <a:pPr>
                <a:defRPr/>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t>Sources: </a:t>
            </a:r>
          </a:p>
          <a:p>
            <a:pPr marL="228600" indent="-228600">
              <a:buFontTx/>
              <a:buAutoNum type="arabicParenBoth"/>
              <a:defRPr/>
            </a:pPr>
            <a:r>
              <a:rPr lang="en-US" dirty="0" err="1" smtClean="0"/>
              <a:t>Wikpedia</a:t>
            </a:r>
            <a:r>
              <a:rPr lang="en-US" dirty="0" smtClean="0"/>
              <a:t>: </a:t>
            </a:r>
            <a:r>
              <a:rPr lang="en-US" dirty="0" smtClean="0">
                <a:hlinkClick r:id="rId3"/>
              </a:rPr>
              <a:t>http://en.wikipedia.org/wiki/API_gravity</a:t>
            </a:r>
            <a:r>
              <a:rPr lang="en-US" dirty="0" smtClean="0"/>
              <a:t>  </a:t>
            </a:r>
          </a:p>
          <a:p>
            <a:pPr marL="228600" indent="-228600">
              <a:buFontTx/>
              <a:buAutoNum type="arabicParenBoth"/>
              <a:defRPr/>
            </a:pPr>
            <a:r>
              <a:rPr lang="en-US" dirty="0" smtClean="0"/>
              <a:t> </a:t>
            </a:r>
            <a:r>
              <a:rPr lang="en-US" b="1" dirty="0" smtClean="0">
                <a:cs typeface="Arial" charset="0"/>
                <a:hlinkClick r:id="rId4"/>
              </a:rPr>
              <a:t>American Petroleum Institute</a:t>
            </a:r>
            <a:r>
              <a:rPr lang="en-US" b="1" dirty="0" smtClean="0">
                <a:cs typeface="Arial" charset="0"/>
              </a:rPr>
              <a:t>)</a:t>
            </a:r>
            <a:endParaRPr lang="en-US" dirty="0" smtClean="0"/>
          </a:p>
          <a:p>
            <a:pPr marL="228600" indent="-228600">
              <a:buFontTx/>
              <a:buAutoNum type="arabicParenBoth"/>
              <a:defRPr/>
            </a:pPr>
            <a:endParaRPr lang="en-US" dirty="0"/>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344A0A6-7A14-4662-B712-7C99232BA248}" type="slidenum">
              <a:rPr lang="en-US" smtClean="0"/>
              <a:pPr/>
              <a:t>19</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en-US" dirty="0"/>
          </a:p>
        </p:txBody>
      </p:sp>
      <p:sp>
        <p:nvSpPr>
          <p:cNvPr id="4" name="슬라이드 번호 개체 틀 3"/>
          <p:cNvSpPr>
            <a:spLocks noGrp="1"/>
          </p:cNvSpPr>
          <p:nvPr>
            <p:ph type="sldNum" sz="quarter" idx="10"/>
          </p:nvPr>
        </p:nvSpPr>
        <p:spPr/>
        <p:txBody>
          <a:bodyPr/>
          <a:lstStyle/>
          <a:p>
            <a:pPr>
              <a:defRPr/>
            </a:pPr>
            <a:fld id="{7FE4F562-A868-4D90-8B85-E472C466D8BB}" type="slidenum">
              <a:rPr lang="en-US" smtClean="0"/>
              <a:pPr>
                <a:defRPr/>
              </a:pPr>
              <a:t>20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en-US" dirty="0"/>
          </a:p>
        </p:txBody>
      </p:sp>
      <p:sp>
        <p:nvSpPr>
          <p:cNvPr id="4" name="슬라이드 번호 개체 틀 3"/>
          <p:cNvSpPr>
            <a:spLocks noGrp="1"/>
          </p:cNvSpPr>
          <p:nvPr>
            <p:ph type="sldNum" sz="quarter" idx="10"/>
          </p:nvPr>
        </p:nvSpPr>
        <p:spPr/>
        <p:txBody>
          <a:bodyPr/>
          <a:lstStyle/>
          <a:p>
            <a:pPr>
              <a:defRPr/>
            </a:pPr>
            <a:fld id="{7FE4F562-A868-4D90-8B85-E472C466D8BB}" type="slidenum">
              <a:rPr lang="en-US" smtClean="0"/>
              <a:pPr>
                <a:defRPr/>
              </a:pPr>
              <a:t>3</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dirty="0" smtClean="0"/>
              <a:t>Source</a:t>
            </a:r>
            <a:r>
              <a:rPr lang="en-US" baseline="0" dirty="0" smtClean="0"/>
              <a:t> of China’s Subsidies: </a:t>
            </a:r>
            <a:r>
              <a:rPr lang="en-US" dirty="0" smtClean="0">
                <a:hlinkClick r:id="rId3"/>
              </a:rPr>
              <a:t>http://www.nytimes.com/2008/06/04/business/worldbusiness/04iht-rtrcol05.1.13452490.html?_r=1</a:t>
            </a:r>
            <a:endParaRPr lang="en-US" dirty="0" smtClean="0"/>
          </a:p>
          <a:p>
            <a:r>
              <a:rPr lang="en-US" dirty="0" smtClean="0">
                <a:hlinkClick r:id="rId4"/>
              </a:rPr>
              <a:t>http://www.rigzone.com/news/article.asp?a_id=51744</a:t>
            </a:r>
            <a:endParaRPr lang="en-US" dirty="0"/>
          </a:p>
        </p:txBody>
      </p:sp>
      <p:sp>
        <p:nvSpPr>
          <p:cNvPr id="4" name="슬라이드 번호 개체 틀 3"/>
          <p:cNvSpPr>
            <a:spLocks noGrp="1"/>
          </p:cNvSpPr>
          <p:nvPr>
            <p:ph type="sldNum" sz="quarter" idx="10"/>
          </p:nvPr>
        </p:nvSpPr>
        <p:spPr/>
        <p:txBody>
          <a:bodyPr/>
          <a:lstStyle/>
          <a:p>
            <a:pPr>
              <a:defRPr/>
            </a:pPr>
            <a:fld id="{7FE4F562-A868-4D90-8B85-E472C466D8BB}" type="slidenum">
              <a:rPr lang="en-US" smtClean="0"/>
              <a:pPr>
                <a:defRPr/>
              </a:pPr>
              <a:t>21</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en-US" dirty="0"/>
          </a:p>
        </p:txBody>
      </p:sp>
      <p:sp>
        <p:nvSpPr>
          <p:cNvPr id="4" name="슬라이드 번호 개체 틀 3"/>
          <p:cNvSpPr>
            <a:spLocks noGrp="1"/>
          </p:cNvSpPr>
          <p:nvPr>
            <p:ph type="sldNum" sz="quarter" idx="10"/>
          </p:nvPr>
        </p:nvSpPr>
        <p:spPr/>
        <p:txBody>
          <a:bodyPr/>
          <a:lstStyle/>
          <a:p>
            <a:pPr>
              <a:defRPr/>
            </a:pPr>
            <a:fld id="{7FE4F562-A868-4D90-8B85-E472C466D8BB}" type="slidenum">
              <a:rPr lang="en-US" smtClean="0"/>
              <a:pPr>
                <a:defRPr/>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t>Sources:</a:t>
            </a:r>
          </a:p>
          <a:p>
            <a:pPr>
              <a:defRPr/>
            </a:pPr>
            <a:r>
              <a:rPr lang="en-US" dirty="0" smtClean="0"/>
              <a:t>(1)Testimony</a:t>
            </a:r>
            <a:r>
              <a:rPr lang="en-US" baseline="0" dirty="0" smtClean="0"/>
              <a:t> of Chairman Gary </a:t>
            </a:r>
            <a:r>
              <a:rPr lang="en-US" baseline="0" dirty="0" err="1" smtClean="0"/>
              <a:t>Gensler</a:t>
            </a:r>
            <a:r>
              <a:rPr lang="en-US" baseline="0" dirty="0" smtClean="0"/>
              <a:t> Before the House Committee on Energy and Commerce, Subcommittee on Energy and Environment, December 2, 2009</a:t>
            </a:r>
          </a:p>
          <a:p>
            <a:pPr>
              <a:defRPr/>
            </a:pPr>
            <a:r>
              <a:rPr lang="en-US" baseline="0" dirty="0" smtClean="0"/>
              <a:t>(2) Interim Report on Crude Oil: Interagency Task Force on Commodity Markets - </a:t>
            </a:r>
            <a:r>
              <a:rPr lang="en-US" dirty="0" smtClean="0">
                <a:hlinkClick r:id="rId3"/>
              </a:rPr>
              <a:t>http://www.cftc.gov/ucm/groups/public/@newsroom/documents/file/itfinterimreportoncrudeoil0708.pdf</a:t>
            </a:r>
            <a:endParaRPr lang="en-US" dirty="0"/>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B8A3B8A-8797-4E43-A3CF-334277B32A15}" type="slidenum">
              <a:rPr lang="en-US" smtClean="0"/>
              <a:pPr/>
              <a:t>23</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dirty="0" smtClean="0"/>
              <a:t>FRS:</a:t>
            </a:r>
            <a:r>
              <a:rPr lang="en-US" baseline="0" dirty="0" smtClean="0"/>
              <a:t> </a:t>
            </a:r>
            <a:endParaRPr lang="en-US" dirty="0"/>
          </a:p>
        </p:txBody>
      </p:sp>
      <p:sp>
        <p:nvSpPr>
          <p:cNvPr id="4" name="슬라이드 번호 개체 틀 3"/>
          <p:cNvSpPr>
            <a:spLocks noGrp="1"/>
          </p:cNvSpPr>
          <p:nvPr>
            <p:ph type="sldNum" sz="quarter" idx="10"/>
          </p:nvPr>
        </p:nvSpPr>
        <p:spPr/>
        <p:txBody>
          <a:bodyPr/>
          <a:lstStyle/>
          <a:p>
            <a:pPr>
              <a:defRPr/>
            </a:pPr>
            <a:fld id="{7FE4F562-A868-4D90-8B85-E472C466D8BB}" type="slidenum">
              <a:rPr lang="en-US" smtClean="0"/>
              <a:pPr>
                <a:defRPr/>
              </a:pPr>
              <a:t>24</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t>Sources:</a:t>
            </a:r>
          </a:p>
          <a:p>
            <a:pPr>
              <a:defRPr/>
            </a:pPr>
            <a:r>
              <a:rPr lang="en-US" dirty="0" smtClean="0"/>
              <a:t>(1)Testimony</a:t>
            </a:r>
            <a:r>
              <a:rPr lang="en-US" baseline="0" dirty="0" smtClean="0"/>
              <a:t> of Chairman Gary </a:t>
            </a:r>
            <a:r>
              <a:rPr lang="en-US" baseline="0" dirty="0" err="1" smtClean="0"/>
              <a:t>Gensler</a:t>
            </a:r>
            <a:r>
              <a:rPr lang="en-US" baseline="0" dirty="0" smtClean="0"/>
              <a:t> Before the House Committee on Energy and Commerce, Subcommittee on Energy and Environment, December 2, 2009</a:t>
            </a:r>
          </a:p>
          <a:p>
            <a:pPr>
              <a:defRPr/>
            </a:pPr>
            <a:r>
              <a:rPr lang="en-US" baseline="0" dirty="0" smtClean="0"/>
              <a:t>(2) Interim Report on Crude Oil: Interagency Task Force on Commodity Markets - </a:t>
            </a:r>
            <a:r>
              <a:rPr lang="en-US" dirty="0" smtClean="0">
                <a:hlinkClick r:id="rId3"/>
              </a:rPr>
              <a:t>http://www.cftc.gov/ucm/groups/public/@newsroom/documents/file/itfinterimreportoncrudeoil0708.pdf</a:t>
            </a:r>
            <a:endParaRPr lang="en-US" dirty="0"/>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B8A3B8A-8797-4E43-A3CF-334277B32A15}" type="slidenum">
              <a:rPr lang="en-US" smtClean="0"/>
              <a:pPr/>
              <a:t>25</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dirty="0" smtClean="0"/>
              <a:t>Source:</a:t>
            </a:r>
            <a:r>
              <a:rPr lang="en-US" baseline="0" dirty="0" smtClean="0"/>
              <a:t> Oil 101, by Morgan Downey </a:t>
            </a:r>
            <a:endParaRPr lang="en-US" dirty="0"/>
          </a:p>
        </p:txBody>
      </p:sp>
      <p:sp>
        <p:nvSpPr>
          <p:cNvPr id="4" name="슬라이드 번호 개체 틀 3"/>
          <p:cNvSpPr>
            <a:spLocks noGrp="1"/>
          </p:cNvSpPr>
          <p:nvPr>
            <p:ph type="sldNum" sz="quarter" idx="10"/>
          </p:nvPr>
        </p:nvSpPr>
        <p:spPr/>
        <p:txBody>
          <a:bodyPr/>
          <a:lstStyle/>
          <a:p>
            <a:pPr>
              <a:defRPr/>
            </a:pPr>
            <a:fld id="{7FE4F562-A868-4D90-8B85-E472C466D8BB}" type="slidenum">
              <a:rPr lang="en-US" smtClean="0"/>
              <a:pPr>
                <a:defRPr/>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baseline="0" dirty="0" smtClean="0"/>
              <a:t>(1) Interim Report on Crude Oil: Interagency Task Force on Commodity Markets - </a:t>
            </a:r>
            <a:r>
              <a:rPr lang="en-US" dirty="0" smtClean="0">
                <a:hlinkClick r:id="rId3"/>
              </a:rPr>
              <a:t>http://www.cftc.gov/ucm/groups/public/@newsroom/documents/file/itfinterimreportoncrudeoil0708.pdf</a:t>
            </a:r>
            <a:endParaRPr lang="en-US" dirty="0"/>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B8A3B8A-8797-4E43-A3CF-334277B32A15}" type="slidenum">
              <a:rPr lang="en-US" smtClean="0"/>
              <a:pPr/>
              <a:t>27</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t>CFTC.gov</a:t>
            </a:r>
            <a:endParaRPr lang="en-US" dirty="0"/>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B8A3B8A-8797-4E43-A3CF-334277B32A15}" type="slidenum">
              <a:rPr lang="en-US" smtClean="0"/>
              <a:pPr/>
              <a:t>28</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dirty="0" smtClean="0"/>
              <a:t>Source:</a:t>
            </a:r>
            <a:r>
              <a:rPr lang="en-US" baseline="0" dirty="0" smtClean="0"/>
              <a:t> </a:t>
            </a:r>
            <a:r>
              <a:rPr lang="en-US" dirty="0" smtClean="0"/>
              <a:t>CFTC</a:t>
            </a:r>
            <a:r>
              <a:rPr lang="en-US" baseline="0" dirty="0" smtClean="0"/>
              <a:t> Interim Report</a:t>
            </a:r>
            <a:endParaRPr lang="en-US" dirty="0"/>
          </a:p>
        </p:txBody>
      </p:sp>
      <p:sp>
        <p:nvSpPr>
          <p:cNvPr id="4" name="슬라이드 번호 개체 틀 3"/>
          <p:cNvSpPr>
            <a:spLocks noGrp="1"/>
          </p:cNvSpPr>
          <p:nvPr>
            <p:ph type="sldNum" sz="quarter" idx="10"/>
          </p:nvPr>
        </p:nvSpPr>
        <p:spPr/>
        <p:txBody>
          <a:bodyPr/>
          <a:lstStyle/>
          <a:p>
            <a:pPr>
              <a:defRPr/>
            </a:pPr>
            <a:fld id="{7FE4F562-A868-4D90-8B85-E472C466D8BB}" type="slidenum">
              <a:rPr lang="en-US" smtClean="0"/>
              <a:pPr>
                <a:defRPr/>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dirty="0" smtClean="0"/>
              <a:t>Source: CFTC Interim Report</a:t>
            </a:r>
            <a:endParaRPr lang="en-US" dirty="0"/>
          </a:p>
        </p:txBody>
      </p:sp>
      <p:sp>
        <p:nvSpPr>
          <p:cNvPr id="4" name="슬라이드 번호 개체 틀 3"/>
          <p:cNvSpPr>
            <a:spLocks noGrp="1"/>
          </p:cNvSpPr>
          <p:nvPr>
            <p:ph type="sldNum" sz="quarter" idx="10"/>
          </p:nvPr>
        </p:nvSpPr>
        <p:spPr/>
        <p:txBody>
          <a:bodyPr/>
          <a:lstStyle/>
          <a:p>
            <a:pPr>
              <a:defRPr/>
            </a:pPr>
            <a:fld id="{7FE4F562-A868-4D90-8B85-E472C466D8BB}" type="slidenum">
              <a:rPr lang="en-US" smtClean="0"/>
              <a:pPr>
                <a:defRPr/>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dirty="0" smtClean="0"/>
              <a:t>Source:</a:t>
            </a:r>
            <a:r>
              <a:rPr lang="en-US" baseline="0" dirty="0" smtClean="0"/>
              <a:t> Prices from BP Statistical Review</a:t>
            </a:r>
            <a:endParaRPr lang="en-US" dirty="0"/>
          </a:p>
        </p:txBody>
      </p:sp>
      <p:sp>
        <p:nvSpPr>
          <p:cNvPr id="4" name="슬라이드 번호 개체 틀 3"/>
          <p:cNvSpPr>
            <a:spLocks noGrp="1"/>
          </p:cNvSpPr>
          <p:nvPr>
            <p:ph type="sldNum" sz="quarter" idx="10"/>
          </p:nvPr>
        </p:nvSpPr>
        <p:spPr/>
        <p:txBody>
          <a:bodyPr/>
          <a:lstStyle/>
          <a:p>
            <a:pPr>
              <a:defRPr/>
            </a:pPr>
            <a:fld id="{7FE4F562-A868-4D90-8B85-E472C466D8BB}" type="slidenum">
              <a:rPr lang="en-US" smtClean="0"/>
              <a:pPr>
                <a:defRPr/>
              </a:pPr>
              <a:t>4</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Source:</a:t>
            </a:r>
          </a:p>
          <a:p>
            <a:r>
              <a:rPr lang="en-US" sz="1200" b="0" i="0" kern="1200" dirty="0" smtClean="0">
                <a:solidFill>
                  <a:schemeClr val="tx1"/>
                </a:solidFill>
                <a:latin typeface="+mn-lt"/>
                <a:ea typeface="+mn-ea"/>
                <a:cs typeface="+mn-cs"/>
              </a:rPr>
              <a:t>Petronet.com</a:t>
            </a:r>
            <a:r>
              <a:rPr lang="en-US" sz="1200" b="0" i="0" kern="1200" baseline="0" dirty="0" smtClean="0">
                <a:solidFill>
                  <a:schemeClr val="tx1"/>
                </a:solidFill>
                <a:latin typeface="+mn-lt"/>
                <a:ea typeface="+mn-ea"/>
                <a:cs typeface="+mn-cs"/>
              </a:rPr>
              <a:t> Datasets on Futures Contracts</a:t>
            </a:r>
          </a:p>
          <a:p>
            <a:r>
              <a:rPr lang="en-US" sz="1200" b="0" i="0" kern="1200" baseline="0" dirty="0" smtClean="0">
                <a:solidFill>
                  <a:schemeClr val="tx1"/>
                </a:solidFill>
                <a:latin typeface="+mn-lt"/>
                <a:ea typeface="+mn-ea"/>
                <a:cs typeface="+mn-cs"/>
              </a:rPr>
              <a:t>DOE EIA WTI Data with St. Louis Fed CPI Data</a:t>
            </a:r>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And…</a:t>
            </a:r>
          </a:p>
          <a:p>
            <a:r>
              <a:rPr lang="en-US" dirty="0" smtClean="0">
                <a:hlinkClick r:id="rId3"/>
              </a:rPr>
              <a:t>http://www.marketwatch.com/story/goldman-sachs-raises-possibility-of-200-a-barrel-oil</a:t>
            </a:r>
            <a:endParaRPr lang="en-US" dirty="0" smtClean="0"/>
          </a:p>
          <a:p>
            <a:r>
              <a:rPr lang="en-US" dirty="0" smtClean="0">
                <a:hlinkClick r:id="rId4"/>
              </a:rPr>
              <a:t>http://www.cnsnews.com/news/article/55377</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smtClean="0">
                <a:solidFill>
                  <a:schemeClr val="tx1"/>
                </a:solidFill>
                <a:latin typeface="+mn-lt"/>
                <a:ea typeface="+mn-ea"/>
                <a:cs typeface="+mn-cs"/>
              </a:rPr>
              <a:t>"As the lack of supply growth and price-insulated non-OECD demand suggest a future rebound in U.S. gross domestic product growth or a major oil supply disruption could lead to $150-$200 a barrel oil prices," Goldman said.</a:t>
            </a:r>
          </a:p>
          <a:p>
            <a:endParaRPr lang="en-US" dirty="0"/>
          </a:p>
        </p:txBody>
      </p:sp>
      <p:sp>
        <p:nvSpPr>
          <p:cNvPr id="4" name="슬라이드 번호 개체 틀 3"/>
          <p:cNvSpPr>
            <a:spLocks noGrp="1"/>
          </p:cNvSpPr>
          <p:nvPr>
            <p:ph type="sldNum" sz="quarter" idx="10"/>
          </p:nvPr>
        </p:nvSpPr>
        <p:spPr/>
        <p:txBody>
          <a:bodyPr/>
          <a:lstStyle/>
          <a:p>
            <a:pPr>
              <a:defRPr/>
            </a:pPr>
            <a:fld id="{7FE4F562-A868-4D90-8B85-E472C466D8BB}" type="slidenum">
              <a:rPr lang="en-US" smtClean="0"/>
              <a:pPr>
                <a:defRPr/>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Source:</a:t>
            </a:r>
          </a:p>
          <a:p>
            <a:r>
              <a:rPr lang="en-US" sz="1200" b="0" i="0" kern="1200" dirty="0" smtClean="0">
                <a:solidFill>
                  <a:schemeClr val="tx1"/>
                </a:solidFill>
                <a:latin typeface="+mn-lt"/>
                <a:ea typeface="+mn-ea"/>
                <a:cs typeface="+mn-cs"/>
              </a:rPr>
              <a:t>Petronet.com</a:t>
            </a:r>
            <a:r>
              <a:rPr lang="en-US" sz="1200" b="0" i="0" kern="1200" baseline="0" dirty="0" smtClean="0">
                <a:solidFill>
                  <a:schemeClr val="tx1"/>
                </a:solidFill>
                <a:latin typeface="+mn-lt"/>
                <a:ea typeface="+mn-ea"/>
                <a:cs typeface="+mn-cs"/>
              </a:rPr>
              <a:t> Datasets on Futures Contracts</a:t>
            </a:r>
          </a:p>
          <a:p>
            <a:r>
              <a:rPr lang="en-US" sz="1200" b="0" i="0" kern="1200" baseline="0" dirty="0" smtClean="0">
                <a:solidFill>
                  <a:schemeClr val="tx1"/>
                </a:solidFill>
                <a:latin typeface="+mn-lt"/>
                <a:ea typeface="+mn-ea"/>
                <a:cs typeface="+mn-cs"/>
              </a:rPr>
              <a:t>DOE EIA WTI Data with St. Louis Fed CPI Data</a:t>
            </a:r>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And…</a:t>
            </a:r>
          </a:p>
          <a:p>
            <a:r>
              <a:rPr lang="en-US" dirty="0" smtClean="0">
                <a:hlinkClick r:id="rId3"/>
              </a:rPr>
              <a:t>http://www.marketwatch.com/story/goldman-sachs-raises-possibility-of-200-a-barrel-oil</a:t>
            </a:r>
            <a:endParaRPr lang="en-US" dirty="0" smtClean="0"/>
          </a:p>
          <a:p>
            <a:r>
              <a:rPr lang="en-US" dirty="0" smtClean="0">
                <a:hlinkClick r:id="rId4"/>
              </a:rPr>
              <a:t>http://www.cnsnews.com/news/article/55377</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smtClean="0">
                <a:solidFill>
                  <a:schemeClr val="tx1"/>
                </a:solidFill>
                <a:latin typeface="+mn-lt"/>
                <a:ea typeface="+mn-ea"/>
                <a:cs typeface="+mn-cs"/>
              </a:rPr>
              <a:t>"As the lack of supply growth and price-insulated non-OECD demand suggest a future rebound in U.S. gross domestic product growth or a major oil supply disruption could lead to $150-$200 a barrel oil prices," Goldman said.</a:t>
            </a:r>
          </a:p>
          <a:p>
            <a:endParaRPr lang="en-US" dirty="0"/>
          </a:p>
        </p:txBody>
      </p:sp>
      <p:sp>
        <p:nvSpPr>
          <p:cNvPr id="4" name="슬라이드 번호 개체 틀 3"/>
          <p:cNvSpPr>
            <a:spLocks noGrp="1"/>
          </p:cNvSpPr>
          <p:nvPr>
            <p:ph type="sldNum" sz="quarter" idx="10"/>
          </p:nvPr>
        </p:nvSpPr>
        <p:spPr/>
        <p:txBody>
          <a:bodyPr/>
          <a:lstStyle/>
          <a:p>
            <a:pPr>
              <a:defRPr/>
            </a:pPr>
            <a:fld id="{7FE4F562-A868-4D90-8B85-E472C466D8BB}" type="slidenum">
              <a:rPr lang="en-US" smtClean="0"/>
              <a:pPr>
                <a:defRPr/>
              </a:pPr>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dirty="0" smtClean="0"/>
              <a:t>(1)</a:t>
            </a:r>
            <a:r>
              <a:rPr lang="en-US" baseline="0" dirty="0" smtClean="0"/>
              <a:t> </a:t>
            </a:r>
            <a:r>
              <a:rPr lang="en-US" dirty="0" smtClean="0"/>
              <a:t>Fundamentals represents</a:t>
            </a:r>
            <a:r>
              <a:rPr lang="en-US" baseline="0" dirty="0" smtClean="0"/>
              <a:t> those who attribute the 2004 to 2008 rise in oil prices to fundamentals, with the two divisions, oil peak theorists and optimists. </a:t>
            </a:r>
          </a:p>
          <a:p>
            <a:endParaRPr lang="en-US" baseline="0" dirty="0" smtClean="0"/>
          </a:p>
          <a:p>
            <a:r>
              <a:rPr lang="en-US" baseline="0" dirty="0" smtClean="0"/>
              <a:t>(2) Speculators represents the two groups arguing that speculation caused the 2004 to 2008 oil price increases to speculation, with governments and downstream industries representing different </a:t>
            </a:r>
            <a:r>
              <a:rPr lang="en-US" baseline="0" dirty="0" err="1" smtClean="0"/>
              <a:t>divisons</a:t>
            </a:r>
            <a:r>
              <a:rPr lang="en-US" baseline="0" dirty="0" smtClean="0"/>
              <a:t>.</a:t>
            </a:r>
          </a:p>
          <a:p>
            <a:endParaRPr lang="en-US" baseline="0" dirty="0" smtClean="0"/>
          </a:p>
          <a:p>
            <a:r>
              <a:rPr lang="en-US" baseline="0" dirty="0" smtClean="0"/>
              <a:t>Source: My own Analysis! </a:t>
            </a:r>
            <a:endParaRPr lang="en-US" dirty="0"/>
          </a:p>
        </p:txBody>
      </p:sp>
      <p:sp>
        <p:nvSpPr>
          <p:cNvPr id="4" name="슬라이드 번호 개체 틀 3"/>
          <p:cNvSpPr>
            <a:spLocks noGrp="1"/>
          </p:cNvSpPr>
          <p:nvPr>
            <p:ph type="sldNum" sz="quarter" idx="10"/>
          </p:nvPr>
        </p:nvSpPr>
        <p:spPr/>
        <p:txBody>
          <a:bodyPr/>
          <a:lstStyle/>
          <a:p>
            <a:pPr>
              <a:defRPr/>
            </a:pPr>
            <a:fld id="{7FE4F562-A868-4D90-8B85-E472C466D8BB}" type="slidenum">
              <a:rPr lang="en-US" smtClean="0"/>
              <a:pPr>
                <a:defRPr/>
              </a:pPr>
              <a:t>33</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t>Citation:</a:t>
            </a:r>
          </a:p>
          <a:p>
            <a:pPr>
              <a:defRPr/>
            </a:pPr>
            <a:r>
              <a:rPr lang="en-US" dirty="0" smtClean="0">
                <a:hlinkClick r:id="rId3"/>
              </a:rPr>
              <a:t>(1) http://www.heatingoil.com/blog/9898104/</a:t>
            </a:r>
            <a:endParaRPr lang="en-US" dirty="0" smtClean="0"/>
          </a:p>
          <a:p>
            <a:pPr>
              <a:defRPr/>
            </a:pPr>
            <a:r>
              <a:rPr lang="en-US" dirty="0" smtClean="0"/>
              <a:t>(2)</a:t>
            </a:r>
            <a:r>
              <a:rPr lang="en-US" baseline="0" dirty="0" smtClean="0"/>
              <a:t> James D. Hamilton, Causes and Consequences of the Oil Shock of 2007-08*</a:t>
            </a:r>
            <a:endParaRPr lang="en-US" dirty="0"/>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B8A3B8A-8797-4E43-A3CF-334277B32A15}" type="slidenum">
              <a:rPr lang="en-US" smtClean="0"/>
              <a:pPr/>
              <a:t>34</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t>Citation:</a:t>
            </a:r>
          </a:p>
          <a:p>
            <a:pPr>
              <a:defRPr/>
            </a:pPr>
            <a:r>
              <a:rPr lang="en-US" dirty="0" smtClean="0">
                <a:hlinkClick r:id="rId3"/>
              </a:rPr>
              <a:t>(1) http://www.heatingoil.com/blog/9898104/</a:t>
            </a:r>
            <a:endParaRPr lang="en-US" dirty="0" smtClean="0"/>
          </a:p>
          <a:p>
            <a:pPr>
              <a:defRPr/>
            </a:pPr>
            <a:r>
              <a:rPr lang="en-US" dirty="0" smtClean="0"/>
              <a:t>(2)</a:t>
            </a:r>
            <a:r>
              <a:rPr lang="en-US" baseline="0" dirty="0" smtClean="0"/>
              <a:t> James D. Hamilton, Causes and Consequences of the Oil Shock of 2007-08*</a:t>
            </a:r>
            <a:endParaRPr lang="en-US" dirty="0"/>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B8A3B8A-8797-4E43-A3CF-334277B32A15}" type="slidenum">
              <a:rPr lang="en-US" smtClean="0"/>
              <a:pPr/>
              <a:t>35</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t>Source: </a:t>
            </a:r>
          </a:p>
          <a:p>
            <a:pPr marL="228600" indent="-228600">
              <a:buAutoNum type="arabicParenBoth"/>
              <a:defRPr/>
            </a:pPr>
            <a:r>
              <a:rPr lang="en-US" dirty="0" smtClean="0"/>
              <a:t>Testimony of Chairman</a:t>
            </a:r>
            <a:r>
              <a:rPr lang="en-US" baseline="0" dirty="0" smtClean="0"/>
              <a:t> Gary </a:t>
            </a:r>
            <a:r>
              <a:rPr lang="en-US" baseline="0" dirty="0" err="1" smtClean="0"/>
              <a:t>Gensler</a:t>
            </a:r>
            <a:r>
              <a:rPr lang="en-US" baseline="0" dirty="0" smtClean="0"/>
              <a:t> Before the House Committee on Energy and Commerce, Subcommittee on Energy and Environment, December 2, 2009</a:t>
            </a:r>
          </a:p>
          <a:p>
            <a:pPr marL="228600" indent="-228600">
              <a:buAutoNum type="arabicParenBoth"/>
              <a:defRPr/>
            </a:pPr>
            <a:r>
              <a:rPr lang="en-US" baseline="0" dirty="0" smtClean="0"/>
              <a:t>CFTC Chairman Gary </a:t>
            </a:r>
            <a:r>
              <a:rPr lang="en-US" baseline="0" dirty="0" err="1" smtClean="0"/>
              <a:t>Gensler</a:t>
            </a:r>
            <a:r>
              <a:rPr lang="en-US" baseline="0" dirty="0" smtClean="0"/>
              <a:t> Comments on House Passage of H.R. 4173, December 11, 2009</a:t>
            </a:r>
          </a:p>
          <a:p>
            <a:pPr marL="228600" indent="-228600">
              <a:buAutoNum type="arabicParenBoth"/>
              <a:defRPr/>
            </a:pPr>
            <a:r>
              <a:rPr lang="en-US" baseline="0" dirty="0" smtClean="0"/>
              <a:t>Remarks of Chairman Gary </a:t>
            </a:r>
            <a:r>
              <a:rPr lang="en-US" baseline="0" dirty="0" err="1" smtClean="0"/>
              <a:t>Gensler</a:t>
            </a:r>
            <a:r>
              <a:rPr lang="en-US" baseline="0" dirty="0" smtClean="0"/>
              <a:t>, “OTC Derivatives Reform”, Council on Foreign Relations, January 6, 2010</a:t>
            </a:r>
          </a:p>
          <a:p>
            <a:pPr marL="228600" indent="-228600">
              <a:buAutoNum type="arabicParenBoth"/>
              <a:defRPr/>
            </a:pPr>
            <a:r>
              <a:rPr lang="en-US" baseline="0" dirty="0" smtClean="0"/>
              <a:t>Farm Bill: </a:t>
            </a:r>
            <a:r>
              <a:rPr lang="en-US" dirty="0" smtClean="0">
                <a:hlinkClick r:id="rId3"/>
              </a:rPr>
              <a:t>http://www.usda.gov/wps/portal/farmbill2008?navid=FARMBILL2008</a:t>
            </a:r>
            <a:endParaRPr lang="en-US" dirty="0"/>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B8A3B8A-8797-4E43-A3CF-334277B32A15}" type="slidenum">
              <a:rPr lang="en-US" smtClean="0"/>
              <a:pPr/>
              <a:t>36</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t>Source: </a:t>
            </a:r>
          </a:p>
          <a:p>
            <a:pPr marL="228600" indent="-228600">
              <a:buAutoNum type="arabicParenBoth"/>
              <a:defRPr/>
            </a:pPr>
            <a:r>
              <a:rPr lang="en-US" dirty="0" smtClean="0"/>
              <a:t>Testimony of Chairman</a:t>
            </a:r>
            <a:r>
              <a:rPr lang="en-US" baseline="0" dirty="0" smtClean="0"/>
              <a:t> Gary </a:t>
            </a:r>
            <a:r>
              <a:rPr lang="en-US" baseline="0" dirty="0" err="1" smtClean="0"/>
              <a:t>Gensler</a:t>
            </a:r>
            <a:r>
              <a:rPr lang="en-US" baseline="0" dirty="0" smtClean="0"/>
              <a:t> Before the House Committee on Energy and Commerce, Subcommittee on Energy and Environment, December 2, 2009</a:t>
            </a:r>
          </a:p>
          <a:p>
            <a:pPr marL="228600" indent="-228600">
              <a:buAutoNum type="arabicParenBoth"/>
              <a:defRPr/>
            </a:pPr>
            <a:r>
              <a:rPr lang="en-US" baseline="0" dirty="0" smtClean="0"/>
              <a:t>CFTC Chairman Gary </a:t>
            </a:r>
            <a:r>
              <a:rPr lang="en-US" baseline="0" dirty="0" err="1" smtClean="0"/>
              <a:t>Gensler</a:t>
            </a:r>
            <a:r>
              <a:rPr lang="en-US" baseline="0" dirty="0" smtClean="0"/>
              <a:t> Comments on House Passage of H.R. 4173, December 11, 2009</a:t>
            </a:r>
          </a:p>
          <a:p>
            <a:pPr marL="228600" indent="-228600">
              <a:buAutoNum type="arabicParenBoth"/>
              <a:defRPr/>
            </a:pPr>
            <a:r>
              <a:rPr lang="en-US" baseline="0" dirty="0" smtClean="0"/>
              <a:t>Remarks of Chairman Gary </a:t>
            </a:r>
            <a:r>
              <a:rPr lang="en-US" baseline="0" dirty="0" err="1" smtClean="0"/>
              <a:t>Gensler</a:t>
            </a:r>
            <a:r>
              <a:rPr lang="en-US" baseline="0" dirty="0" smtClean="0"/>
              <a:t>, “OTC Derivatives Reform”, Council on Foreign Relations, January 6, 2010</a:t>
            </a:r>
            <a:endParaRPr lang="en-US" dirty="0"/>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B8A3B8A-8797-4E43-A3CF-334277B32A15}" type="slidenum">
              <a:rPr lang="en-US" smtClean="0"/>
              <a:pPr/>
              <a:t>37</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t>Source: Bloomberg</a:t>
            </a:r>
          </a:p>
          <a:p>
            <a:pPr>
              <a:defRPr/>
            </a:pPr>
            <a:r>
              <a:rPr lang="en-US" dirty="0" smtClean="0">
                <a:hlinkClick r:id="rId3"/>
              </a:rPr>
              <a:t>http://www.bloomberg.com/apps/news?pid=20601130&amp;sid=an4FGruBQwkU</a:t>
            </a:r>
            <a:endParaRPr lang="en-US" dirty="0" smtClean="0"/>
          </a:p>
          <a:p>
            <a:pPr marL="514350" indent="-514350">
              <a:buAutoNum type="arabicParenBoth"/>
              <a:defRPr/>
            </a:pPr>
            <a:r>
              <a:rPr lang="en-US" b="1" dirty="0" smtClean="0">
                <a:solidFill>
                  <a:schemeClr val="accent1">
                    <a:lumMod val="50000"/>
                  </a:schemeClr>
                </a:solidFill>
              </a:rPr>
              <a:t>The CFTC Voted 4 to 1 (February 2</a:t>
            </a:r>
            <a:r>
              <a:rPr lang="en-US" b="1" baseline="30000" dirty="0" smtClean="0">
                <a:solidFill>
                  <a:schemeClr val="accent1">
                    <a:lumMod val="50000"/>
                  </a:schemeClr>
                </a:solidFill>
              </a:rPr>
              <a:t>nd</a:t>
            </a:r>
            <a:r>
              <a:rPr lang="en-US" b="1" dirty="0" smtClean="0">
                <a:solidFill>
                  <a:schemeClr val="accent1">
                    <a:lumMod val="50000"/>
                  </a:schemeClr>
                </a:solidFill>
              </a:rPr>
              <a:t>) to put proposal out for 90 </a:t>
            </a:r>
          </a:p>
          <a:p>
            <a:pPr marL="514350" indent="-514350">
              <a:defRPr/>
            </a:pPr>
            <a:r>
              <a:rPr lang="en-US" b="1" dirty="0" smtClean="0">
                <a:solidFill>
                  <a:schemeClr val="accent1">
                    <a:lumMod val="50000"/>
                  </a:schemeClr>
                </a:solidFill>
              </a:rPr>
              <a:t>day public comment period to </a:t>
            </a:r>
            <a:r>
              <a:rPr lang="en-US" dirty="0" smtClean="0">
                <a:solidFill>
                  <a:schemeClr val="accent1">
                    <a:lumMod val="50000"/>
                  </a:schemeClr>
                </a:solidFill>
              </a:rPr>
              <a:t>cap traders for all-monthly limits at </a:t>
            </a:r>
          </a:p>
          <a:p>
            <a:pPr marL="514350" indent="-514350">
              <a:defRPr/>
            </a:pPr>
            <a:r>
              <a:rPr lang="en-US" dirty="0" smtClean="0">
                <a:solidFill>
                  <a:schemeClr val="accent1">
                    <a:lumMod val="50000"/>
                  </a:schemeClr>
                </a:solidFill>
              </a:rPr>
              <a:t>10% of the open interest of the first 2.5% open interest beyond 25,000. </a:t>
            </a:r>
          </a:p>
          <a:p>
            <a:pPr marL="514350" indent="-514350">
              <a:defRPr/>
            </a:pPr>
            <a:r>
              <a:rPr lang="en-US" dirty="0" smtClean="0">
                <a:solidFill>
                  <a:schemeClr val="accent1">
                    <a:lumMod val="50000"/>
                  </a:schemeClr>
                </a:solidFill>
              </a:rPr>
              <a:t>The single-month would limit 2/3 of the aggregate cap</a:t>
            </a:r>
          </a:p>
          <a:p>
            <a:pPr marL="514350" indent="-514350">
              <a:defRPr/>
            </a:pPr>
            <a:endParaRPr lang="en-US" sz="100" b="1" dirty="0" smtClean="0">
              <a:solidFill>
                <a:schemeClr val="accent1">
                  <a:lumMod val="50000"/>
                </a:schemeClr>
              </a:solidFill>
              <a:cs typeface="Arial" charset="0"/>
            </a:endParaRPr>
          </a:p>
          <a:p>
            <a:pPr marL="514350" indent="-514350">
              <a:defRPr/>
            </a:pPr>
            <a:r>
              <a:rPr lang="en-US" b="1" dirty="0" smtClean="0">
                <a:solidFill>
                  <a:schemeClr val="accent1">
                    <a:lumMod val="50000"/>
                  </a:schemeClr>
                </a:solidFill>
              </a:rPr>
              <a:t>(2) </a:t>
            </a:r>
            <a:r>
              <a:rPr lang="en-US" dirty="0" smtClean="0">
                <a:solidFill>
                  <a:schemeClr val="accent1">
                    <a:lumMod val="50000"/>
                  </a:schemeClr>
                </a:solidFill>
              </a:rPr>
              <a:t>Limits in spot month would hold investors to 25% of the open </a:t>
            </a:r>
          </a:p>
          <a:p>
            <a:pPr marL="514350" indent="-514350">
              <a:defRPr/>
            </a:pPr>
            <a:r>
              <a:rPr lang="en-US" dirty="0" smtClean="0">
                <a:solidFill>
                  <a:schemeClr val="accent1">
                    <a:lumMod val="50000"/>
                  </a:schemeClr>
                </a:solidFill>
              </a:rPr>
              <a:t>interest in the future for physical delivery. A trader with spot month </a:t>
            </a:r>
          </a:p>
          <a:p>
            <a:pPr marL="514350" indent="-514350">
              <a:defRPr/>
            </a:pPr>
            <a:r>
              <a:rPr lang="en-US" dirty="0" smtClean="0">
                <a:solidFill>
                  <a:schemeClr val="accent1">
                    <a:lumMod val="50000"/>
                  </a:schemeClr>
                </a:solidFill>
              </a:rPr>
              <a:t>cash-settled contracts could hold 5 times as many contracts as long as </a:t>
            </a:r>
          </a:p>
          <a:p>
            <a:pPr marL="514350" indent="-514350">
              <a:defRPr/>
            </a:pPr>
            <a:r>
              <a:rPr lang="en-US" dirty="0" smtClean="0">
                <a:solidFill>
                  <a:schemeClr val="accent1">
                    <a:lumMod val="50000"/>
                  </a:schemeClr>
                </a:solidFill>
              </a:rPr>
              <a:t>they held no physically settled contracts in the spot month</a:t>
            </a:r>
            <a:endParaRPr lang="en-US" dirty="0"/>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B8A3B8A-8797-4E43-A3CF-334277B32A15}" type="slidenum">
              <a:rPr lang="en-US" smtClean="0"/>
              <a:pPr/>
              <a:t>38</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t>Source: Bloomberg</a:t>
            </a:r>
          </a:p>
          <a:p>
            <a:pPr>
              <a:defRPr/>
            </a:pPr>
            <a:r>
              <a:rPr lang="en-US" dirty="0" smtClean="0">
                <a:hlinkClick r:id="rId3"/>
              </a:rPr>
              <a:t>http://www.bloomberg.com/apps/news?pid=20601130&amp;sid=an4FGruBQwkU</a:t>
            </a:r>
            <a:endParaRPr lang="en-US" dirty="0" smtClean="0"/>
          </a:p>
          <a:p>
            <a:pPr marL="514350" indent="-514350">
              <a:buAutoNum type="arabicParenBoth"/>
              <a:defRPr/>
            </a:pPr>
            <a:r>
              <a:rPr lang="en-US" b="1" dirty="0" smtClean="0">
                <a:solidFill>
                  <a:schemeClr val="accent1">
                    <a:lumMod val="50000"/>
                  </a:schemeClr>
                </a:solidFill>
              </a:rPr>
              <a:t>The CFTC Voted 4 to 1 (February 2</a:t>
            </a:r>
            <a:r>
              <a:rPr lang="en-US" b="1" baseline="30000" dirty="0" smtClean="0">
                <a:solidFill>
                  <a:schemeClr val="accent1">
                    <a:lumMod val="50000"/>
                  </a:schemeClr>
                </a:solidFill>
              </a:rPr>
              <a:t>nd</a:t>
            </a:r>
            <a:r>
              <a:rPr lang="en-US" b="1" dirty="0" smtClean="0">
                <a:solidFill>
                  <a:schemeClr val="accent1">
                    <a:lumMod val="50000"/>
                  </a:schemeClr>
                </a:solidFill>
              </a:rPr>
              <a:t>) to put proposal out for 90 </a:t>
            </a:r>
          </a:p>
          <a:p>
            <a:pPr marL="514350" indent="-514350">
              <a:defRPr/>
            </a:pPr>
            <a:r>
              <a:rPr lang="en-US" b="1" dirty="0" smtClean="0">
                <a:solidFill>
                  <a:schemeClr val="accent1">
                    <a:lumMod val="50000"/>
                  </a:schemeClr>
                </a:solidFill>
              </a:rPr>
              <a:t>day public comment period to </a:t>
            </a:r>
            <a:r>
              <a:rPr lang="en-US" dirty="0" smtClean="0">
                <a:solidFill>
                  <a:schemeClr val="accent1">
                    <a:lumMod val="50000"/>
                  </a:schemeClr>
                </a:solidFill>
              </a:rPr>
              <a:t>cap traders for all-monthly limits at </a:t>
            </a:r>
          </a:p>
          <a:p>
            <a:pPr marL="514350" indent="-514350">
              <a:defRPr/>
            </a:pPr>
            <a:r>
              <a:rPr lang="en-US" dirty="0" smtClean="0">
                <a:solidFill>
                  <a:schemeClr val="accent1">
                    <a:lumMod val="50000"/>
                  </a:schemeClr>
                </a:solidFill>
              </a:rPr>
              <a:t>10% of the open interest of the first 2.5% open interest beyond 25,000. </a:t>
            </a:r>
          </a:p>
          <a:p>
            <a:pPr marL="514350" indent="-514350">
              <a:defRPr/>
            </a:pPr>
            <a:r>
              <a:rPr lang="en-US" dirty="0" smtClean="0">
                <a:solidFill>
                  <a:schemeClr val="accent1">
                    <a:lumMod val="50000"/>
                  </a:schemeClr>
                </a:solidFill>
              </a:rPr>
              <a:t>The single-month would limit 2/3 of the aggregate cap</a:t>
            </a:r>
          </a:p>
          <a:p>
            <a:pPr marL="514350" indent="-514350">
              <a:defRPr/>
            </a:pPr>
            <a:endParaRPr lang="en-US" sz="100" b="1" dirty="0" smtClean="0">
              <a:solidFill>
                <a:schemeClr val="accent1">
                  <a:lumMod val="50000"/>
                </a:schemeClr>
              </a:solidFill>
              <a:cs typeface="Arial" charset="0"/>
            </a:endParaRPr>
          </a:p>
          <a:p>
            <a:pPr marL="514350" indent="-514350">
              <a:defRPr/>
            </a:pPr>
            <a:r>
              <a:rPr lang="en-US" b="1" dirty="0" smtClean="0">
                <a:solidFill>
                  <a:schemeClr val="accent1">
                    <a:lumMod val="50000"/>
                  </a:schemeClr>
                </a:solidFill>
              </a:rPr>
              <a:t>(2) </a:t>
            </a:r>
            <a:r>
              <a:rPr lang="en-US" dirty="0" smtClean="0">
                <a:solidFill>
                  <a:schemeClr val="accent1">
                    <a:lumMod val="50000"/>
                  </a:schemeClr>
                </a:solidFill>
              </a:rPr>
              <a:t>Limits in spot month would hold investors to 25% of the open </a:t>
            </a:r>
          </a:p>
          <a:p>
            <a:pPr marL="514350" indent="-514350">
              <a:defRPr/>
            </a:pPr>
            <a:r>
              <a:rPr lang="en-US" dirty="0" smtClean="0">
                <a:solidFill>
                  <a:schemeClr val="accent1">
                    <a:lumMod val="50000"/>
                  </a:schemeClr>
                </a:solidFill>
              </a:rPr>
              <a:t>interest in the future for physical delivery. A trader with spot month </a:t>
            </a:r>
          </a:p>
          <a:p>
            <a:pPr marL="514350" indent="-514350">
              <a:defRPr/>
            </a:pPr>
            <a:r>
              <a:rPr lang="en-US" dirty="0" smtClean="0">
                <a:solidFill>
                  <a:schemeClr val="accent1">
                    <a:lumMod val="50000"/>
                  </a:schemeClr>
                </a:solidFill>
              </a:rPr>
              <a:t>cash-settled contracts could hold 5 times as many contracts as long as </a:t>
            </a:r>
          </a:p>
          <a:p>
            <a:pPr marL="514350" indent="-514350">
              <a:defRPr/>
            </a:pPr>
            <a:r>
              <a:rPr lang="en-US" dirty="0" smtClean="0">
                <a:solidFill>
                  <a:schemeClr val="accent1">
                    <a:lumMod val="50000"/>
                  </a:schemeClr>
                </a:solidFill>
              </a:rPr>
              <a:t>they held no physically settled contracts in the spot month</a:t>
            </a:r>
            <a:endParaRPr lang="en-US" dirty="0"/>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B8A3B8A-8797-4E43-A3CF-334277B32A15}" type="slidenum">
              <a:rPr lang="en-US" smtClean="0"/>
              <a:pPr/>
              <a:t>39</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t>Source: Bloomberg</a:t>
            </a:r>
          </a:p>
          <a:p>
            <a:pPr>
              <a:defRPr/>
            </a:pPr>
            <a:r>
              <a:rPr lang="en-US" dirty="0" smtClean="0">
                <a:hlinkClick r:id="rId3"/>
              </a:rPr>
              <a:t>http://www.bloomberg.com/apps/news?pid=20601130&amp;sid=an4FGruBQwkU</a:t>
            </a:r>
            <a:endParaRPr lang="en-US" dirty="0" smtClean="0"/>
          </a:p>
          <a:p>
            <a:pPr marL="514350" indent="-514350">
              <a:buAutoNum type="arabicParenBoth"/>
              <a:defRPr/>
            </a:pPr>
            <a:r>
              <a:rPr lang="en-US" b="1" dirty="0" smtClean="0">
                <a:solidFill>
                  <a:schemeClr val="accent1">
                    <a:lumMod val="50000"/>
                  </a:schemeClr>
                </a:solidFill>
              </a:rPr>
              <a:t>The CFTC Voted 4 to 1 (February 2</a:t>
            </a:r>
            <a:r>
              <a:rPr lang="en-US" b="1" baseline="30000" dirty="0" smtClean="0">
                <a:solidFill>
                  <a:schemeClr val="accent1">
                    <a:lumMod val="50000"/>
                  </a:schemeClr>
                </a:solidFill>
              </a:rPr>
              <a:t>nd</a:t>
            </a:r>
            <a:r>
              <a:rPr lang="en-US" b="1" dirty="0" smtClean="0">
                <a:solidFill>
                  <a:schemeClr val="accent1">
                    <a:lumMod val="50000"/>
                  </a:schemeClr>
                </a:solidFill>
              </a:rPr>
              <a:t>) to put proposal out for 90 </a:t>
            </a:r>
          </a:p>
          <a:p>
            <a:pPr marL="514350" indent="-514350">
              <a:defRPr/>
            </a:pPr>
            <a:r>
              <a:rPr lang="en-US" b="1" dirty="0" smtClean="0">
                <a:solidFill>
                  <a:schemeClr val="accent1">
                    <a:lumMod val="50000"/>
                  </a:schemeClr>
                </a:solidFill>
              </a:rPr>
              <a:t>day public comment period to </a:t>
            </a:r>
            <a:r>
              <a:rPr lang="en-US" dirty="0" smtClean="0">
                <a:solidFill>
                  <a:schemeClr val="accent1">
                    <a:lumMod val="50000"/>
                  </a:schemeClr>
                </a:solidFill>
              </a:rPr>
              <a:t>cap traders for all-monthly limits at </a:t>
            </a:r>
          </a:p>
          <a:p>
            <a:pPr marL="514350" indent="-514350">
              <a:defRPr/>
            </a:pPr>
            <a:r>
              <a:rPr lang="en-US" dirty="0" smtClean="0">
                <a:solidFill>
                  <a:schemeClr val="accent1">
                    <a:lumMod val="50000"/>
                  </a:schemeClr>
                </a:solidFill>
              </a:rPr>
              <a:t>10% of the open interest of the first 2.5% open interest beyond 25,000. </a:t>
            </a:r>
          </a:p>
          <a:p>
            <a:pPr marL="514350" indent="-514350">
              <a:defRPr/>
            </a:pPr>
            <a:r>
              <a:rPr lang="en-US" dirty="0" smtClean="0">
                <a:solidFill>
                  <a:schemeClr val="accent1">
                    <a:lumMod val="50000"/>
                  </a:schemeClr>
                </a:solidFill>
              </a:rPr>
              <a:t>The single-month would limit 2/3 of the aggregate cap</a:t>
            </a:r>
          </a:p>
          <a:p>
            <a:pPr marL="514350" indent="-514350">
              <a:defRPr/>
            </a:pPr>
            <a:endParaRPr lang="en-US" sz="100" b="1" dirty="0" smtClean="0">
              <a:solidFill>
                <a:schemeClr val="accent1">
                  <a:lumMod val="50000"/>
                </a:schemeClr>
              </a:solidFill>
              <a:cs typeface="Arial" charset="0"/>
            </a:endParaRPr>
          </a:p>
          <a:p>
            <a:pPr marL="514350" indent="-514350">
              <a:defRPr/>
            </a:pPr>
            <a:r>
              <a:rPr lang="en-US" b="1" dirty="0" smtClean="0">
                <a:solidFill>
                  <a:schemeClr val="accent1">
                    <a:lumMod val="50000"/>
                  </a:schemeClr>
                </a:solidFill>
              </a:rPr>
              <a:t>(2) </a:t>
            </a:r>
            <a:r>
              <a:rPr lang="en-US" dirty="0" smtClean="0">
                <a:solidFill>
                  <a:schemeClr val="accent1">
                    <a:lumMod val="50000"/>
                  </a:schemeClr>
                </a:solidFill>
              </a:rPr>
              <a:t>Limits in spot month would hold investors to 25% of the open </a:t>
            </a:r>
          </a:p>
          <a:p>
            <a:pPr marL="514350" indent="-514350">
              <a:defRPr/>
            </a:pPr>
            <a:r>
              <a:rPr lang="en-US" dirty="0" smtClean="0">
                <a:solidFill>
                  <a:schemeClr val="accent1">
                    <a:lumMod val="50000"/>
                  </a:schemeClr>
                </a:solidFill>
              </a:rPr>
              <a:t>interest in the future for physical delivery. A trader with spot month </a:t>
            </a:r>
          </a:p>
          <a:p>
            <a:pPr marL="514350" indent="-514350">
              <a:defRPr/>
            </a:pPr>
            <a:r>
              <a:rPr lang="en-US" dirty="0" smtClean="0">
                <a:solidFill>
                  <a:schemeClr val="accent1">
                    <a:lumMod val="50000"/>
                  </a:schemeClr>
                </a:solidFill>
              </a:rPr>
              <a:t>cash-settled contracts could hold 5 times as many contracts as long as </a:t>
            </a:r>
          </a:p>
          <a:p>
            <a:pPr marL="514350" indent="-514350">
              <a:defRPr/>
            </a:pPr>
            <a:r>
              <a:rPr lang="en-US" smtClean="0">
                <a:solidFill>
                  <a:schemeClr val="accent1">
                    <a:lumMod val="50000"/>
                  </a:schemeClr>
                </a:solidFill>
              </a:rPr>
              <a:t>they held no physically settled contracts in the spot month</a:t>
            </a:r>
            <a:endParaRPr lang="en-US" dirty="0"/>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B8A3B8A-8797-4E43-A3CF-334277B32A15}" type="slidenum">
              <a:rPr lang="en-US" smtClean="0"/>
              <a:pPr/>
              <a:t>40</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t>Sources: </a:t>
            </a:r>
          </a:p>
          <a:p>
            <a:pPr marL="228600" indent="-228600">
              <a:buFontTx/>
              <a:buAutoNum type="arabicParenBoth"/>
              <a:defRPr/>
            </a:pPr>
            <a:r>
              <a:rPr lang="en-US" dirty="0" smtClean="0"/>
              <a:t>$70</a:t>
            </a:r>
            <a:r>
              <a:rPr lang="en-US" baseline="0" dirty="0" smtClean="0"/>
              <a:t> per barrel: </a:t>
            </a:r>
            <a:r>
              <a:rPr lang="en-US" sz="1200" kern="1200" baseline="0" dirty="0" smtClean="0">
                <a:solidFill>
                  <a:schemeClr val="tx1"/>
                </a:solidFill>
                <a:latin typeface="+mn-lt"/>
                <a:ea typeface="+mn-ea"/>
                <a:cs typeface="+mn-cs"/>
              </a:rPr>
              <a:t>Ferdinand Banks, </a:t>
            </a:r>
            <a:r>
              <a:rPr lang="en-US" sz="1200" i="1" kern="1200" baseline="0" dirty="0" smtClean="0">
                <a:solidFill>
                  <a:schemeClr val="tx1"/>
                </a:solidFill>
                <a:latin typeface="+mn-lt"/>
                <a:ea typeface="+mn-ea"/>
                <a:cs typeface="+mn-cs"/>
              </a:rPr>
              <a:t>Economic Theory and Oil: A Modern Survey, (2008) 16.</a:t>
            </a:r>
          </a:p>
          <a:p>
            <a:pPr marL="228600" indent="-228600">
              <a:buFontTx/>
              <a:buAutoNum type="arabicParenBoth"/>
              <a:defRPr/>
            </a:pPr>
            <a:r>
              <a:rPr lang="en-US" b="0" dirty="0" smtClean="0">
                <a:cs typeface="Arial" charset="0"/>
              </a:rPr>
              <a:t>Offshore</a:t>
            </a:r>
            <a:r>
              <a:rPr lang="en-US" b="0" baseline="0" dirty="0" smtClean="0">
                <a:cs typeface="Arial" charset="0"/>
              </a:rPr>
              <a:t> percentage: </a:t>
            </a:r>
            <a:r>
              <a:rPr lang="en-US" sz="1200" kern="1200" baseline="0" dirty="0" smtClean="0">
                <a:solidFill>
                  <a:schemeClr val="tx1"/>
                </a:solidFill>
                <a:latin typeface="+mn-lt"/>
                <a:ea typeface="+mn-ea"/>
                <a:cs typeface="+mn-cs"/>
              </a:rPr>
              <a:t>Ferdinand Banks, </a:t>
            </a:r>
            <a:r>
              <a:rPr lang="en-US" sz="1200" i="1" kern="1200" baseline="0" dirty="0" smtClean="0">
                <a:solidFill>
                  <a:schemeClr val="tx1"/>
                </a:solidFill>
                <a:latin typeface="+mn-lt"/>
                <a:ea typeface="+mn-ea"/>
                <a:cs typeface="+mn-cs"/>
              </a:rPr>
              <a:t>The Political Economy of World Energy: An Introductory Textbook, </a:t>
            </a:r>
            <a:r>
              <a:rPr lang="en-US" sz="1200" kern="1200" baseline="0" dirty="0" smtClean="0">
                <a:solidFill>
                  <a:schemeClr val="tx1"/>
                </a:solidFill>
                <a:latin typeface="+mn-lt"/>
                <a:ea typeface="+mn-ea"/>
                <a:cs typeface="+mn-cs"/>
              </a:rPr>
              <a:t>(Singapore: World Scientific Publishing Co., 2007), 36.</a:t>
            </a:r>
            <a:endParaRPr lang="en-US" sz="1200" i="1" kern="1200" baseline="0" dirty="0" smtClean="0">
              <a:solidFill>
                <a:schemeClr val="tx1"/>
              </a:solidFill>
              <a:latin typeface="+mn-lt"/>
              <a:ea typeface="+mn-ea"/>
              <a:cs typeface="+mn-cs"/>
            </a:endParaRPr>
          </a:p>
          <a:p>
            <a:r>
              <a:rPr lang="en-US" sz="1200" i="1" kern="1200" baseline="0" dirty="0" smtClean="0">
                <a:solidFill>
                  <a:schemeClr val="tx1"/>
                </a:solidFill>
                <a:latin typeface="+mn-lt"/>
                <a:ea typeface="+mn-ea"/>
                <a:cs typeface="+mn-cs"/>
              </a:rPr>
              <a:t>Crude Quality: </a:t>
            </a:r>
            <a:r>
              <a:rPr lang="en-US" sz="1200" kern="1200" baseline="0" dirty="0" smtClean="0">
                <a:solidFill>
                  <a:schemeClr val="tx1"/>
                </a:solidFill>
                <a:latin typeface="+mn-lt"/>
                <a:ea typeface="+mn-ea"/>
                <a:cs typeface="+mn-cs"/>
              </a:rPr>
              <a:t>U.S. Department of Energy, Energy Information Administration, “</a:t>
            </a:r>
            <a:r>
              <a:rPr lang="en-US" sz="1200" i="1" kern="1200" baseline="0" dirty="0" smtClean="0">
                <a:solidFill>
                  <a:schemeClr val="tx1"/>
                </a:solidFill>
                <a:latin typeface="+mn-lt"/>
                <a:ea typeface="+mn-ea"/>
                <a:cs typeface="+mn-cs"/>
              </a:rPr>
              <a:t>Crude Oil Input Qualities,”</a:t>
            </a:r>
          </a:p>
          <a:p>
            <a:r>
              <a:rPr lang="en-US" sz="1200" kern="1200" baseline="0" dirty="0" smtClean="0">
                <a:solidFill>
                  <a:schemeClr val="tx1"/>
                </a:solidFill>
                <a:latin typeface="+mn-lt"/>
                <a:ea typeface="+mn-ea"/>
                <a:cs typeface="+mn-cs"/>
              </a:rPr>
              <a:t>http://tonto.eia.doe.gov/dnav/pet/pet_pnp_crq_dcu_nus_m.htm (accessed April 10, 2009).</a:t>
            </a:r>
          </a:p>
          <a:p>
            <a:r>
              <a:rPr lang="en-US" sz="1200" kern="1200" baseline="0" dirty="0" smtClean="0">
                <a:solidFill>
                  <a:schemeClr val="tx1"/>
                </a:solidFill>
                <a:latin typeface="+mn-lt"/>
                <a:ea typeface="+mn-ea"/>
                <a:cs typeface="+mn-cs"/>
              </a:rPr>
              <a:t>(4) 2030 Demand: International Energy Agency “IEA Forecasts Energy Demand to Increase 1.6 percent a Year Through 2030,” </a:t>
            </a:r>
            <a:r>
              <a:rPr lang="en-US" sz="1200" i="1" kern="1200" baseline="0" dirty="0" smtClean="0">
                <a:solidFill>
                  <a:schemeClr val="tx1"/>
                </a:solidFill>
                <a:latin typeface="+mn-lt"/>
                <a:ea typeface="+mn-ea"/>
                <a:cs typeface="+mn-cs"/>
              </a:rPr>
              <a:t>International Agency on the Web, November 13, 2008. http://www.prlog.org/</a:t>
            </a:r>
          </a:p>
          <a:p>
            <a:r>
              <a:rPr lang="en-US" sz="1200" kern="1200" baseline="0" dirty="0" smtClean="0">
                <a:solidFill>
                  <a:schemeClr val="tx1"/>
                </a:solidFill>
                <a:latin typeface="+mn-lt"/>
                <a:ea typeface="+mn-ea"/>
                <a:cs typeface="+mn-cs"/>
              </a:rPr>
              <a:t>10141086-iea-forecasts-energy-demand-to-increase-16-percent-year-through-2030.html (accessed</a:t>
            </a:r>
          </a:p>
          <a:p>
            <a:r>
              <a:rPr lang="en-US" sz="1200" kern="1200" baseline="0" dirty="0" smtClean="0">
                <a:solidFill>
                  <a:schemeClr val="tx1"/>
                </a:solidFill>
                <a:latin typeface="+mn-lt"/>
                <a:ea typeface="+mn-ea"/>
                <a:cs typeface="+mn-cs"/>
              </a:rPr>
              <a:t>November 14, 2008) Quoted in </a:t>
            </a:r>
            <a:r>
              <a:rPr lang="en-US" sz="1200" kern="1200" baseline="0" dirty="0" err="1" smtClean="0">
                <a:solidFill>
                  <a:schemeClr val="tx1"/>
                </a:solidFill>
                <a:latin typeface="+mn-lt"/>
                <a:ea typeface="+mn-ea"/>
                <a:cs typeface="+mn-cs"/>
              </a:rPr>
              <a:t>PRLog</a:t>
            </a:r>
            <a:r>
              <a:rPr lang="en-US" sz="1200" kern="1200" baseline="0" dirty="0" smtClean="0">
                <a:solidFill>
                  <a:schemeClr val="tx1"/>
                </a:solidFill>
                <a:latin typeface="+mn-lt"/>
                <a:ea typeface="+mn-ea"/>
                <a:cs typeface="+mn-cs"/>
              </a:rPr>
              <a:t> </a:t>
            </a:r>
            <a:r>
              <a:rPr lang="en-US" sz="1200" i="1" kern="1200" baseline="0" dirty="0" smtClean="0">
                <a:solidFill>
                  <a:schemeClr val="tx1"/>
                </a:solidFill>
                <a:latin typeface="+mn-lt"/>
                <a:ea typeface="+mn-ea"/>
                <a:cs typeface="+mn-cs"/>
              </a:rPr>
              <a:t>Free Press Release on the web</a:t>
            </a:r>
            <a:endParaRPr lang="en-US" dirty="0" smtClean="0"/>
          </a:p>
          <a:p>
            <a:r>
              <a:rPr lang="en-US" dirty="0" smtClean="0"/>
              <a:t> </a:t>
            </a:r>
          </a:p>
          <a:p>
            <a:pPr marL="228600" indent="-228600">
              <a:buFontTx/>
              <a:buAutoNum type="arabicParenBoth"/>
              <a:defRPr/>
            </a:pPr>
            <a:endParaRPr lang="en-US" dirty="0"/>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344A0A6-7A14-4662-B712-7C99232BA248}" type="slidenum">
              <a:rPr lang="en-US" smtClean="0"/>
              <a:pPr/>
              <a:t>5</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t>Source: </a:t>
            </a:r>
          </a:p>
          <a:p>
            <a:pPr>
              <a:defRPr/>
            </a:pPr>
            <a:r>
              <a:rPr lang="en-US" dirty="0" smtClean="0"/>
              <a:t>(1) Bloomberg</a:t>
            </a:r>
          </a:p>
          <a:p>
            <a:pPr>
              <a:defRPr/>
            </a:pPr>
            <a:r>
              <a:rPr lang="en-US" dirty="0" smtClean="0">
                <a:hlinkClick r:id="rId3"/>
              </a:rPr>
              <a:t>http://www.bloomberg.com/apps/news?pid=20601130&amp;sid=an4FGruBQwkU</a:t>
            </a:r>
            <a:endParaRPr lang="en-US" dirty="0" smtClean="0"/>
          </a:p>
          <a:p>
            <a:pPr marL="228600" indent="-228600">
              <a:buNone/>
              <a:defRPr/>
            </a:pPr>
            <a:r>
              <a:rPr lang="en-US" dirty="0" smtClean="0"/>
              <a:t>(2) Testimony of Chairman</a:t>
            </a:r>
            <a:r>
              <a:rPr lang="en-US" baseline="0" dirty="0" smtClean="0"/>
              <a:t> Gary </a:t>
            </a:r>
            <a:r>
              <a:rPr lang="en-US" baseline="0" dirty="0" err="1" smtClean="0"/>
              <a:t>Gensler</a:t>
            </a:r>
            <a:r>
              <a:rPr lang="en-US" baseline="0" dirty="0" smtClean="0"/>
              <a:t> Before the House Committee on Energy and Commerce, Subcommittee on Energy and Environment, December 2, 2009</a:t>
            </a:r>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B8A3B8A-8797-4E43-A3CF-334277B32A15}" type="slidenum">
              <a:rPr lang="en-US" smtClean="0"/>
              <a:pPr/>
              <a:t>41</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en-US" dirty="0"/>
          </a:p>
        </p:txBody>
      </p:sp>
      <p:sp>
        <p:nvSpPr>
          <p:cNvPr id="4" name="슬라이드 번호 개체 틀 3"/>
          <p:cNvSpPr>
            <a:spLocks noGrp="1"/>
          </p:cNvSpPr>
          <p:nvPr>
            <p:ph type="sldNum" sz="quarter" idx="10"/>
          </p:nvPr>
        </p:nvSpPr>
        <p:spPr/>
        <p:txBody>
          <a:bodyPr/>
          <a:lstStyle/>
          <a:p>
            <a:pPr>
              <a:defRPr/>
            </a:pPr>
            <a:fld id="{7FE4F562-A868-4D90-8B85-E472C466D8BB}" type="slidenum">
              <a:rPr lang="en-US" smtClean="0"/>
              <a:pPr>
                <a:defRPr/>
              </a:pPr>
              <a:t>42</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en-US" dirty="0"/>
          </a:p>
        </p:txBody>
      </p:sp>
      <p:sp>
        <p:nvSpPr>
          <p:cNvPr id="4" name="슬라이드 번호 개체 틀 3"/>
          <p:cNvSpPr>
            <a:spLocks noGrp="1"/>
          </p:cNvSpPr>
          <p:nvPr>
            <p:ph type="sldNum" sz="quarter" idx="10"/>
          </p:nvPr>
        </p:nvSpPr>
        <p:spPr/>
        <p:txBody>
          <a:bodyPr/>
          <a:lstStyle/>
          <a:p>
            <a:pPr>
              <a:defRPr/>
            </a:pPr>
            <a:fld id="{7FE4F562-A868-4D90-8B85-E472C466D8BB}" type="slidenum">
              <a:rPr lang="en-US" smtClean="0"/>
              <a:pPr>
                <a:defRPr/>
              </a:pPr>
              <a:t>43</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en-US" dirty="0"/>
          </a:p>
        </p:txBody>
      </p:sp>
      <p:sp>
        <p:nvSpPr>
          <p:cNvPr id="4" name="슬라이드 번호 개체 틀 3"/>
          <p:cNvSpPr>
            <a:spLocks noGrp="1"/>
          </p:cNvSpPr>
          <p:nvPr>
            <p:ph type="sldNum" sz="quarter" idx="10"/>
          </p:nvPr>
        </p:nvSpPr>
        <p:spPr/>
        <p:txBody>
          <a:bodyPr/>
          <a:lstStyle/>
          <a:p>
            <a:pPr>
              <a:defRPr/>
            </a:pPr>
            <a:fld id="{7FE4F562-A868-4D90-8B85-E472C466D8BB}" type="slidenum">
              <a:rPr lang="en-US" smtClean="0"/>
              <a:pPr>
                <a:defRPr/>
              </a:pPr>
              <a:t>44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en-US" dirty="0"/>
          </a:p>
        </p:txBody>
      </p:sp>
      <p:sp>
        <p:nvSpPr>
          <p:cNvPr id="4" name="슬라이드 번호 개체 틀 3"/>
          <p:cNvSpPr>
            <a:spLocks noGrp="1"/>
          </p:cNvSpPr>
          <p:nvPr>
            <p:ph type="sldNum" sz="quarter" idx="10"/>
          </p:nvPr>
        </p:nvSpPr>
        <p:spPr/>
        <p:txBody>
          <a:bodyPr/>
          <a:lstStyle/>
          <a:p>
            <a:pPr>
              <a:defRPr/>
            </a:pPr>
            <a:fld id="{7FE4F562-A868-4D90-8B85-E472C466D8BB}" type="slidenum">
              <a:rPr lang="en-US" smtClean="0"/>
              <a:pPr>
                <a:defRPr/>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t>Sources: </a:t>
            </a:r>
          </a:p>
          <a:p>
            <a:pPr marL="228600" indent="-228600">
              <a:buFontTx/>
              <a:buAutoNum type="arabicParenBoth"/>
              <a:defRPr/>
            </a:pPr>
            <a:r>
              <a:rPr lang="en-US" dirty="0" smtClean="0"/>
              <a:t>“Estimation and Classification of Reserves of Crude Oil, Natural Gas, and Condensate.” Society of Petroleum Engineers. Chapman </a:t>
            </a:r>
            <a:r>
              <a:rPr lang="en-US" dirty="0" err="1" smtClean="0"/>
              <a:t>Cronquist</a:t>
            </a:r>
            <a:r>
              <a:rPr lang="en-US" dirty="0" smtClean="0"/>
              <a:t>.</a:t>
            </a:r>
          </a:p>
          <a:p>
            <a:pPr marL="228600" indent="-228600">
              <a:buFontTx/>
              <a:buAutoNum type="arabicParenBoth"/>
              <a:defRPr/>
            </a:pPr>
            <a:endParaRPr lang="en-US" dirty="0" smtClean="0"/>
          </a:p>
          <a:p>
            <a:pPr marL="228600" indent="-228600">
              <a:defRPr/>
            </a:pPr>
            <a:r>
              <a:rPr lang="en-US" dirty="0" smtClean="0"/>
              <a:t>The process of moving a reserve classified as possible to probable simply involves drilling and sampling the oil in order to verify the estimates made from a seismic test. Companies do not make the first drill, known as a “Wild Cat,” until there is an economic incentive to do so. When companies report known oil reserves, they only include “proven reserves,” which means that the “recoverable oil” (reserves) may be larger than reported. </a:t>
            </a:r>
            <a:endParaRPr lang="en-US" dirty="0"/>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B8A3B8A-8797-4E43-A3CF-334277B32A15}" type="slidenum">
              <a:rPr lang="en-US" smtClean="0"/>
              <a:pPr/>
              <a:t>7</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t>Sources: </a:t>
            </a:r>
          </a:p>
          <a:p>
            <a:pPr marL="228600" indent="-228600">
              <a:buFontTx/>
              <a:buAutoNum type="arabicParenBoth"/>
              <a:defRPr/>
            </a:pPr>
            <a:r>
              <a:rPr lang="en-US" dirty="0" smtClean="0"/>
              <a:t>“Estimation and Classification of Reserves of Crude Oil, Natural Gas, and Condensate.” Society of Petroleum Engineers. Chapman </a:t>
            </a:r>
            <a:r>
              <a:rPr lang="en-US" dirty="0" err="1" smtClean="0"/>
              <a:t>Cronquist</a:t>
            </a:r>
            <a:r>
              <a:rPr lang="en-US" dirty="0" smtClean="0"/>
              <a:t>.</a:t>
            </a:r>
          </a:p>
          <a:p>
            <a:pPr marL="228600" indent="-228600">
              <a:buFontTx/>
              <a:buAutoNum type="arabicParenBoth"/>
              <a:defRPr/>
            </a:pPr>
            <a:r>
              <a:rPr lang="en-US" dirty="0" smtClean="0"/>
              <a:t>For Graph. Kevin’s Petroleum Engineering class notes</a:t>
            </a:r>
          </a:p>
        </p:txBody>
      </p:sp>
      <p:sp>
        <p:nvSpPr>
          <p:cNvPr id="532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BC305F4-76D4-4546-A0DA-1D81BD12145D}" type="slidenum">
              <a:rPr lang="en-US" smtClean="0">
                <a:latin typeface="Arial" pitchFamily="34" charset="0"/>
                <a:cs typeface="Arial" pitchFamily="34" charset="0"/>
              </a:rPr>
              <a:pPr/>
              <a:t>8</a:t>
            </a:fld>
            <a:endParaRPr lang="en-US" smtClean="0">
              <a:latin typeface="Arial" pitchFamily="34" charset="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t>Sources: </a:t>
            </a:r>
          </a:p>
          <a:p>
            <a:pPr marL="228600" indent="-228600">
              <a:buFontTx/>
              <a:buAutoNum type="arabicParenBoth"/>
              <a:defRPr/>
            </a:pPr>
            <a:r>
              <a:rPr lang="en-US" dirty="0" smtClean="0"/>
              <a:t>“Estimation and Classification of Reserves of Crude Oil, Natural Gas, and Condensate.” Society of Petroleum Engineers. Chapman </a:t>
            </a:r>
            <a:r>
              <a:rPr lang="en-US" dirty="0" err="1" smtClean="0"/>
              <a:t>Cronquist</a:t>
            </a:r>
            <a:r>
              <a:rPr lang="en-US" dirty="0" smtClean="0"/>
              <a:t>.</a:t>
            </a:r>
          </a:p>
          <a:p>
            <a:pPr marL="228600" indent="-228600">
              <a:buFontTx/>
              <a:buAutoNum type="arabicParenBoth"/>
              <a:defRPr/>
            </a:pPr>
            <a:endParaRPr lang="en-US" dirty="0" smtClean="0"/>
          </a:p>
          <a:p>
            <a:pPr marL="228600" indent="-228600">
              <a:defRPr/>
            </a:pPr>
            <a:r>
              <a:rPr lang="en-US" dirty="0" smtClean="0"/>
              <a:t>The process of moving a reserve classified as possible to probable simply involves drilling and sampling the oil in order to verify the estimates made from a seismic test. Companies do not make the first drill, known as a “Wild Cat,” until there is an economic incentive to do so. When companies report known oil reserves, they only include “proven reserves,” which means that the “recoverable oil” (reserves) may be larger than reported. </a:t>
            </a:r>
            <a:endParaRPr lang="en-US" dirty="0"/>
          </a:p>
        </p:txBody>
      </p:sp>
      <p:sp>
        <p:nvSpPr>
          <p:cNvPr id="460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517FC34-F147-404A-8C63-6877827DD5AA}" type="slidenum">
              <a:rPr lang="en-US" smtClean="0"/>
              <a:pPr/>
              <a:t>9</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t>Sources: </a:t>
            </a:r>
          </a:p>
          <a:p>
            <a:pPr marL="228600" indent="-228600">
              <a:buFontTx/>
              <a:buAutoNum type="arabicParenBoth"/>
              <a:defRPr/>
            </a:pPr>
            <a:r>
              <a:rPr lang="en-US" dirty="0" smtClean="0"/>
              <a:t>“Estimation and Classification of Reserves of Crude Oil, Natural Gas, and Condensate.” Society of Petroleum Engineers. Chapman </a:t>
            </a:r>
            <a:r>
              <a:rPr lang="en-US" dirty="0" err="1" smtClean="0"/>
              <a:t>Cronquist</a:t>
            </a:r>
            <a:r>
              <a:rPr lang="en-US" dirty="0" smtClean="0"/>
              <a:t>.</a:t>
            </a:r>
          </a:p>
          <a:p>
            <a:pPr marL="228600" indent="-228600">
              <a:buFontTx/>
              <a:buAutoNum type="arabicParenBoth"/>
              <a:defRPr/>
            </a:pPr>
            <a:r>
              <a:rPr lang="en-US" dirty="0" smtClean="0"/>
              <a:t>Wikipedia: </a:t>
            </a:r>
          </a:p>
        </p:txBody>
      </p:sp>
      <p:sp>
        <p:nvSpPr>
          <p:cNvPr id="532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BC305F4-76D4-4546-A0DA-1D81BD12145D}" type="slidenum">
              <a:rPr lang="en-US" smtClean="0">
                <a:latin typeface="Arial" pitchFamily="34" charset="0"/>
                <a:cs typeface="Arial" pitchFamily="34" charset="0"/>
              </a:rPr>
              <a:pPr/>
              <a:t>10</a:t>
            </a:fld>
            <a:endParaRPr lang="en-US"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5889DF3-B642-44CB-8B76-A104C12B3C7F}" type="datetime1">
              <a:rPr lang="en-US"/>
              <a:pPr>
                <a:defRPr/>
              </a:pPr>
              <a:t>10/9/15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09DE0DF-417B-4280-B865-D00177DD0D91}"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7D024FA-BD27-42E1-B19D-D6493247362D}" type="datetime1">
              <a:rPr lang="en-US"/>
              <a:pPr>
                <a:defRPr/>
              </a:pPr>
              <a:t>10/9/15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730A070-11EA-454D-8D1E-9EC1E3A9C494}"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2F07F60-61F5-42C4-A8D9-7C5EB640607E}" type="datetime1">
              <a:rPr lang="en-US"/>
              <a:pPr>
                <a:defRPr/>
              </a:pPr>
              <a:t>10/9/15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4E7A984-BDAF-4F44-9171-CB0396A67ACA}"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4E266A2-2E1D-41F6-9BF7-818DAC1964D8}" type="datetime1">
              <a:rPr lang="en-US"/>
              <a:pPr>
                <a:defRPr/>
              </a:pPr>
              <a:t>10/9/15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3B402F7-A07E-4400-9B8D-C4349149C58F}"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4BD9288-FDEC-474F-9F2C-F2EF04D14567}" type="datetime1">
              <a:rPr lang="en-US"/>
              <a:pPr>
                <a:defRPr/>
              </a:pPr>
              <a:t>10/9/15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EA58823-BFCB-4D34-90F9-F50E5036230F}"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146EF9F-4A8C-44EC-82FD-C675EFDB284B}" type="datetime1">
              <a:rPr lang="en-US"/>
              <a:pPr>
                <a:defRPr/>
              </a:pPr>
              <a:t>10/9/15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66D7EEE-6655-4A29-AA72-EACE926F3FF7}"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6D89E3E-B210-40E5-9F12-2DE04EA2C68E}" type="datetime1">
              <a:rPr lang="en-US"/>
              <a:pPr>
                <a:defRPr/>
              </a:pPr>
              <a:t>10/9/15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72514BB3-7C06-465A-ABA7-D496CF3897B6}"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1CE63B4-B314-498E-A8FE-1562D4F06E81}" type="datetime1">
              <a:rPr lang="en-US"/>
              <a:pPr>
                <a:defRPr/>
              </a:pPr>
              <a:t>10/9/15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8DA9B88C-4301-4683-BA14-4F73D7E39734}"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DD38271-542B-4205-86D1-19729778BEE6}" type="datetime1">
              <a:rPr lang="en-US"/>
              <a:pPr>
                <a:defRPr/>
              </a:pPr>
              <a:t>10/9/15</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26D50FE3-0060-479E-B460-DB5F63807F0D}"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25C8735-C717-459A-94CF-B7DFF9082A26}" type="datetime1">
              <a:rPr lang="en-US"/>
              <a:pPr>
                <a:defRPr/>
              </a:pPr>
              <a:t>10/9/15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2D0B64C-5A91-4C8C-89E7-268BE9B457DD}"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F7D7776-A993-4E98-A6DF-0E1025DBE4DE}" type="datetime1">
              <a:rPr lang="en-US"/>
              <a:pPr>
                <a:defRPr/>
              </a:pPr>
              <a:t>10/9/15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AF3EC4F-E5C0-41EA-80CA-989C2A5B6DCE}"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bg1">
                <a:lumMod val="65000"/>
              </a:schemeClr>
            </a:gs>
            <a:gs pos="100000">
              <a:schemeClr val="accent6">
                <a:lumMod val="40000"/>
                <a:lumOff val="60000"/>
              </a:schemeClr>
            </a:gs>
            <a:gs pos="36000">
              <a:schemeClr val="bg1"/>
            </a:gs>
            <a:gs pos="61000">
              <a:schemeClr val="bg1"/>
            </a:gs>
            <a:gs pos="94000">
              <a:schemeClr val="bg1"/>
            </a:gs>
            <a:gs pos="100000">
              <a:schemeClr val="tx1"/>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08" charset="0"/>
              </a:defRPr>
            </a:lvl1pPr>
          </a:lstStyle>
          <a:p>
            <a:pPr>
              <a:defRPr/>
            </a:pPr>
            <a:fld id="{36EC2A13-C183-4DE9-9CA0-D3E0A8A10784}" type="datetime1">
              <a:rPr lang="en-US"/>
              <a:pPr>
                <a:defRPr/>
              </a:pPr>
              <a:t>10/9/15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08"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08" charset="0"/>
              </a:defRPr>
            </a:lvl1pPr>
          </a:lstStyle>
          <a:p>
            <a:pPr>
              <a:defRPr/>
            </a:pPr>
            <a:fld id="{FCC56F91-F89E-4227-A621-0EF117B66E3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pitchFamily="-108" charset="-128"/>
          <a:cs typeface="+mj-cs"/>
        </a:defRPr>
      </a:lvl1pPr>
      <a:lvl2pPr algn="ctr" rtl="0" eaLnBrk="0" fontAlgn="base" hangingPunct="0">
        <a:spcBef>
          <a:spcPct val="0"/>
        </a:spcBef>
        <a:spcAft>
          <a:spcPct val="0"/>
        </a:spcAft>
        <a:defRPr sz="4400">
          <a:solidFill>
            <a:schemeClr val="tx1"/>
          </a:solidFill>
          <a:latin typeface="Calibri" pitchFamily="-108" charset="0"/>
          <a:ea typeface="ＭＳ Ｐゴシック" pitchFamily="-108" charset="-128"/>
        </a:defRPr>
      </a:lvl2pPr>
      <a:lvl3pPr algn="ctr" rtl="0" eaLnBrk="0" fontAlgn="base" hangingPunct="0">
        <a:spcBef>
          <a:spcPct val="0"/>
        </a:spcBef>
        <a:spcAft>
          <a:spcPct val="0"/>
        </a:spcAft>
        <a:defRPr sz="4400">
          <a:solidFill>
            <a:schemeClr val="tx1"/>
          </a:solidFill>
          <a:latin typeface="Calibri" pitchFamily="-108" charset="0"/>
          <a:ea typeface="ＭＳ Ｐゴシック" pitchFamily="-108" charset="-128"/>
        </a:defRPr>
      </a:lvl3pPr>
      <a:lvl4pPr algn="ctr" rtl="0" eaLnBrk="0" fontAlgn="base" hangingPunct="0">
        <a:spcBef>
          <a:spcPct val="0"/>
        </a:spcBef>
        <a:spcAft>
          <a:spcPct val="0"/>
        </a:spcAft>
        <a:defRPr sz="4400">
          <a:solidFill>
            <a:schemeClr val="tx1"/>
          </a:solidFill>
          <a:latin typeface="Calibri" pitchFamily="-108" charset="0"/>
          <a:ea typeface="ＭＳ Ｐゴシック" pitchFamily="-108" charset="-128"/>
        </a:defRPr>
      </a:lvl4pPr>
      <a:lvl5pPr algn="ctr" rtl="0" eaLnBrk="0" fontAlgn="base" hangingPunct="0">
        <a:spcBef>
          <a:spcPct val="0"/>
        </a:spcBef>
        <a:spcAft>
          <a:spcPct val="0"/>
        </a:spcAft>
        <a:defRPr sz="4400">
          <a:solidFill>
            <a:schemeClr val="tx1"/>
          </a:solidFill>
          <a:latin typeface="Calibri" pitchFamily="-108" charset="0"/>
          <a:ea typeface="ＭＳ Ｐゴシック" pitchFamily="-108" charset="-128"/>
        </a:defRPr>
      </a:lvl5pPr>
      <a:lvl6pPr marL="457200" algn="ctr" rtl="0" fontAlgn="base">
        <a:spcBef>
          <a:spcPct val="0"/>
        </a:spcBef>
        <a:spcAft>
          <a:spcPct val="0"/>
        </a:spcAft>
        <a:defRPr sz="4400">
          <a:solidFill>
            <a:schemeClr val="tx1"/>
          </a:solidFill>
          <a:latin typeface="Calibri" pitchFamily="-108" charset="0"/>
        </a:defRPr>
      </a:lvl6pPr>
      <a:lvl7pPr marL="914400" algn="ctr" rtl="0" fontAlgn="base">
        <a:spcBef>
          <a:spcPct val="0"/>
        </a:spcBef>
        <a:spcAft>
          <a:spcPct val="0"/>
        </a:spcAft>
        <a:defRPr sz="4400">
          <a:solidFill>
            <a:schemeClr val="tx1"/>
          </a:solidFill>
          <a:latin typeface="Calibri" pitchFamily="-108" charset="0"/>
        </a:defRPr>
      </a:lvl7pPr>
      <a:lvl8pPr marL="1371600" algn="ctr" rtl="0" fontAlgn="base">
        <a:spcBef>
          <a:spcPct val="0"/>
        </a:spcBef>
        <a:spcAft>
          <a:spcPct val="0"/>
        </a:spcAft>
        <a:defRPr sz="4400">
          <a:solidFill>
            <a:schemeClr val="tx1"/>
          </a:solidFill>
          <a:latin typeface="Calibri" pitchFamily="-108" charset="0"/>
        </a:defRPr>
      </a:lvl8pPr>
      <a:lvl9pPr marL="1828800" algn="ctr" rtl="0" fontAlgn="base">
        <a:spcBef>
          <a:spcPct val="0"/>
        </a:spcBef>
        <a:spcAft>
          <a:spcPct val="0"/>
        </a:spcAft>
        <a:defRPr sz="4400">
          <a:solidFill>
            <a:schemeClr val="tx1"/>
          </a:solidFill>
          <a:latin typeface="Calibri" pitchFamily="-108"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108" charset="-128"/>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8"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8"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hyperlink" Target="http://www.quotationspage.com/quote/32966.html"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4" Type="http://schemas.openxmlformats.org/officeDocument/2006/relationships/image" Target="../media/image11.jpe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chart" Target="../charts/chart2.xml"/><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chart" Target="../charts/chart3.xml"/><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chart" Target="../charts/chart4.xml"/><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chart" Target="../charts/chart5.xml"/><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chart" Target="../charts/chart6.xml"/><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chart" Target="../charts/chart7.xml"/><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chart" Target="../charts/chart8.xml"/><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chart" Target="../charts/chart9.xml"/><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chart" Target="../charts/char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3.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4.jpe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5.png"/><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chart" Target="../charts/chart1.xml"/><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6.png"/><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chart" Target="../charts/chart11.xml"/><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chart" Target="../charts/chart12.xml"/><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2.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14.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14.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14.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14.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14.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1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14.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14.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2.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2.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10" descr="derrick.jpg"/>
          <p:cNvPicPr>
            <a:picLocks noChangeAspect="1"/>
          </p:cNvPicPr>
          <p:nvPr/>
        </p:nvPicPr>
        <p:blipFill>
          <a:blip r:embed="rId2" cstate="print">
            <a:duotone>
              <a:prstClr val="black"/>
              <a:srgbClr val="D9C3A5">
                <a:tint val="50000"/>
                <a:satMod val="180000"/>
              </a:srgbClr>
            </a:duotone>
          </a:blip>
          <a:srcRect/>
          <a:stretch>
            <a:fillRect/>
          </a:stretch>
        </p:blipFill>
        <p:spPr bwMode="auto">
          <a:xfrm>
            <a:off x="228600" y="228600"/>
            <a:ext cx="8686800" cy="6400800"/>
          </a:xfrm>
          <a:prstGeom prst="rect">
            <a:avLst/>
          </a:prstGeom>
          <a:noFill/>
          <a:ln w="9525">
            <a:noFill/>
            <a:miter lim="800000"/>
            <a:headEnd/>
            <a:tailEnd/>
          </a:ln>
        </p:spPr>
      </p:pic>
      <p:sp>
        <p:nvSpPr>
          <p:cNvPr id="8" name="Rounded Rectangle 7"/>
          <p:cNvSpPr/>
          <p:nvPr/>
        </p:nvSpPr>
        <p:spPr>
          <a:xfrm>
            <a:off x="228600" y="228600"/>
            <a:ext cx="8686800" cy="1524000"/>
          </a:xfrm>
          <a:prstGeom prst="roundRect">
            <a:avLst>
              <a:gd name="adj" fmla="val 3334"/>
            </a:avLst>
          </a:prstGeom>
          <a:gradFill>
            <a:gsLst>
              <a:gs pos="0">
                <a:schemeClr val="bg1"/>
              </a:gs>
              <a:gs pos="10000">
                <a:schemeClr val="tx1">
                  <a:lumMod val="75000"/>
                  <a:lumOff val="25000"/>
                </a:schemeClr>
              </a:gs>
              <a:gs pos="15000">
                <a:schemeClr val="accent6">
                  <a:lumMod val="40000"/>
                  <a:lumOff val="60000"/>
                </a:schemeClr>
              </a:gs>
              <a:gs pos="21000">
                <a:schemeClr val="bg1">
                  <a:lumMod val="95000"/>
                </a:schemeClr>
              </a:gs>
              <a:gs pos="20000">
                <a:schemeClr val="bg1"/>
              </a:gs>
              <a:gs pos="70000">
                <a:schemeClr val="bg1"/>
              </a:gs>
              <a:gs pos="84000">
                <a:schemeClr val="accent6">
                  <a:lumMod val="40000"/>
                  <a:lumOff val="60000"/>
                </a:schemeClr>
              </a:gs>
              <a:gs pos="88000">
                <a:schemeClr val="tx1">
                  <a:lumMod val="95000"/>
                  <a:lumOff val="5000"/>
                </a:schemeClr>
              </a:gs>
              <a:gs pos="100000">
                <a:schemeClr val="bg1"/>
              </a:gs>
            </a:gsLst>
            <a:lin ang="5400000" scaled="0"/>
          </a:gradFill>
          <a:ln w="41275">
            <a:solidFill>
              <a:schemeClr val="bg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smtClean="0">
                <a:solidFill>
                  <a:schemeClr val="tx1"/>
                </a:solidFill>
                <a:cs typeface="Arial" charset="0"/>
              </a:rPr>
              <a:t>Oil Physical &amp; Financial Markets: </a:t>
            </a:r>
          </a:p>
          <a:p>
            <a:pPr algn="ctr">
              <a:defRPr/>
            </a:pPr>
            <a:r>
              <a:rPr lang="en-US" sz="2800" b="1" i="1" dirty="0" smtClean="0">
                <a:solidFill>
                  <a:schemeClr val="tx1"/>
                </a:solidFill>
                <a:cs typeface="Arial" charset="0"/>
              </a:rPr>
              <a:t>Economics, Engineering, Pricing, and Regulations </a:t>
            </a:r>
          </a:p>
        </p:txBody>
      </p:sp>
      <p:sp>
        <p:nvSpPr>
          <p:cNvPr id="2053" name="AutoShape 13" descr="[info]">
            <a:hlinkClick r:id="rId3" tooltip="Further information about this quotation"/>
          </p:cNvPr>
          <p:cNvSpPr>
            <a:spLocks noChangeAspect="1" noChangeArrowheads="1"/>
          </p:cNvSpPr>
          <p:nvPr/>
        </p:nvSpPr>
        <p:spPr bwMode="auto">
          <a:xfrm>
            <a:off x="1106488" y="-95250"/>
            <a:ext cx="152400" cy="152400"/>
          </a:xfrm>
          <a:prstGeom prst="rect">
            <a:avLst/>
          </a:prstGeom>
          <a:noFill/>
          <a:ln w="9525">
            <a:noFill/>
            <a:miter lim="800000"/>
            <a:headEnd/>
            <a:tailEnd/>
          </a:ln>
        </p:spPr>
        <p:txBody>
          <a:bodyPr/>
          <a:lstStyle/>
          <a:p>
            <a:endParaRPr lang="en-US" dirty="0"/>
          </a:p>
        </p:txBody>
      </p:sp>
      <p:sp>
        <p:nvSpPr>
          <p:cNvPr id="7" name="Rounded Rectangle 7"/>
          <p:cNvSpPr/>
          <p:nvPr/>
        </p:nvSpPr>
        <p:spPr>
          <a:xfrm>
            <a:off x="228600" y="5257800"/>
            <a:ext cx="8686800" cy="1524000"/>
          </a:xfrm>
          <a:prstGeom prst="roundRect">
            <a:avLst>
              <a:gd name="adj" fmla="val 709"/>
            </a:avLst>
          </a:prstGeom>
          <a:gradFill>
            <a:gsLst>
              <a:gs pos="40012">
                <a:srgbClr val="F7F7F7"/>
              </a:gs>
              <a:gs pos="0">
                <a:schemeClr val="bg1">
                  <a:alpha val="23000"/>
                </a:schemeClr>
              </a:gs>
              <a:gs pos="10000">
                <a:schemeClr val="tx1">
                  <a:lumMod val="50000"/>
                  <a:lumOff val="50000"/>
                  <a:alpha val="54000"/>
                </a:schemeClr>
              </a:gs>
              <a:gs pos="15000">
                <a:schemeClr val="accent6">
                  <a:lumMod val="40000"/>
                  <a:lumOff val="60000"/>
                  <a:alpha val="52000"/>
                </a:schemeClr>
              </a:gs>
              <a:gs pos="21000">
                <a:schemeClr val="bg1">
                  <a:lumMod val="95000"/>
                  <a:alpha val="86000"/>
                </a:schemeClr>
              </a:gs>
              <a:gs pos="20000">
                <a:schemeClr val="bg1"/>
              </a:gs>
              <a:gs pos="70000">
                <a:schemeClr val="bg1"/>
              </a:gs>
              <a:gs pos="84000">
                <a:schemeClr val="accent6">
                  <a:lumMod val="40000"/>
                  <a:lumOff val="60000"/>
                  <a:alpha val="61000"/>
                </a:schemeClr>
              </a:gs>
              <a:gs pos="88000">
                <a:schemeClr val="tx1">
                  <a:lumMod val="95000"/>
                  <a:lumOff val="5000"/>
                </a:schemeClr>
              </a:gs>
              <a:gs pos="100000">
                <a:schemeClr val="bg1"/>
              </a:gs>
            </a:gsLst>
            <a:lin ang="5400000" scaled="0"/>
          </a:gradFill>
          <a:ln w="41275">
            <a:noFill/>
          </a:ln>
          <a:scene3d>
            <a:camera prst="orthographicFront"/>
            <a:lightRig rig="threePt" dir="t"/>
          </a:scene3d>
          <a:sp3d>
            <a:bevelT w="0" h="0" prst="angle"/>
            <a:extrusionClr>
              <a:schemeClr val="tx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smtClean="0">
                <a:solidFill>
                  <a:schemeClr val="tx1"/>
                </a:solidFill>
                <a:cs typeface="Arial" charset="0"/>
              </a:rPr>
              <a:t>Created By Kevin P. Kane </a:t>
            </a:r>
          </a:p>
        </p:txBody>
      </p:sp>
    </p:spTree>
  </p:cSld>
  <p:clrMapOvr>
    <a:masterClrMapping/>
  </p:clrMapOvr>
  <p:transition xmlns:p14="http://schemas.microsoft.com/office/powerpoint/2010/main" spd="med">
    <p:wipe dir="d"/>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ounded Rectangle 18"/>
          <p:cNvSpPr/>
          <p:nvPr/>
        </p:nvSpPr>
        <p:spPr>
          <a:xfrm>
            <a:off x="0" y="990600"/>
            <a:ext cx="9144000" cy="457200"/>
          </a:xfrm>
          <a:prstGeom prst="roundRect">
            <a:avLst/>
          </a:prstGeom>
          <a:gradFill>
            <a:gsLst>
              <a:gs pos="100000">
                <a:schemeClr val="bg1">
                  <a:alpha val="16000"/>
                </a:schemeClr>
              </a:gs>
              <a:gs pos="17999">
                <a:schemeClr val="bg1"/>
              </a:gs>
              <a:gs pos="36000">
                <a:schemeClr val="bg1"/>
              </a:gs>
              <a:gs pos="86000">
                <a:schemeClr val="bg1">
                  <a:alpha val="45000"/>
                </a:schemeClr>
              </a:gs>
              <a:gs pos="94000">
                <a:schemeClr val="bg1">
                  <a:lumMod val="65000"/>
                </a:schemeClr>
              </a:gs>
              <a:gs pos="94000">
                <a:schemeClr val="bg2">
                  <a:lumMod val="50000"/>
                </a:schemeClr>
              </a:gs>
              <a:gs pos="96000">
                <a:schemeClr val="bg2">
                  <a:lumMod val="25000"/>
                </a:schemeClr>
              </a:gs>
            </a:gsLst>
            <a:path path="shape">
              <a:fillToRect l="50000" t="50000" r="50000" b="50000"/>
            </a:path>
          </a:gradFill>
          <a:ln w="41275">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smtClean="0">
                <a:solidFill>
                  <a:schemeClr val="tx1"/>
                </a:solidFill>
                <a:cs typeface="Arial" charset="0"/>
              </a:rPr>
              <a:t>Recovery Estimation Methods</a:t>
            </a:r>
            <a:endParaRPr lang="en-US" sz="2800" b="1" dirty="0">
              <a:solidFill>
                <a:schemeClr val="accent2">
                  <a:lumMod val="75000"/>
                </a:schemeClr>
              </a:solidFill>
              <a:cs typeface="Arial" charset="0"/>
            </a:endParaRPr>
          </a:p>
        </p:txBody>
      </p:sp>
      <p:sp>
        <p:nvSpPr>
          <p:cNvPr id="32" name="Rounded Rectangle 7"/>
          <p:cNvSpPr/>
          <p:nvPr/>
        </p:nvSpPr>
        <p:spPr>
          <a:xfrm>
            <a:off x="228600" y="228600"/>
            <a:ext cx="8763000" cy="838200"/>
          </a:xfrm>
          <a:prstGeom prst="roundRect">
            <a:avLst>
              <a:gd name="adj" fmla="val 3334"/>
            </a:avLst>
          </a:prstGeom>
          <a:gradFill>
            <a:gsLst>
              <a:gs pos="0">
                <a:schemeClr val="bg1"/>
              </a:gs>
              <a:gs pos="10000">
                <a:schemeClr val="tx1">
                  <a:lumMod val="75000"/>
                  <a:lumOff val="25000"/>
                </a:schemeClr>
              </a:gs>
              <a:gs pos="15000">
                <a:schemeClr val="accent2">
                  <a:lumMod val="40000"/>
                  <a:lumOff val="60000"/>
                </a:schemeClr>
              </a:gs>
              <a:gs pos="21000">
                <a:schemeClr val="bg1">
                  <a:lumMod val="95000"/>
                </a:schemeClr>
              </a:gs>
              <a:gs pos="20000">
                <a:schemeClr val="bg1"/>
              </a:gs>
              <a:gs pos="70000">
                <a:schemeClr val="bg1"/>
              </a:gs>
              <a:gs pos="84000">
                <a:schemeClr val="accent2">
                  <a:lumMod val="60000"/>
                  <a:lumOff val="40000"/>
                  <a:alpha val="27000"/>
                </a:schemeClr>
              </a:gs>
              <a:gs pos="88000">
                <a:schemeClr val="tx1">
                  <a:lumMod val="95000"/>
                  <a:lumOff val="5000"/>
                  <a:alpha val="38000"/>
                </a:schemeClr>
              </a:gs>
              <a:gs pos="100000">
                <a:schemeClr val="bg1"/>
              </a:gs>
            </a:gsLst>
            <a:lin ang="5400000" scaled="0"/>
          </a:gradFill>
          <a:ln w="41275">
            <a:solidFill>
              <a:schemeClr val="bg1"/>
            </a:solidFill>
          </a:ln>
          <a:scene3d>
            <a:camera prst="orthographicFront"/>
            <a:lightRig rig="threePt" dir="t"/>
          </a:scene3d>
          <a:sp3d>
            <a:bevelT w="0" h="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b="1" dirty="0" smtClean="0">
                <a:solidFill>
                  <a:schemeClr val="tx1"/>
                </a:solidFill>
                <a:cs typeface="Arial" charset="0"/>
              </a:rPr>
              <a:t>Oil Physical Fundamentals</a:t>
            </a:r>
            <a:endParaRPr lang="en-US" sz="4800" b="1" dirty="0">
              <a:solidFill>
                <a:schemeClr val="tx1"/>
              </a:solidFill>
              <a:cs typeface="Arial" charset="0"/>
            </a:endParaRPr>
          </a:p>
        </p:txBody>
      </p:sp>
      <p:sp>
        <p:nvSpPr>
          <p:cNvPr id="34" name="Oval 9"/>
          <p:cNvSpPr/>
          <p:nvPr/>
        </p:nvSpPr>
        <p:spPr>
          <a:xfrm>
            <a:off x="152400" y="304800"/>
            <a:ext cx="685800" cy="609600"/>
          </a:xfrm>
          <a:prstGeom prst="ellipse">
            <a:avLst/>
          </a:prstGeom>
          <a:gradFill>
            <a:gsLst>
              <a:gs pos="100000">
                <a:schemeClr val="bg1"/>
              </a:gs>
              <a:gs pos="17999">
                <a:schemeClr val="bg1"/>
              </a:gs>
              <a:gs pos="67000">
                <a:schemeClr val="bg1"/>
              </a:gs>
              <a:gs pos="86000">
                <a:schemeClr val="tx1"/>
              </a:gs>
              <a:gs pos="94000">
                <a:schemeClr val="accent2">
                  <a:lumMod val="40000"/>
                  <a:lumOff val="60000"/>
                </a:schemeClr>
              </a:gs>
              <a:gs pos="96000">
                <a:schemeClr val="tx1"/>
              </a:gs>
            </a:gsLst>
            <a:path path="shape">
              <a:fillToRect l="50000" t="50000" r="50000" b="50000"/>
            </a:path>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smtClean="0">
                <a:solidFill>
                  <a:schemeClr val="tx1"/>
                </a:solidFill>
              </a:rPr>
              <a:t>II</a:t>
            </a:r>
            <a:endParaRPr lang="en-US" sz="2400" b="1" dirty="0">
              <a:solidFill>
                <a:schemeClr val="tx1"/>
              </a:solidFill>
            </a:endParaRPr>
          </a:p>
        </p:txBody>
      </p:sp>
      <p:sp>
        <p:nvSpPr>
          <p:cNvPr id="31" name="Rounded Rectangle 12"/>
          <p:cNvSpPr/>
          <p:nvPr/>
        </p:nvSpPr>
        <p:spPr>
          <a:xfrm>
            <a:off x="0" y="6248400"/>
            <a:ext cx="9144000" cy="609600"/>
          </a:xfrm>
          <a:prstGeom prst="roundRect">
            <a:avLst>
              <a:gd name="adj" fmla="val 0"/>
            </a:avLst>
          </a:prstGeom>
          <a:gradFill>
            <a:gsLst>
              <a:gs pos="100000">
                <a:schemeClr val="bg1">
                  <a:alpha val="39000"/>
                </a:schemeClr>
              </a:gs>
              <a:gs pos="17999">
                <a:schemeClr val="bg1">
                  <a:alpha val="34000"/>
                </a:schemeClr>
              </a:gs>
              <a:gs pos="67000">
                <a:schemeClr val="bg1"/>
              </a:gs>
              <a:gs pos="86000">
                <a:schemeClr val="bg1">
                  <a:lumMod val="65000"/>
                  <a:alpha val="65000"/>
                </a:schemeClr>
              </a:gs>
              <a:gs pos="94000">
                <a:schemeClr val="accent2">
                  <a:lumMod val="40000"/>
                  <a:lumOff val="60000"/>
                  <a:alpha val="36000"/>
                </a:schemeClr>
              </a:gs>
              <a:gs pos="96000">
                <a:schemeClr val="bg1"/>
              </a:gs>
            </a:gsLst>
            <a:path path="rect">
              <a:fillToRect l="100000" t="100000"/>
            </a:path>
          </a:gradFill>
          <a:ln w="41275">
            <a:solidFill>
              <a:schemeClr val="bg1">
                <a:alpha val="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i="1" dirty="0" smtClean="0">
                <a:solidFill>
                  <a:schemeClr val="bg2">
                    <a:lumMod val="25000"/>
                  </a:schemeClr>
                </a:solidFill>
                <a:cs typeface="Arial" charset="0"/>
              </a:rPr>
              <a:t>Recovery of Oil: Delicate Business</a:t>
            </a:r>
            <a:endParaRPr lang="en-US" sz="3600" b="1" i="1" dirty="0">
              <a:solidFill>
                <a:schemeClr val="bg2">
                  <a:lumMod val="25000"/>
                </a:schemeClr>
              </a:solidFill>
              <a:cs typeface="Arial" charset="0"/>
            </a:endParaRPr>
          </a:p>
        </p:txBody>
      </p:sp>
      <p:sp>
        <p:nvSpPr>
          <p:cNvPr id="37" name="Rounded Rectangle 28"/>
          <p:cNvSpPr/>
          <p:nvPr/>
        </p:nvSpPr>
        <p:spPr>
          <a:xfrm>
            <a:off x="685800" y="1447800"/>
            <a:ext cx="6705600" cy="381000"/>
          </a:xfrm>
          <a:prstGeom prst="roundRect">
            <a:avLst/>
          </a:prstGeom>
          <a:gradFill>
            <a:gsLst>
              <a:gs pos="100000">
                <a:schemeClr val="bg1"/>
              </a:gs>
              <a:gs pos="17999">
                <a:schemeClr val="bg1"/>
              </a:gs>
              <a:gs pos="36000">
                <a:schemeClr val="bg1"/>
              </a:gs>
              <a:gs pos="86000">
                <a:schemeClr val="bg1"/>
              </a:gs>
              <a:gs pos="94000">
                <a:schemeClr val="bg1">
                  <a:lumMod val="65000"/>
                </a:schemeClr>
              </a:gs>
              <a:gs pos="94000">
                <a:schemeClr val="bg2">
                  <a:lumMod val="50000"/>
                </a:schemeClr>
              </a:gs>
              <a:gs pos="96000">
                <a:schemeClr val="bg2">
                  <a:lumMod val="25000"/>
                </a:schemeClr>
              </a:gs>
            </a:gsLst>
            <a:path path="shape">
              <a:fillToRect l="50000" t="50000" r="50000" b="50000"/>
            </a:path>
          </a:gradFill>
          <a:ln w="41275">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514350" indent="-514350" algn="ctr">
              <a:defRPr/>
            </a:pPr>
            <a:r>
              <a:rPr lang="en-US" sz="3200" b="1" dirty="0" smtClean="0">
                <a:solidFill>
                  <a:schemeClr val="accent1">
                    <a:lumMod val="50000"/>
                  </a:schemeClr>
                </a:solidFill>
                <a:cs typeface="Arial" charset="0"/>
              </a:rPr>
              <a:t>Oil in Place</a:t>
            </a:r>
            <a:endParaRPr lang="en-US" sz="3200" b="1" dirty="0">
              <a:solidFill>
                <a:schemeClr val="accent1">
                  <a:lumMod val="50000"/>
                </a:schemeClr>
              </a:solidFill>
              <a:cs typeface="Arial" charset="0"/>
            </a:endParaRPr>
          </a:p>
        </p:txBody>
      </p:sp>
      <p:sp>
        <p:nvSpPr>
          <p:cNvPr id="38" name="Rounded Rectangle 14"/>
          <p:cNvSpPr/>
          <p:nvPr/>
        </p:nvSpPr>
        <p:spPr>
          <a:xfrm>
            <a:off x="990600" y="3810000"/>
            <a:ext cx="6781800" cy="381000"/>
          </a:xfrm>
          <a:prstGeom prst="roundRect">
            <a:avLst/>
          </a:prstGeom>
          <a:gradFill>
            <a:gsLst>
              <a:gs pos="100000">
                <a:schemeClr val="bg1"/>
              </a:gs>
              <a:gs pos="17999">
                <a:schemeClr val="bg1"/>
              </a:gs>
              <a:gs pos="36000">
                <a:schemeClr val="bg1"/>
              </a:gs>
              <a:gs pos="86000">
                <a:schemeClr val="bg1"/>
              </a:gs>
              <a:gs pos="94000">
                <a:schemeClr val="bg1">
                  <a:lumMod val="65000"/>
                </a:schemeClr>
              </a:gs>
              <a:gs pos="94000">
                <a:schemeClr val="bg2">
                  <a:lumMod val="50000"/>
                </a:schemeClr>
              </a:gs>
              <a:gs pos="96000">
                <a:schemeClr val="bg2">
                  <a:lumMod val="25000"/>
                </a:schemeClr>
              </a:gs>
            </a:gsLst>
            <a:path path="shape">
              <a:fillToRect l="50000" t="50000" r="50000" b="50000"/>
            </a:path>
          </a:gradFill>
          <a:ln w="41275">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514350" indent="-514350" algn="ctr">
              <a:defRPr/>
            </a:pPr>
            <a:r>
              <a:rPr lang="en-US" sz="3200" b="1" dirty="0" smtClean="0">
                <a:solidFill>
                  <a:schemeClr val="accent2">
                    <a:lumMod val="50000"/>
                  </a:schemeClr>
                </a:solidFill>
                <a:cs typeface="Arial" charset="0"/>
              </a:rPr>
              <a:t>Volumetric Method</a:t>
            </a:r>
            <a:endParaRPr lang="en-US" sz="3200" b="1" dirty="0">
              <a:solidFill>
                <a:schemeClr val="accent2">
                  <a:lumMod val="50000"/>
                </a:schemeClr>
              </a:solidFill>
              <a:cs typeface="Arial" charset="0"/>
            </a:endParaRPr>
          </a:p>
        </p:txBody>
      </p:sp>
      <p:sp>
        <p:nvSpPr>
          <p:cNvPr id="39" name="Rounded Rectangle 14"/>
          <p:cNvSpPr/>
          <p:nvPr/>
        </p:nvSpPr>
        <p:spPr>
          <a:xfrm>
            <a:off x="990600" y="4267200"/>
            <a:ext cx="6781800" cy="381000"/>
          </a:xfrm>
          <a:prstGeom prst="roundRect">
            <a:avLst/>
          </a:prstGeom>
          <a:gradFill>
            <a:gsLst>
              <a:gs pos="100000">
                <a:schemeClr val="bg1"/>
              </a:gs>
              <a:gs pos="17999">
                <a:schemeClr val="bg1"/>
              </a:gs>
              <a:gs pos="36000">
                <a:schemeClr val="bg1"/>
              </a:gs>
              <a:gs pos="86000">
                <a:schemeClr val="bg1"/>
              </a:gs>
              <a:gs pos="94000">
                <a:schemeClr val="bg1">
                  <a:lumMod val="65000"/>
                </a:schemeClr>
              </a:gs>
              <a:gs pos="94000">
                <a:schemeClr val="bg2">
                  <a:lumMod val="50000"/>
                </a:schemeClr>
              </a:gs>
              <a:gs pos="96000">
                <a:schemeClr val="bg2">
                  <a:lumMod val="25000"/>
                </a:schemeClr>
              </a:gs>
            </a:gsLst>
            <a:path path="shape">
              <a:fillToRect l="50000" t="50000" r="50000" b="50000"/>
            </a:path>
          </a:gradFill>
          <a:ln w="41275">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514350" indent="-514350" algn="ctr">
              <a:defRPr/>
            </a:pPr>
            <a:r>
              <a:rPr lang="en-US" sz="3200" b="1" dirty="0" smtClean="0">
                <a:solidFill>
                  <a:schemeClr val="accent2">
                    <a:lumMod val="50000"/>
                  </a:schemeClr>
                </a:solidFill>
                <a:cs typeface="Arial" charset="0"/>
              </a:rPr>
              <a:t>Material Balance</a:t>
            </a:r>
            <a:endParaRPr lang="en-US" sz="3200" b="1" dirty="0">
              <a:solidFill>
                <a:schemeClr val="accent2">
                  <a:lumMod val="50000"/>
                </a:schemeClr>
              </a:solidFill>
              <a:cs typeface="Arial" charset="0"/>
            </a:endParaRPr>
          </a:p>
        </p:txBody>
      </p:sp>
      <p:sp>
        <p:nvSpPr>
          <p:cNvPr id="40" name="Rounded Rectangle 12"/>
          <p:cNvSpPr/>
          <p:nvPr/>
        </p:nvSpPr>
        <p:spPr>
          <a:xfrm>
            <a:off x="228600" y="5257800"/>
            <a:ext cx="8534400" cy="838200"/>
          </a:xfrm>
          <a:prstGeom prst="roundRect">
            <a:avLst/>
          </a:prstGeom>
          <a:gradFill flip="none" rotWithShape="1">
            <a:gsLst>
              <a:gs pos="100000">
                <a:schemeClr val="bg1"/>
              </a:gs>
              <a:gs pos="17999">
                <a:schemeClr val="bg1"/>
              </a:gs>
              <a:gs pos="36000">
                <a:schemeClr val="bg1"/>
              </a:gs>
              <a:gs pos="86000">
                <a:schemeClr val="bg1"/>
              </a:gs>
              <a:gs pos="94000">
                <a:schemeClr val="bg1">
                  <a:lumMod val="75000"/>
                </a:schemeClr>
              </a:gs>
            </a:gsLst>
            <a:path path="shape">
              <a:fillToRect l="50000" t="50000" r="50000" b="50000"/>
            </a:path>
            <a:tileRect/>
          </a:gradFill>
          <a:ln w="41275">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514350" indent="-514350">
              <a:defRPr/>
            </a:pPr>
            <a:r>
              <a:rPr lang="en-US" b="1" dirty="0" smtClean="0">
                <a:solidFill>
                  <a:srgbClr val="C00000"/>
                </a:solidFill>
                <a:cs typeface="Arial" charset="0"/>
              </a:rPr>
              <a:t>Estimation is not an exact science </a:t>
            </a:r>
            <a:r>
              <a:rPr lang="en-US" b="1" dirty="0" smtClean="0">
                <a:solidFill>
                  <a:schemeClr val="bg2">
                    <a:lumMod val="25000"/>
                  </a:schemeClr>
                </a:solidFill>
                <a:cs typeface="Arial" charset="0"/>
              </a:rPr>
              <a:t>and is </a:t>
            </a:r>
            <a:r>
              <a:rPr lang="en-US" b="1" dirty="0" smtClean="0">
                <a:solidFill>
                  <a:srgbClr val="C00000"/>
                </a:solidFill>
                <a:cs typeface="Arial" charset="0"/>
              </a:rPr>
              <a:t>subject to potential abrupt changes </a:t>
            </a:r>
            <a:r>
              <a:rPr lang="en-US" b="1" dirty="0" smtClean="0">
                <a:solidFill>
                  <a:schemeClr val="bg2">
                    <a:lumMod val="25000"/>
                  </a:schemeClr>
                </a:solidFill>
                <a:cs typeface="Arial" charset="0"/>
              </a:rPr>
              <a:t>in </a:t>
            </a:r>
          </a:p>
          <a:p>
            <a:pPr marL="514350" indent="-514350">
              <a:defRPr/>
            </a:pPr>
            <a:r>
              <a:rPr lang="en-US" b="1" dirty="0" smtClean="0">
                <a:solidFill>
                  <a:schemeClr val="bg2">
                    <a:lumMod val="25000"/>
                  </a:schemeClr>
                </a:solidFill>
                <a:cs typeface="Arial" charset="0"/>
              </a:rPr>
              <a:t>expected recovery and production levels: changes in pressure, water entry, et al.</a:t>
            </a:r>
          </a:p>
        </p:txBody>
      </p:sp>
      <p:sp>
        <p:nvSpPr>
          <p:cNvPr id="42" name="Rounded Rectangle 12"/>
          <p:cNvSpPr/>
          <p:nvPr/>
        </p:nvSpPr>
        <p:spPr>
          <a:xfrm>
            <a:off x="0" y="1905000"/>
            <a:ext cx="8991600" cy="1752600"/>
          </a:xfrm>
          <a:prstGeom prst="roundRect">
            <a:avLst/>
          </a:prstGeom>
          <a:gradFill flip="none" rotWithShape="1">
            <a:gsLst>
              <a:gs pos="100000">
                <a:schemeClr val="bg1"/>
              </a:gs>
              <a:gs pos="17999">
                <a:schemeClr val="bg1"/>
              </a:gs>
              <a:gs pos="36000">
                <a:schemeClr val="bg1"/>
              </a:gs>
              <a:gs pos="86000">
                <a:schemeClr val="bg1"/>
              </a:gs>
              <a:gs pos="94000">
                <a:schemeClr val="bg1">
                  <a:lumMod val="75000"/>
                </a:schemeClr>
              </a:gs>
            </a:gsLst>
            <a:path path="shape">
              <a:fillToRect l="50000" t="50000" r="50000" b="50000"/>
            </a:path>
            <a:tileRect/>
          </a:gradFill>
          <a:ln w="41275">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tIns="182880" anchor="ctr"/>
          <a:lstStyle/>
          <a:p>
            <a:pPr marL="514350" indent="-514350">
              <a:defRPr/>
            </a:pPr>
            <a:r>
              <a:rPr lang="en-US" sz="1600" b="1" dirty="0" smtClean="0">
                <a:solidFill>
                  <a:schemeClr val="bg2">
                    <a:lumMod val="25000"/>
                  </a:schemeClr>
                </a:solidFill>
                <a:cs typeface="Arial" charset="0"/>
              </a:rPr>
              <a:t>Total </a:t>
            </a:r>
            <a:r>
              <a:rPr lang="en-US" sz="1600" dirty="0" smtClean="0">
                <a:solidFill>
                  <a:schemeClr val="bg2">
                    <a:lumMod val="25000"/>
                  </a:schemeClr>
                </a:solidFill>
              </a:rPr>
              <a:t>hydrocarbon content in an oil reservoir, referred to as </a:t>
            </a:r>
            <a:r>
              <a:rPr lang="en-US" sz="1600" b="1" dirty="0" smtClean="0">
                <a:solidFill>
                  <a:schemeClr val="bg2">
                    <a:lumMod val="25000"/>
                  </a:schemeClr>
                </a:solidFill>
              </a:rPr>
              <a:t>Stock Tank Original Oil In Place (STOOIP)</a:t>
            </a:r>
            <a:endParaRPr lang="en-US" sz="1600" dirty="0" smtClean="0">
              <a:solidFill>
                <a:schemeClr val="tx1"/>
              </a:solidFill>
            </a:endParaRPr>
          </a:p>
          <a:p>
            <a:pPr lvl="1"/>
            <a:r>
              <a:rPr lang="en-US" sz="1600" dirty="0" smtClean="0">
                <a:solidFill>
                  <a:schemeClr val="tx1"/>
                </a:solidFill>
              </a:rPr>
              <a:t> = Bulk (rock) volume (acre-feet or cubic meters)</a:t>
            </a:r>
          </a:p>
          <a:p>
            <a:pPr lvl="1"/>
            <a:r>
              <a:rPr lang="en-US" sz="1600" dirty="0" smtClean="0">
                <a:solidFill>
                  <a:schemeClr val="tx1"/>
                </a:solidFill>
              </a:rPr>
              <a:t> = Fluid-filled porosity of the rock (fraction)</a:t>
            </a:r>
          </a:p>
          <a:p>
            <a:pPr lvl="1"/>
            <a:r>
              <a:rPr lang="en-US" sz="1600" dirty="0" smtClean="0">
                <a:solidFill>
                  <a:schemeClr val="tx1"/>
                </a:solidFill>
              </a:rPr>
              <a:t> = Water saturation - water-filled portion of this porosity (fraction)</a:t>
            </a:r>
          </a:p>
          <a:p>
            <a:pPr lvl="1"/>
            <a:r>
              <a:rPr lang="en-US" sz="1600" dirty="0" smtClean="0">
                <a:solidFill>
                  <a:schemeClr val="tx1"/>
                </a:solidFill>
              </a:rPr>
              <a:t> = Formation volume factor (dimensionless factor for the change in volume between reservoir and standard surface conditions)</a:t>
            </a:r>
          </a:p>
          <a:p>
            <a:pPr lvl="0"/>
            <a:endParaRPr lang="en-US" sz="1600" b="1" dirty="0" smtClean="0">
              <a:solidFill>
                <a:schemeClr val="bg2">
                  <a:lumMod val="25000"/>
                </a:schemeClr>
              </a:solidFill>
              <a:cs typeface="Arial" charset="0"/>
            </a:endParaRPr>
          </a:p>
        </p:txBody>
      </p:sp>
      <p:pic>
        <p:nvPicPr>
          <p:cNvPr id="44" name="그림 43" descr="V_b\ "/>
          <p:cNvPicPr/>
          <p:nvPr/>
        </p:nvPicPr>
        <p:blipFill>
          <a:blip r:embed="rId3" cstate="print"/>
          <a:srcRect/>
          <a:stretch>
            <a:fillRect/>
          </a:stretch>
        </p:blipFill>
        <p:spPr bwMode="auto">
          <a:xfrm>
            <a:off x="457200" y="2362200"/>
            <a:ext cx="219075" cy="190500"/>
          </a:xfrm>
          <a:prstGeom prst="rect">
            <a:avLst/>
          </a:prstGeom>
          <a:noFill/>
          <a:ln w="9525">
            <a:noFill/>
            <a:miter lim="800000"/>
            <a:headEnd/>
            <a:tailEnd/>
          </a:ln>
        </p:spPr>
      </p:pic>
      <p:pic>
        <p:nvPicPr>
          <p:cNvPr id="45" name="그림 44" descr="\phi\ "/>
          <p:cNvPicPr/>
          <p:nvPr/>
        </p:nvPicPr>
        <p:blipFill>
          <a:blip r:embed="rId4" cstate="print"/>
          <a:srcRect/>
          <a:stretch>
            <a:fillRect/>
          </a:stretch>
        </p:blipFill>
        <p:spPr bwMode="auto">
          <a:xfrm>
            <a:off x="495300" y="2590800"/>
            <a:ext cx="114300" cy="171450"/>
          </a:xfrm>
          <a:prstGeom prst="rect">
            <a:avLst/>
          </a:prstGeom>
          <a:noFill/>
          <a:ln w="9525">
            <a:noFill/>
            <a:miter lim="800000"/>
            <a:headEnd/>
            <a:tailEnd/>
          </a:ln>
        </p:spPr>
      </p:pic>
      <p:pic>
        <p:nvPicPr>
          <p:cNvPr id="46" name="그림 45" descr="S_w\ "/>
          <p:cNvPicPr/>
          <p:nvPr/>
        </p:nvPicPr>
        <p:blipFill>
          <a:blip r:embed="rId5" cstate="print"/>
          <a:srcRect/>
          <a:stretch>
            <a:fillRect/>
          </a:stretch>
        </p:blipFill>
        <p:spPr bwMode="auto">
          <a:xfrm>
            <a:off x="381000" y="2819400"/>
            <a:ext cx="257175" cy="190500"/>
          </a:xfrm>
          <a:prstGeom prst="rect">
            <a:avLst/>
          </a:prstGeom>
          <a:noFill/>
          <a:ln w="9525">
            <a:noFill/>
            <a:miter lim="800000"/>
            <a:headEnd/>
            <a:tailEnd/>
          </a:ln>
        </p:spPr>
      </p:pic>
      <p:pic>
        <p:nvPicPr>
          <p:cNvPr id="47" name="그림 46" descr="B_{oi}\ "/>
          <p:cNvPicPr/>
          <p:nvPr/>
        </p:nvPicPr>
        <p:blipFill>
          <a:blip r:embed="rId6" cstate="print"/>
          <a:srcRect/>
          <a:stretch>
            <a:fillRect/>
          </a:stretch>
        </p:blipFill>
        <p:spPr bwMode="auto">
          <a:xfrm>
            <a:off x="381000" y="3048000"/>
            <a:ext cx="304800" cy="190500"/>
          </a:xfrm>
          <a:prstGeom prst="rect">
            <a:avLst/>
          </a:prstGeom>
          <a:noFill/>
          <a:ln w="9525">
            <a:noFill/>
            <a:miter lim="800000"/>
            <a:headEnd/>
            <a:tailEnd/>
          </a:ln>
        </p:spPr>
      </p:pic>
      <p:sp>
        <p:nvSpPr>
          <p:cNvPr id="48" name="Rounded Rectangle 14"/>
          <p:cNvSpPr/>
          <p:nvPr/>
        </p:nvSpPr>
        <p:spPr>
          <a:xfrm>
            <a:off x="990600" y="4724400"/>
            <a:ext cx="6781800" cy="381000"/>
          </a:xfrm>
          <a:prstGeom prst="roundRect">
            <a:avLst/>
          </a:prstGeom>
          <a:gradFill>
            <a:gsLst>
              <a:gs pos="100000">
                <a:schemeClr val="bg1"/>
              </a:gs>
              <a:gs pos="17999">
                <a:schemeClr val="bg1"/>
              </a:gs>
              <a:gs pos="36000">
                <a:schemeClr val="bg1"/>
              </a:gs>
              <a:gs pos="86000">
                <a:schemeClr val="bg1"/>
              </a:gs>
              <a:gs pos="94000">
                <a:schemeClr val="bg1">
                  <a:lumMod val="65000"/>
                </a:schemeClr>
              </a:gs>
              <a:gs pos="94000">
                <a:schemeClr val="bg2">
                  <a:lumMod val="50000"/>
                </a:schemeClr>
              </a:gs>
              <a:gs pos="96000">
                <a:schemeClr val="bg2">
                  <a:lumMod val="25000"/>
                </a:schemeClr>
              </a:gs>
            </a:gsLst>
            <a:path path="shape">
              <a:fillToRect l="50000" t="50000" r="50000" b="50000"/>
            </a:path>
          </a:gradFill>
          <a:ln w="41275">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514350" indent="-514350" algn="ctr">
              <a:defRPr/>
            </a:pPr>
            <a:r>
              <a:rPr lang="en-US" sz="3200" b="1" dirty="0" smtClean="0">
                <a:solidFill>
                  <a:schemeClr val="accent2">
                    <a:lumMod val="50000"/>
                  </a:schemeClr>
                </a:solidFill>
                <a:cs typeface="Arial" charset="0"/>
              </a:rPr>
              <a:t>Decline Curve Analysis</a:t>
            </a:r>
            <a:endParaRPr lang="en-US" sz="3200" b="1" dirty="0">
              <a:solidFill>
                <a:schemeClr val="accent2">
                  <a:lumMod val="50000"/>
                </a:schemeClr>
              </a:solidFill>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그림 27" descr="2009-02-20-oil.pump.5001.jpg"/>
          <p:cNvPicPr>
            <a:picLocks noChangeAspect="1"/>
          </p:cNvPicPr>
          <p:nvPr/>
        </p:nvPicPr>
        <p:blipFill>
          <a:blip r:embed="rId3" cstate="print">
            <a:duotone>
              <a:prstClr val="black"/>
              <a:srgbClr val="D9C3A5">
                <a:tint val="50000"/>
                <a:satMod val="180000"/>
              </a:srgbClr>
            </a:duotone>
          </a:blip>
          <a:stretch>
            <a:fillRect/>
          </a:stretch>
        </p:blipFill>
        <p:spPr>
          <a:xfrm>
            <a:off x="228600" y="533400"/>
            <a:ext cx="8668118" cy="5715000"/>
          </a:xfrm>
          <a:prstGeom prst="rect">
            <a:avLst/>
          </a:prstGeom>
        </p:spPr>
      </p:pic>
      <p:sp>
        <p:nvSpPr>
          <p:cNvPr id="30" name="Rounded Rectangle 7"/>
          <p:cNvSpPr/>
          <p:nvPr/>
        </p:nvSpPr>
        <p:spPr>
          <a:xfrm>
            <a:off x="228600" y="228600"/>
            <a:ext cx="8686800" cy="838200"/>
          </a:xfrm>
          <a:prstGeom prst="roundRect">
            <a:avLst>
              <a:gd name="adj" fmla="val 3334"/>
            </a:avLst>
          </a:prstGeom>
          <a:gradFill>
            <a:gsLst>
              <a:gs pos="0">
                <a:schemeClr val="bg1"/>
              </a:gs>
              <a:gs pos="10000">
                <a:schemeClr val="tx1">
                  <a:lumMod val="75000"/>
                  <a:lumOff val="25000"/>
                </a:schemeClr>
              </a:gs>
              <a:gs pos="15000">
                <a:schemeClr val="accent2">
                  <a:lumMod val="40000"/>
                  <a:lumOff val="60000"/>
                </a:schemeClr>
              </a:gs>
              <a:gs pos="21000">
                <a:schemeClr val="bg1">
                  <a:lumMod val="95000"/>
                </a:schemeClr>
              </a:gs>
              <a:gs pos="20000">
                <a:schemeClr val="bg1"/>
              </a:gs>
              <a:gs pos="70000">
                <a:schemeClr val="bg1"/>
              </a:gs>
              <a:gs pos="84000">
                <a:schemeClr val="accent2">
                  <a:lumMod val="60000"/>
                  <a:lumOff val="40000"/>
                  <a:alpha val="27000"/>
                </a:schemeClr>
              </a:gs>
              <a:gs pos="88000">
                <a:schemeClr val="tx1">
                  <a:lumMod val="95000"/>
                  <a:lumOff val="5000"/>
                  <a:alpha val="38000"/>
                </a:schemeClr>
              </a:gs>
              <a:gs pos="100000">
                <a:schemeClr val="bg1"/>
              </a:gs>
            </a:gsLst>
            <a:lin ang="5400000" scaled="0"/>
          </a:gradFill>
          <a:ln w="41275">
            <a:solidFill>
              <a:schemeClr val="bg1"/>
            </a:solidFill>
          </a:ln>
          <a:scene3d>
            <a:camera prst="orthographicFront"/>
            <a:lightRig rig="threePt" dir="t"/>
          </a:scene3d>
          <a:sp3d>
            <a:bevelT w="0" h="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b="1" dirty="0" smtClean="0">
                <a:solidFill>
                  <a:schemeClr val="tx1"/>
                </a:solidFill>
                <a:cs typeface="Arial" charset="0"/>
              </a:rPr>
              <a:t>Oil Physical Fundamentals</a:t>
            </a:r>
          </a:p>
        </p:txBody>
      </p:sp>
      <p:sp>
        <p:nvSpPr>
          <p:cNvPr id="31" name="Oval 9"/>
          <p:cNvSpPr/>
          <p:nvPr/>
        </p:nvSpPr>
        <p:spPr>
          <a:xfrm>
            <a:off x="152400" y="304800"/>
            <a:ext cx="685800" cy="609600"/>
          </a:xfrm>
          <a:prstGeom prst="ellipse">
            <a:avLst/>
          </a:prstGeom>
          <a:gradFill>
            <a:gsLst>
              <a:gs pos="100000">
                <a:schemeClr val="bg1"/>
              </a:gs>
              <a:gs pos="17999">
                <a:schemeClr val="bg1"/>
              </a:gs>
              <a:gs pos="67000">
                <a:schemeClr val="bg1"/>
              </a:gs>
              <a:gs pos="86000">
                <a:schemeClr val="tx1"/>
              </a:gs>
              <a:gs pos="94000">
                <a:schemeClr val="accent2">
                  <a:lumMod val="40000"/>
                  <a:lumOff val="60000"/>
                </a:schemeClr>
              </a:gs>
              <a:gs pos="96000">
                <a:schemeClr val="tx1"/>
              </a:gs>
            </a:gsLst>
            <a:path path="shape">
              <a:fillToRect l="50000" t="50000" r="50000" b="50000"/>
            </a:path>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smtClean="0">
                <a:solidFill>
                  <a:schemeClr val="tx1"/>
                </a:solidFill>
              </a:rPr>
              <a:t>II</a:t>
            </a:r>
            <a:endParaRPr lang="en-US" sz="2400" b="1" dirty="0">
              <a:solidFill>
                <a:schemeClr val="tx1"/>
              </a:solidFill>
            </a:endParaRPr>
          </a:p>
        </p:txBody>
      </p:sp>
      <p:sp>
        <p:nvSpPr>
          <p:cNvPr id="33" name="Rounded Rectangle 14"/>
          <p:cNvSpPr/>
          <p:nvPr/>
        </p:nvSpPr>
        <p:spPr>
          <a:xfrm>
            <a:off x="304800" y="1143000"/>
            <a:ext cx="7772400" cy="685800"/>
          </a:xfrm>
          <a:prstGeom prst="roundRect">
            <a:avLst/>
          </a:prstGeom>
          <a:gradFill>
            <a:gsLst>
              <a:gs pos="100000">
                <a:schemeClr val="bg1">
                  <a:alpha val="62000"/>
                </a:schemeClr>
              </a:gs>
              <a:gs pos="17999">
                <a:schemeClr val="bg1">
                  <a:alpha val="96000"/>
                </a:schemeClr>
              </a:gs>
              <a:gs pos="36000">
                <a:schemeClr val="bg1"/>
              </a:gs>
              <a:gs pos="86000">
                <a:schemeClr val="bg1">
                  <a:alpha val="54000"/>
                </a:schemeClr>
              </a:gs>
              <a:gs pos="94000">
                <a:schemeClr val="bg1">
                  <a:lumMod val="65000"/>
                </a:schemeClr>
              </a:gs>
              <a:gs pos="94000">
                <a:schemeClr val="bg2">
                  <a:lumMod val="50000"/>
                </a:schemeClr>
              </a:gs>
              <a:gs pos="96000">
                <a:schemeClr val="bg2">
                  <a:lumMod val="25000"/>
                </a:schemeClr>
              </a:gs>
            </a:gsLst>
            <a:path path="shape">
              <a:fillToRect l="50000" t="50000" r="50000" b="50000"/>
            </a:path>
          </a:gradFill>
          <a:ln w="41275">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514350" indent="-514350">
              <a:defRPr/>
            </a:pPr>
            <a:r>
              <a:rPr lang="en-US" sz="3200" b="1" dirty="0" smtClean="0">
                <a:solidFill>
                  <a:schemeClr val="tx1"/>
                </a:solidFill>
                <a:cs typeface="Arial" charset="0"/>
              </a:rPr>
              <a:t>Primary Recovery – </a:t>
            </a:r>
            <a:r>
              <a:rPr lang="en-US" b="1" dirty="0" smtClean="0">
                <a:solidFill>
                  <a:schemeClr val="tx1"/>
                </a:solidFill>
                <a:cs typeface="Arial" charset="0"/>
              </a:rPr>
              <a:t>Sucking &amp; Pulling</a:t>
            </a:r>
            <a:endParaRPr lang="en-US" b="1" dirty="0">
              <a:solidFill>
                <a:schemeClr val="tx1"/>
              </a:solidFill>
              <a:cs typeface="Arial" charset="0"/>
            </a:endParaRPr>
          </a:p>
        </p:txBody>
      </p:sp>
      <p:sp>
        <p:nvSpPr>
          <p:cNvPr id="36" name="Rounded Rectangle 12"/>
          <p:cNvSpPr/>
          <p:nvPr/>
        </p:nvSpPr>
        <p:spPr>
          <a:xfrm>
            <a:off x="838200" y="1828800"/>
            <a:ext cx="8077200" cy="609600"/>
          </a:xfrm>
          <a:prstGeom prst="roundRect">
            <a:avLst/>
          </a:prstGeom>
          <a:gradFill flip="none" rotWithShape="1">
            <a:gsLst>
              <a:gs pos="100000">
                <a:schemeClr val="bg1"/>
              </a:gs>
              <a:gs pos="17999">
                <a:schemeClr val="bg1"/>
              </a:gs>
              <a:gs pos="36000">
                <a:schemeClr val="bg1"/>
              </a:gs>
              <a:gs pos="86000">
                <a:schemeClr val="bg1"/>
              </a:gs>
              <a:gs pos="94000">
                <a:schemeClr val="bg1">
                  <a:lumMod val="75000"/>
                </a:schemeClr>
              </a:gs>
            </a:gsLst>
            <a:path path="shape">
              <a:fillToRect l="50000" t="50000" r="50000" b="50000"/>
            </a:path>
            <a:tileRect/>
          </a:gradFill>
          <a:ln w="41275">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514350" indent="-514350">
              <a:defRPr/>
            </a:pPr>
            <a:r>
              <a:rPr lang="en-US" b="1" dirty="0" smtClean="0">
                <a:solidFill>
                  <a:schemeClr val="bg2">
                    <a:lumMod val="25000"/>
                  </a:schemeClr>
                </a:solidFill>
                <a:cs typeface="Arial" charset="0"/>
              </a:rPr>
              <a:t>Sucker Rod Pumps, Plunger Lift Pumps, Hydraulic Lift Pumping, Progressing Cavity Pumps, Gas Lift Pumps, Electric Submersible Pumps (ESPs) </a:t>
            </a:r>
            <a:endParaRPr lang="en-US" b="1" dirty="0">
              <a:solidFill>
                <a:schemeClr val="bg2">
                  <a:lumMod val="25000"/>
                </a:schemeClr>
              </a:solidFill>
              <a:cs typeface="Arial" charset="0"/>
            </a:endParaRPr>
          </a:p>
        </p:txBody>
      </p:sp>
      <p:sp>
        <p:nvSpPr>
          <p:cNvPr id="37" name="Rounded Rectangle 12"/>
          <p:cNvSpPr/>
          <p:nvPr/>
        </p:nvSpPr>
        <p:spPr>
          <a:xfrm>
            <a:off x="1066800" y="3429000"/>
            <a:ext cx="7848600" cy="609600"/>
          </a:xfrm>
          <a:prstGeom prst="roundRect">
            <a:avLst/>
          </a:prstGeom>
          <a:gradFill flip="none" rotWithShape="1">
            <a:gsLst>
              <a:gs pos="100000">
                <a:schemeClr val="bg1"/>
              </a:gs>
              <a:gs pos="17999">
                <a:schemeClr val="bg1"/>
              </a:gs>
              <a:gs pos="36000">
                <a:schemeClr val="bg1"/>
              </a:gs>
              <a:gs pos="86000">
                <a:schemeClr val="bg1"/>
              </a:gs>
              <a:gs pos="94000">
                <a:schemeClr val="bg1">
                  <a:lumMod val="75000"/>
                </a:schemeClr>
              </a:gs>
            </a:gsLst>
            <a:path path="shape">
              <a:fillToRect l="50000" t="50000" r="50000" b="50000"/>
            </a:path>
            <a:tileRect/>
          </a:gradFill>
          <a:ln w="41275">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514350" indent="-514350">
              <a:defRPr/>
            </a:pPr>
            <a:r>
              <a:rPr lang="en-US" b="1" dirty="0" smtClean="0">
                <a:solidFill>
                  <a:schemeClr val="bg2">
                    <a:lumMod val="25000"/>
                  </a:schemeClr>
                </a:solidFill>
                <a:cs typeface="Arial" charset="0"/>
              </a:rPr>
              <a:t>Water Flooding (Most Common), Gas Reinjection </a:t>
            </a:r>
            <a:endParaRPr lang="en-US" b="1" dirty="0">
              <a:solidFill>
                <a:schemeClr val="bg2">
                  <a:lumMod val="25000"/>
                </a:schemeClr>
              </a:solidFill>
              <a:cs typeface="Arial" charset="0"/>
            </a:endParaRPr>
          </a:p>
        </p:txBody>
      </p:sp>
      <p:sp>
        <p:nvSpPr>
          <p:cNvPr id="38" name="Rounded Rectangle 12"/>
          <p:cNvSpPr/>
          <p:nvPr/>
        </p:nvSpPr>
        <p:spPr>
          <a:xfrm>
            <a:off x="1066800" y="4953000"/>
            <a:ext cx="7848600" cy="609600"/>
          </a:xfrm>
          <a:prstGeom prst="roundRect">
            <a:avLst/>
          </a:prstGeom>
          <a:gradFill flip="none" rotWithShape="1">
            <a:gsLst>
              <a:gs pos="100000">
                <a:schemeClr val="bg1"/>
              </a:gs>
              <a:gs pos="17999">
                <a:schemeClr val="bg1"/>
              </a:gs>
              <a:gs pos="36000">
                <a:schemeClr val="bg1"/>
              </a:gs>
              <a:gs pos="86000">
                <a:schemeClr val="bg1"/>
              </a:gs>
              <a:gs pos="94000">
                <a:schemeClr val="bg1">
                  <a:lumMod val="75000"/>
                </a:schemeClr>
              </a:gs>
            </a:gsLst>
            <a:path path="shape">
              <a:fillToRect l="50000" t="50000" r="50000" b="50000"/>
            </a:path>
            <a:tileRect/>
          </a:gradFill>
          <a:ln w="41275">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514350" indent="-514350">
              <a:defRPr/>
            </a:pPr>
            <a:r>
              <a:rPr lang="en-US" b="1" dirty="0" smtClean="0">
                <a:solidFill>
                  <a:schemeClr val="bg2">
                    <a:lumMod val="25000"/>
                  </a:schemeClr>
                </a:solidFill>
                <a:cs typeface="Arial" charset="0"/>
              </a:rPr>
              <a:t>Create Fractures (Permeability) &amp; Pumping Inert Gas (Displacing Oil) &amp; Lowering Viscosity</a:t>
            </a:r>
            <a:endParaRPr lang="en-US" b="1" dirty="0">
              <a:solidFill>
                <a:schemeClr val="bg2">
                  <a:lumMod val="25000"/>
                </a:schemeClr>
              </a:solidFill>
              <a:cs typeface="Arial" charset="0"/>
            </a:endParaRPr>
          </a:p>
        </p:txBody>
      </p:sp>
      <p:sp>
        <p:nvSpPr>
          <p:cNvPr id="39" name="Rounded Rectangle 12"/>
          <p:cNvSpPr/>
          <p:nvPr/>
        </p:nvSpPr>
        <p:spPr>
          <a:xfrm>
            <a:off x="1066800" y="5638800"/>
            <a:ext cx="7848600" cy="609600"/>
          </a:xfrm>
          <a:prstGeom prst="roundRect">
            <a:avLst/>
          </a:prstGeom>
          <a:gradFill flip="none" rotWithShape="1">
            <a:gsLst>
              <a:gs pos="100000">
                <a:schemeClr val="bg1"/>
              </a:gs>
              <a:gs pos="17999">
                <a:schemeClr val="bg1"/>
              </a:gs>
              <a:gs pos="36000">
                <a:schemeClr val="bg1"/>
              </a:gs>
              <a:gs pos="86000">
                <a:schemeClr val="bg1"/>
              </a:gs>
              <a:gs pos="94000">
                <a:schemeClr val="bg1">
                  <a:lumMod val="75000"/>
                </a:schemeClr>
              </a:gs>
            </a:gsLst>
            <a:path path="shape">
              <a:fillToRect l="50000" t="50000" r="50000" b="50000"/>
            </a:path>
            <a:tileRect/>
          </a:gradFill>
          <a:ln w="41275">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514350" indent="-514350">
              <a:defRPr/>
            </a:pPr>
            <a:r>
              <a:rPr lang="en-US" b="1" dirty="0" smtClean="0">
                <a:solidFill>
                  <a:schemeClr val="bg2">
                    <a:lumMod val="25000"/>
                  </a:schemeClr>
                </a:solidFill>
                <a:cs typeface="Arial" charset="0"/>
              </a:rPr>
              <a:t>Hydraulic Fracturing, Acid Fracturing, Miscible Fracturing, Thermal Recovery, Chemical Flooding, In-Situ Combustion, Microbial EOR</a:t>
            </a:r>
            <a:endParaRPr lang="en-US" b="1" dirty="0">
              <a:solidFill>
                <a:schemeClr val="bg2">
                  <a:lumMod val="25000"/>
                </a:schemeClr>
              </a:solidFill>
              <a:cs typeface="Arial" charset="0"/>
            </a:endParaRPr>
          </a:p>
        </p:txBody>
      </p:sp>
      <p:sp>
        <p:nvSpPr>
          <p:cNvPr id="13" name="Rounded Rectangle 14"/>
          <p:cNvSpPr/>
          <p:nvPr/>
        </p:nvSpPr>
        <p:spPr>
          <a:xfrm>
            <a:off x="304800" y="2743200"/>
            <a:ext cx="7772400" cy="685800"/>
          </a:xfrm>
          <a:prstGeom prst="roundRect">
            <a:avLst/>
          </a:prstGeom>
          <a:gradFill>
            <a:gsLst>
              <a:gs pos="100000">
                <a:schemeClr val="bg1">
                  <a:alpha val="62000"/>
                </a:schemeClr>
              </a:gs>
              <a:gs pos="17999">
                <a:schemeClr val="bg1">
                  <a:alpha val="96000"/>
                </a:schemeClr>
              </a:gs>
              <a:gs pos="36000">
                <a:schemeClr val="bg1"/>
              </a:gs>
              <a:gs pos="86000">
                <a:schemeClr val="bg1">
                  <a:alpha val="54000"/>
                </a:schemeClr>
              </a:gs>
              <a:gs pos="94000">
                <a:schemeClr val="bg1">
                  <a:lumMod val="65000"/>
                </a:schemeClr>
              </a:gs>
              <a:gs pos="94000">
                <a:schemeClr val="bg2">
                  <a:lumMod val="50000"/>
                </a:schemeClr>
              </a:gs>
              <a:gs pos="96000">
                <a:schemeClr val="bg2">
                  <a:lumMod val="25000"/>
                </a:schemeClr>
              </a:gs>
            </a:gsLst>
            <a:path path="shape">
              <a:fillToRect l="50000" t="50000" r="50000" b="50000"/>
            </a:path>
          </a:gradFill>
          <a:ln w="41275">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514350" indent="-514350">
              <a:defRPr/>
            </a:pPr>
            <a:r>
              <a:rPr lang="en-US" sz="3200" b="1" dirty="0" smtClean="0">
                <a:solidFill>
                  <a:schemeClr val="tx1"/>
                </a:solidFill>
                <a:cs typeface="Arial" charset="0"/>
              </a:rPr>
              <a:t>Secondary Recovery – </a:t>
            </a:r>
            <a:r>
              <a:rPr lang="en-US" b="1" dirty="0" smtClean="0">
                <a:solidFill>
                  <a:schemeClr val="tx1"/>
                </a:solidFill>
                <a:cs typeface="Arial" charset="0"/>
              </a:rPr>
              <a:t>Increase Reservoir Pressure</a:t>
            </a:r>
            <a:endParaRPr lang="en-US" b="1" dirty="0">
              <a:solidFill>
                <a:schemeClr val="tx1"/>
              </a:solidFill>
              <a:cs typeface="Arial" charset="0"/>
            </a:endParaRPr>
          </a:p>
        </p:txBody>
      </p:sp>
      <p:sp>
        <p:nvSpPr>
          <p:cNvPr id="14" name="Rounded Rectangle 14"/>
          <p:cNvSpPr/>
          <p:nvPr/>
        </p:nvSpPr>
        <p:spPr>
          <a:xfrm>
            <a:off x="304800" y="4267200"/>
            <a:ext cx="7772400" cy="685800"/>
          </a:xfrm>
          <a:prstGeom prst="roundRect">
            <a:avLst/>
          </a:prstGeom>
          <a:gradFill>
            <a:gsLst>
              <a:gs pos="100000">
                <a:schemeClr val="bg1">
                  <a:alpha val="62000"/>
                </a:schemeClr>
              </a:gs>
              <a:gs pos="17999">
                <a:schemeClr val="bg1">
                  <a:alpha val="96000"/>
                </a:schemeClr>
              </a:gs>
              <a:gs pos="36000">
                <a:schemeClr val="bg1"/>
              </a:gs>
              <a:gs pos="86000">
                <a:schemeClr val="bg1">
                  <a:alpha val="54000"/>
                </a:schemeClr>
              </a:gs>
              <a:gs pos="94000">
                <a:schemeClr val="bg1">
                  <a:lumMod val="65000"/>
                </a:schemeClr>
              </a:gs>
              <a:gs pos="94000">
                <a:schemeClr val="bg2">
                  <a:lumMod val="50000"/>
                </a:schemeClr>
              </a:gs>
              <a:gs pos="96000">
                <a:schemeClr val="bg2">
                  <a:lumMod val="25000"/>
                </a:schemeClr>
              </a:gs>
            </a:gsLst>
            <a:path path="shape">
              <a:fillToRect l="50000" t="50000" r="50000" b="50000"/>
            </a:path>
          </a:gradFill>
          <a:ln w="41275">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514350" indent="-514350">
              <a:defRPr/>
            </a:pPr>
            <a:r>
              <a:rPr lang="en-US" sz="3200" b="1" dirty="0" smtClean="0">
                <a:solidFill>
                  <a:schemeClr val="tx1"/>
                </a:solidFill>
                <a:cs typeface="Arial" charset="0"/>
              </a:rPr>
              <a:t>Enhanced Oil Recovery (EOR)– </a:t>
            </a:r>
            <a:r>
              <a:rPr lang="en-US" b="1" dirty="0" smtClean="0">
                <a:solidFill>
                  <a:schemeClr val="tx1"/>
                </a:solidFill>
                <a:cs typeface="Arial" charset="0"/>
              </a:rPr>
              <a:t>Tertiary Production</a:t>
            </a:r>
            <a:endParaRPr lang="en-US" b="1" dirty="0">
              <a:solidFill>
                <a:schemeClr val="tx1"/>
              </a:solidFill>
              <a:cs typeface="Arial" charset="0"/>
            </a:endParaRPr>
          </a:p>
        </p:txBody>
      </p:sp>
      <p:sp>
        <p:nvSpPr>
          <p:cNvPr id="15" name="Rounded Rectangle 12"/>
          <p:cNvSpPr/>
          <p:nvPr/>
        </p:nvSpPr>
        <p:spPr>
          <a:xfrm>
            <a:off x="0" y="6248400"/>
            <a:ext cx="9144000" cy="609600"/>
          </a:xfrm>
          <a:prstGeom prst="roundRect">
            <a:avLst>
              <a:gd name="adj" fmla="val 0"/>
            </a:avLst>
          </a:prstGeom>
          <a:gradFill>
            <a:gsLst>
              <a:gs pos="100000">
                <a:schemeClr val="bg1">
                  <a:alpha val="39000"/>
                </a:schemeClr>
              </a:gs>
              <a:gs pos="17999">
                <a:schemeClr val="bg1">
                  <a:alpha val="34000"/>
                </a:schemeClr>
              </a:gs>
              <a:gs pos="67000">
                <a:schemeClr val="bg1"/>
              </a:gs>
              <a:gs pos="86000">
                <a:schemeClr val="bg1">
                  <a:lumMod val="65000"/>
                  <a:alpha val="65000"/>
                </a:schemeClr>
              </a:gs>
              <a:gs pos="94000">
                <a:schemeClr val="accent2">
                  <a:lumMod val="40000"/>
                  <a:lumOff val="60000"/>
                  <a:alpha val="36000"/>
                </a:schemeClr>
              </a:gs>
              <a:gs pos="96000">
                <a:schemeClr val="bg1"/>
              </a:gs>
            </a:gsLst>
            <a:path path="rect">
              <a:fillToRect l="100000" t="100000"/>
            </a:path>
          </a:gradFill>
          <a:ln w="41275">
            <a:solidFill>
              <a:schemeClr val="bg1">
                <a:alpha val="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i="1" dirty="0" smtClean="0">
                <a:solidFill>
                  <a:schemeClr val="bg2">
                    <a:lumMod val="25000"/>
                  </a:schemeClr>
                </a:solidFill>
                <a:cs typeface="Arial" charset="0"/>
              </a:rPr>
              <a:t>Firm Level - Natural Drive – Recovery Factor </a:t>
            </a:r>
            <a:endParaRPr lang="en-US" sz="3600" b="1" i="1" dirty="0">
              <a:solidFill>
                <a:schemeClr val="bg2">
                  <a:lumMod val="25000"/>
                </a:schemeClr>
              </a:solidFill>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6" descr="http://www.sakhalinenergy.com/images_news_dyn/en/62/PD1_LUN-A%20pic3.jpg">
            <a:hlinkClick r:id="" action="ppaction://noaction" highlightClick="1">
              <a:snd r:embed="rId3" name="applause.wav"/>
            </a:hlinkClick>
          </p:cNvPr>
          <p:cNvPicPr>
            <a:picLocks noChangeAspect="1" noChangeArrowheads="1"/>
          </p:cNvPicPr>
          <p:nvPr/>
        </p:nvPicPr>
        <p:blipFill>
          <a:blip r:embed="rId4" cstate="print">
            <a:duotone>
              <a:prstClr val="black"/>
              <a:schemeClr val="accent6">
                <a:tint val="45000"/>
                <a:satMod val="400000"/>
              </a:schemeClr>
            </a:duotone>
          </a:blip>
          <a:srcRect/>
          <a:stretch>
            <a:fillRect/>
          </a:stretch>
        </p:blipFill>
        <p:spPr bwMode="auto">
          <a:xfrm>
            <a:off x="228600" y="914400"/>
            <a:ext cx="8677275" cy="5751512"/>
          </a:xfrm>
          <a:prstGeom prst="rect">
            <a:avLst/>
          </a:prstGeom>
          <a:noFill/>
          <a:ln w="9525">
            <a:noFill/>
            <a:miter lim="800000"/>
            <a:headEnd/>
            <a:tailEnd/>
          </a:ln>
        </p:spPr>
      </p:pic>
      <p:sp>
        <p:nvSpPr>
          <p:cNvPr id="12" name="Rounded Rectangle 11"/>
          <p:cNvSpPr/>
          <p:nvPr/>
        </p:nvSpPr>
        <p:spPr>
          <a:xfrm>
            <a:off x="990600" y="2667000"/>
            <a:ext cx="7696200" cy="685800"/>
          </a:xfrm>
          <a:prstGeom prst="roundRect">
            <a:avLst>
              <a:gd name="adj" fmla="val 11524"/>
            </a:avLst>
          </a:prstGeom>
          <a:gradFill flip="none" rotWithShape="1">
            <a:gsLst>
              <a:gs pos="100000">
                <a:schemeClr val="tx1"/>
              </a:gs>
              <a:gs pos="17999">
                <a:schemeClr val="bg1"/>
              </a:gs>
              <a:gs pos="36000">
                <a:schemeClr val="bg1"/>
              </a:gs>
              <a:gs pos="86000">
                <a:schemeClr val="bg1">
                  <a:alpha val="21000"/>
                </a:schemeClr>
              </a:gs>
              <a:gs pos="94000">
                <a:schemeClr val="bg1"/>
              </a:gs>
              <a:gs pos="96000">
                <a:schemeClr val="tx1"/>
              </a:gs>
            </a:gsLst>
            <a:path path="shape">
              <a:fillToRect l="50000" t="50000" r="50000" b="50000"/>
            </a:path>
            <a:tileRect/>
          </a:gradFill>
          <a:ln w="41275">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274320" rIns="0" anchor="ctr"/>
          <a:lstStyle/>
          <a:p>
            <a:pPr marL="514350" indent="-514350">
              <a:defRPr/>
            </a:pPr>
            <a:r>
              <a:rPr lang="en-US" sz="2000" b="1" dirty="0">
                <a:solidFill>
                  <a:schemeClr val="tx1"/>
                </a:solidFill>
                <a:cs typeface="Arial" charset="0"/>
              </a:rPr>
              <a:t>Measure of the relative Density of Oil (Higher Figure = Better)</a:t>
            </a:r>
          </a:p>
        </p:txBody>
      </p:sp>
      <p:sp>
        <p:nvSpPr>
          <p:cNvPr id="22" name="Rounded Rectangle 21"/>
          <p:cNvSpPr/>
          <p:nvPr/>
        </p:nvSpPr>
        <p:spPr>
          <a:xfrm>
            <a:off x="990600" y="4495800"/>
            <a:ext cx="7772400" cy="685800"/>
          </a:xfrm>
          <a:prstGeom prst="roundRect">
            <a:avLst>
              <a:gd name="adj" fmla="val 11524"/>
            </a:avLst>
          </a:prstGeom>
          <a:gradFill flip="none" rotWithShape="1">
            <a:gsLst>
              <a:gs pos="100000">
                <a:schemeClr val="tx1">
                  <a:alpha val="97000"/>
                </a:schemeClr>
              </a:gs>
              <a:gs pos="17999">
                <a:schemeClr val="bg1"/>
              </a:gs>
              <a:gs pos="36000">
                <a:schemeClr val="bg1"/>
              </a:gs>
              <a:gs pos="86000">
                <a:schemeClr val="bg1">
                  <a:alpha val="38000"/>
                </a:schemeClr>
              </a:gs>
              <a:gs pos="94000">
                <a:schemeClr val="bg1"/>
              </a:gs>
              <a:gs pos="96000">
                <a:schemeClr val="tx1"/>
              </a:gs>
            </a:gsLst>
            <a:path path="shape">
              <a:fillToRect l="50000" t="50000" r="50000" b="50000"/>
            </a:path>
            <a:tileRect/>
          </a:gradFill>
          <a:ln w="41275">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274320" rIns="0" anchor="ctr"/>
          <a:lstStyle/>
          <a:p>
            <a:pPr marL="514350" indent="-514350">
              <a:defRPr/>
            </a:pPr>
            <a:r>
              <a:rPr lang="en-US" sz="2000" b="1" dirty="0">
                <a:solidFill>
                  <a:schemeClr val="tx1"/>
                </a:solidFill>
                <a:cs typeface="Arial" charset="0"/>
              </a:rPr>
              <a:t>Tell us how much Sulfur will need to be separated from the oil</a:t>
            </a:r>
          </a:p>
        </p:txBody>
      </p:sp>
      <p:sp>
        <p:nvSpPr>
          <p:cNvPr id="19" name="Rounded Rectangle 18"/>
          <p:cNvSpPr/>
          <p:nvPr/>
        </p:nvSpPr>
        <p:spPr>
          <a:xfrm>
            <a:off x="228600" y="1981200"/>
            <a:ext cx="5791200" cy="685800"/>
          </a:xfrm>
          <a:prstGeom prst="roundRect">
            <a:avLst/>
          </a:prstGeom>
          <a:gradFill>
            <a:gsLst>
              <a:gs pos="100000">
                <a:schemeClr val="bg1">
                  <a:alpha val="16000"/>
                </a:schemeClr>
              </a:gs>
              <a:gs pos="17999">
                <a:schemeClr val="bg1"/>
              </a:gs>
              <a:gs pos="36000">
                <a:schemeClr val="bg1"/>
              </a:gs>
              <a:gs pos="86000">
                <a:schemeClr val="bg1">
                  <a:alpha val="45000"/>
                </a:schemeClr>
              </a:gs>
              <a:gs pos="94000">
                <a:schemeClr val="bg1">
                  <a:lumMod val="65000"/>
                </a:schemeClr>
              </a:gs>
              <a:gs pos="94000">
                <a:schemeClr val="bg2">
                  <a:lumMod val="50000"/>
                </a:schemeClr>
              </a:gs>
              <a:gs pos="96000">
                <a:schemeClr val="bg2">
                  <a:lumMod val="25000"/>
                </a:schemeClr>
              </a:gs>
            </a:gsLst>
            <a:path path="shape">
              <a:fillToRect l="50000" t="50000" r="50000" b="50000"/>
            </a:path>
          </a:gradFill>
          <a:ln w="41275">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solidFill>
                <a:cs typeface="Arial" charset="0"/>
              </a:rPr>
              <a:t>API Gravity (Specific Gravity</a:t>
            </a:r>
          </a:p>
        </p:txBody>
      </p:sp>
      <p:sp>
        <p:nvSpPr>
          <p:cNvPr id="21" name="Rounded Rectangle 20"/>
          <p:cNvSpPr/>
          <p:nvPr/>
        </p:nvSpPr>
        <p:spPr>
          <a:xfrm>
            <a:off x="228600" y="3810000"/>
            <a:ext cx="5791200" cy="685800"/>
          </a:xfrm>
          <a:prstGeom prst="roundRect">
            <a:avLst/>
          </a:prstGeom>
          <a:gradFill>
            <a:gsLst>
              <a:gs pos="100000">
                <a:schemeClr val="bg1">
                  <a:alpha val="32000"/>
                </a:schemeClr>
              </a:gs>
              <a:gs pos="17999">
                <a:schemeClr val="bg1"/>
              </a:gs>
              <a:gs pos="36000">
                <a:schemeClr val="bg1"/>
              </a:gs>
              <a:gs pos="86000">
                <a:schemeClr val="bg1">
                  <a:alpha val="30000"/>
                </a:schemeClr>
              </a:gs>
              <a:gs pos="94000">
                <a:schemeClr val="bg1">
                  <a:lumMod val="65000"/>
                  <a:alpha val="40000"/>
                </a:schemeClr>
              </a:gs>
              <a:gs pos="94000">
                <a:schemeClr val="bg2">
                  <a:lumMod val="50000"/>
                </a:schemeClr>
              </a:gs>
              <a:gs pos="96000">
                <a:schemeClr val="bg2">
                  <a:lumMod val="25000"/>
                </a:schemeClr>
              </a:gs>
            </a:gsLst>
            <a:path path="shape">
              <a:fillToRect l="50000" t="50000" r="50000" b="50000"/>
            </a:path>
          </a:gradFill>
          <a:ln w="41275">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solidFill>
                <a:cs typeface="Arial" charset="0"/>
              </a:rPr>
              <a:t>Sulfur Content</a:t>
            </a:r>
          </a:p>
        </p:txBody>
      </p:sp>
      <p:sp>
        <p:nvSpPr>
          <p:cNvPr id="28" name="Rounded Rectangle 12"/>
          <p:cNvSpPr/>
          <p:nvPr/>
        </p:nvSpPr>
        <p:spPr>
          <a:xfrm>
            <a:off x="228600" y="1219200"/>
            <a:ext cx="8686800" cy="533400"/>
          </a:xfrm>
          <a:prstGeom prst="roundRect">
            <a:avLst>
              <a:gd name="adj" fmla="val 50000"/>
            </a:avLst>
          </a:prstGeom>
          <a:gradFill flip="none" rotWithShape="1">
            <a:gsLst>
              <a:gs pos="100000">
                <a:schemeClr val="bg1">
                  <a:alpha val="57000"/>
                </a:schemeClr>
              </a:gs>
              <a:gs pos="17999">
                <a:schemeClr val="bg1">
                  <a:alpha val="93000"/>
                </a:schemeClr>
              </a:gs>
              <a:gs pos="67000">
                <a:schemeClr val="bg1">
                  <a:alpha val="79000"/>
                </a:schemeClr>
              </a:gs>
              <a:gs pos="86000">
                <a:schemeClr val="bg1">
                  <a:lumMod val="85000"/>
                </a:schemeClr>
              </a:gs>
              <a:gs pos="94000">
                <a:schemeClr val="accent2">
                  <a:lumMod val="40000"/>
                  <a:lumOff val="60000"/>
                  <a:alpha val="66000"/>
                </a:schemeClr>
              </a:gs>
              <a:gs pos="96000">
                <a:schemeClr val="tx1">
                  <a:alpha val="16000"/>
                </a:schemeClr>
              </a:gs>
            </a:gsLst>
            <a:path path="shape">
              <a:fillToRect l="50000" t="50000" r="50000" b="50000"/>
            </a:path>
            <a:tileRect/>
          </a:gradFill>
          <a:ln w="41275">
            <a:solidFill>
              <a:schemeClr val="bg1">
                <a:alpha val="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smtClean="0">
                <a:solidFill>
                  <a:schemeClr val="tx1"/>
                </a:solidFill>
                <a:cs typeface="Arial" charset="0"/>
              </a:rPr>
              <a:t>Two Factors</a:t>
            </a:r>
            <a:endParaRPr lang="en-US" sz="4000" b="1" dirty="0">
              <a:solidFill>
                <a:schemeClr val="tx1"/>
              </a:solidFill>
              <a:cs typeface="Arial" charset="0"/>
            </a:endParaRPr>
          </a:p>
        </p:txBody>
      </p:sp>
      <p:sp>
        <p:nvSpPr>
          <p:cNvPr id="11" name="Rounded Rectangle 12"/>
          <p:cNvSpPr/>
          <p:nvPr/>
        </p:nvSpPr>
        <p:spPr>
          <a:xfrm>
            <a:off x="0" y="6248400"/>
            <a:ext cx="9144000" cy="609600"/>
          </a:xfrm>
          <a:prstGeom prst="roundRect">
            <a:avLst>
              <a:gd name="adj" fmla="val 0"/>
            </a:avLst>
          </a:prstGeom>
          <a:gradFill>
            <a:gsLst>
              <a:gs pos="100000">
                <a:schemeClr val="bg1">
                  <a:alpha val="39000"/>
                </a:schemeClr>
              </a:gs>
              <a:gs pos="17999">
                <a:schemeClr val="bg1">
                  <a:alpha val="34000"/>
                </a:schemeClr>
              </a:gs>
              <a:gs pos="67000">
                <a:schemeClr val="bg1"/>
              </a:gs>
              <a:gs pos="86000">
                <a:schemeClr val="bg1">
                  <a:lumMod val="65000"/>
                  <a:alpha val="65000"/>
                </a:schemeClr>
              </a:gs>
              <a:gs pos="94000">
                <a:schemeClr val="accent2">
                  <a:lumMod val="40000"/>
                  <a:lumOff val="60000"/>
                  <a:alpha val="36000"/>
                </a:schemeClr>
              </a:gs>
              <a:gs pos="96000">
                <a:schemeClr val="bg1"/>
              </a:gs>
            </a:gsLst>
            <a:path path="rect">
              <a:fillToRect l="100000" t="100000"/>
            </a:path>
          </a:gradFill>
          <a:ln w="41275">
            <a:solidFill>
              <a:schemeClr val="bg1">
                <a:alpha val="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i="1" dirty="0" smtClean="0">
                <a:solidFill>
                  <a:schemeClr val="bg2">
                    <a:lumMod val="25000"/>
                  </a:schemeClr>
                </a:solidFill>
                <a:cs typeface="Arial" charset="0"/>
              </a:rPr>
              <a:t>Firm Level – Changing Oil </a:t>
            </a:r>
            <a:endParaRPr lang="en-US" sz="3600" b="1" i="1" dirty="0">
              <a:solidFill>
                <a:schemeClr val="bg2">
                  <a:lumMod val="25000"/>
                </a:schemeClr>
              </a:solidFill>
              <a:cs typeface="Arial" charset="0"/>
            </a:endParaRPr>
          </a:p>
        </p:txBody>
      </p:sp>
      <p:sp>
        <p:nvSpPr>
          <p:cNvPr id="13" name="Rounded Rectangle 7"/>
          <p:cNvSpPr/>
          <p:nvPr/>
        </p:nvSpPr>
        <p:spPr>
          <a:xfrm>
            <a:off x="228600" y="228600"/>
            <a:ext cx="8686800" cy="838200"/>
          </a:xfrm>
          <a:prstGeom prst="roundRect">
            <a:avLst>
              <a:gd name="adj" fmla="val 3334"/>
            </a:avLst>
          </a:prstGeom>
          <a:gradFill>
            <a:gsLst>
              <a:gs pos="0">
                <a:schemeClr val="bg1"/>
              </a:gs>
              <a:gs pos="10000">
                <a:schemeClr val="tx1">
                  <a:lumMod val="75000"/>
                  <a:lumOff val="25000"/>
                </a:schemeClr>
              </a:gs>
              <a:gs pos="15000">
                <a:schemeClr val="accent2">
                  <a:lumMod val="40000"/>
                  <a:lumOff val="60000"/>
                </a:schemeClr>
              </a:gs>
              <a:gs pos="21000">
                <a:schemeClr val="bg1">
                  <a:lumMod val="95000"/>
                </a:schemeClr>
              </a:gs>
              <a:gs pos="20000">
                <a:schemeClr val="bg1"/>
              </a:gs>
              <a:gs pos="70000">
                <a:schemeClr val="bg1"/>
              </a:gs>
              <a:gs pos="84000">
                <a:schemeClr val="accent2">
                  <a:lumMod val="60000"/>
                  <a:lumOff val="40000"/>
                  <a:alpha val="27000"/>
                </a:schemeClr>
              </a:gs>
              <a:gs pos="88000">
                <a:schemeClr val="tx1">
                  <a:lumMod val="95000"/>
                  <a:lumOff val="5000"/>
                  <a:alpha val="38000"/>
                </a:schemeClr>
              </a:gs>
              <a:gs pos="100000">
                <a:schemeClr val="bg1"/>
              </a:gs>
            </a:gsLst>
            <a:lin ang="5400000" scaled="0"/>
          </a:gradFill>
          <a:ln w="41275">
            <a:solidFill>
              <a:schemeClr val="bg1"/>
            </a:solidFill>
          </a:ln>
          <a:scene3d>
            <a:camera prst="orthographicFront"/>
            <a:lightRig rig="threePt" dir="t"/>
          </a:scene3d>
          <a:sp3d>
            <a:bevelT w="0" h="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b="1" dirty="0" smtClean="0">
                <a:solidFill>
                  <a:schemeClr val="tx1"/>
                </a:solidFill>
                <a:cs typeface="Arial" charset="0"/>
              </a:rPr>
              <a:t>Oil Physical Fundamentals</a:t>
            </a:r>
          </a:p>
        </p:txBody>
      </p:sp>
      <p:sp>
        <p:nvSpPr>
          <p:cNvPr id="14" name="Oval 9"/>
          <p:cNvSpPr/>
          <p:nvPr/>
        </p:nvSpPr>
        <p:spPr>
          <a:xfrm>
            <a:off x="152400" y="304800"/>
            <a:ext cx="685800" cy="609600"/>
          </a:xfrm>
          <a:prstGeom prst="ellipse">
            <a:avLst/>
          </a:prstGeom>
          <a:gradFill>
            <a:gsLst>
              <a:gs pos="100000">
                <a:schemeClr val="bg1"/>
              </a:gs>
              <a:gs pos="17999">
                <a:schemeClr val="bg1"/>
              </a:gs>
              <a:gs pos="67000">
                <a:schemeClr val="bg1"/>
              </a:gs>
              <a:gs pos="86000">
                <a:schemeClr val="tx1"/>
              </a:gs>
              <a:gs pos="94000">
                <a:schemeClr val="accent2">
                  <a:lumMod val="40000"/>
                  <a:lumOff val="60000"/>
                </a:schemeClr>
              </a:gs>
              <a:gs pos="96000">
                <a:schemeClr val="tx1"/>
              </a:gs>
            </a:gsLst>
            <a:path path="shape">
              <a:fillToRect l="50000" t="50000" r="50000" b="50000"/>
            </a:path>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smtClean="0">
                <a:solidFill>
                  <a:schemeClr val="tx1"/>
                </a:solidFill>
              </a:rPr>
              <a:t>II</a:t>
            </a:r>
            <a:endParaRPr lang="en-US" sz="2400" b="1" dirty="0">
              <a:solidFill>
                <a:schemeClr val="tx1"/>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그림 22" descr="Refinery.JPG"/>
          <p:cNvPicPr>
            <a:picLocks noChangeAspect="1"/>
          </p:cNvPicPr>
          <p:nvPr/>
        </p:nvPicPr>
        <p:blipFill>
          <a:blip r:embed="rId3" cstate="print">
            <a:duotone>
              <a:prstClr val="black"/>
              <a:srgbClr val="D9C3A5">
                <a:tint val="50000"/>
                <a:satMod val="180000"/>
              </a:srgbClr>
            </a:duotone>
            <a:lum bright="10000"/>
          </a:blip>
          <a:stretch>
            <a:fillRect/>
          </a:stretch>
        </p:blipFill>
        <p:spPr>
          <a:xfrm>
            <a:off x="228600" y="130161"/>
            <a:ext cx="8610600" cy="6423039"/>
          </a:xfrm>
          <a:prstGeom prst="rect">
            <a:avLst/>
          </a:prstGeom>
        </p:spPr>
      </p:pic>
      <p:sp>
        <p:nvSpPr>
          <p:cNvPr id="11" name="Rounded Rectangle 7"/>
          <p:cNvSpPr/>
          <p:nvPr/>
        </p:nvSpPr>
        <p:spPr>
          <a:xfrm>
            <a:off x="228600" y="228600"/>
            <a:ext cx="8686800" cy="838200"/>
          </a:xfrm>
          <a:prstGeom prst="roundRect">
            <a:avLst>
              <a:gd name="adj" fmla="val 3334"/>
            </a:avLst>
          </a:prstGeom>
          <a:gradFill>
            <a:gsLst>
              <a:gs pos="0">
                <a:schemeClr val="bg1"/>
              </a:gs>
              <a:gs pos="10000">
                <a:schemeClr val="tx1">
                  <a:lumMod val="75000"/>
                  <a:lumOff val="25000"/>
                </a:schemeClr>
              </a:gs>
              <a:gs pos="15000">
                <a:schemeClr val="accent2">
                  <a:lumMod val="40000"/>
                  <a:lumOff val="60000"/>
                </a:schemeClr>
              </a:gs>
              <a:gs pos="21000">
                <a:schemeClr val="bg1">
                  <a:lumMod val="95000"/>
                </a:schemeClr>
              </a:gs>
              <a:gs pos="20000">
                <a:schemeClr val="bg1"/>
              </a:gs>
              <a:gs pos="70000">
                <a:schemeClr val="bg1"/>
              </a:gs>
              <a:gs pos="84000">
                <a:schemeClr val="accent2">
                  <a:lumMod val="60000"/>
                  <a:lumOff val="40000"/>
                  <a:alpha val="27000"/>
                </a:schemeClr>
              </a:gs>
              <a:gs pos="88000">
                <a:schemeClr val="tx1">
                  <a:lumMod val="95000"/>
                  <a:lumOff val="5000"/>
                  <a:alpha val="38000"/>
                </a:schemeClr>
              </a:gs>
              <a:gs pos="100000">
                <a:schemeClr val="bg1"/>
              </a:gs>
            </a:gsLst>
            <a:lin ang="5400000" scaled="0"/>
          </a:gradFill>
          <a:ln w="41275">
            <a:solidFill>
              <a:schemeClr val="bg1"/>
            </a:solidFill>
          </a:ln>
          <a:scene3d>
            <a:camera prst="orthographicFront"/>
            <a:lightRig rig="threePt" dir="t"/>
          </a:scene3d>
          <a:sp3d>
            <a:bevelT w="0" h="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b="1" dirty="0" smtClean="0">
                <a:solidFill>
                  <a:schemeClr val="tx1"/>
                </a:solidFill>
                <a:cs typeface="Arial" charset="0"/>
              </a:rPr>
              <a:t>Oil Physical Fundamentals</a:t>
            </a:r>
          </a:p>
        </p:txBody>
      </p:sp>
      <p:sp>
        <p:nvSpPr>
          <p:cNvPr id="12" name="Oval 9"/>
          <p:cNvSpPr/>
          <p:nvPr/>
        </p:nvSpPr>
        <p:spPr>
          <a:xfrm>
            <a:off x="152400" y="304800"/>
            <a:ext cx="685800" cy="609600"/>
          </a:xfrm>
          <a:prstGeom prst="ellipse">
            <a:avLst/>
          </a:prstGeom>
          <a:gradFill>
            <a:gsLst>
              <a:gs pos="100000">
                <a:schemeClr val="bg1"/>
              </a:gs>
              <a:gs pos="17999">
                <a:schemeClr val="bg1"/>
              </a:gs>
              <a:gs pos="67000">
                <a:schemeClr val="bg1"/>
              </a:gs>
              <a:gs pos="86000">
                <a:schemeClr val="tx1"/>
              </a:gs>
              <a:gs pos="94000">
                <a:schemeClr val="accent2">
                  <a:lumMod val="40000"/>
                  <a:lumOff val="60000"/>
                </a:schemeClr>
              </a:gs>
              <a:gs pos="96000">
                <a:schemeClr val="tx1"/>
              </a:gs>
            </a:gsLst>
            <a:path path="shape">
              <a:fillToRect l="50000" t="50000" r="50000" b="50000"/>
            </a:path>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smtClean="0">
                <a:solidFill>
                  <a:schemeClr val="tx1"/>
                </a:solidFill>
              </a:rPr>
              <a:t>II</a:t>
            </a:r>
            <a:endParaRPr lang="en-US" sz="2400" b="1" dirty="0">
              <a:solidFill>
                <a:schemeClr val="tx1"/>
              </a:solidFill>
            </a:endParaRPr>
          </a:p>
        </p:txBody>
      </p:sp>
      <p:graphicFrame>
        <p:nvGraphicFramePr>
          <p:cNvPr id="13" name="차트 12"/>
          <p:cNvGraphicFramePr/>
          <p:nvPr/>
        </p:nvGraphicFramePr>
        <p:xfrm>
          <a:off x="228600" y="1066800"/>
          <a:ext cx="8610600" cy="5257800"/>
        </p:xfrm>
        <a:graphic>
          <a:graphicData uri="http://schemas.openxmlformats.org/drawingml/2006/chart">
            <c:chart xmlns:c="http://schemas.openxmlformats.org/drawingml/2006/chart" xmlns:r="http://schemas.openxmlformats.org/officeDocument/2006/relationships" r:id="rId4"/>
          </a:graphicData>
        </a:graphic>
      </p:graphicFrame>
      <p:cxnSp>
        <p:nvCxnSpPr>
          <p:cNvPr id="8" name="직선 화살표 연결선 7"/>
          <p:cNvCxnSpPr/>
          <p:nvPr/>
        </p:nvCxnSpPr>
        <p:spPr>
          <a:xfrm flipV="1">
            <a:off x="1219985" y="1905000"/>
            <a:ext cx="6552415" cy="2681749"/>
          </a:xfrm>
          <a:prstGeom prst="straightConnector1">
            <a:avLst/>
          </a:prstGeom>
          <a:ln w="508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
          <p:cNvSpPr txBox="1"/>
          <p:nvPr/>
        </p:nvSpPr>
        <p:spPr>
          <a:xfrm rot="20268389">
            <a:off x="873282" y="2964356"/>
            <a:ext cx="6903259" cy="307485"/>
          </a:xfrm>
          <a:prstGeom prst="rect">
            <a:avLst/>
          </a:prstGeom>
          <a:solidFill>
            <a:schemeClr val="accent6">
              <a:lumMod val="60000"/>
              <a:lumOff val="40000"/>
              <a:alpha val="50000"/>
            </a:schemeClr>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smtClean="0"/>
              <a:t>Decreasing Quality </a:t>
            </a:r>
            <a:endParaRPr lang="en-US" sz="1400" b="1" dirty="0"/>
          </a:p>
        </p:txBody>
      </p:sp>
      <p:sp>
        <p:nvSpPr>
          <p:cNvPr id="10" name="Rounded Rectangle 12"/>
          <p:cNvSpPr/>
          <p:nvPr/>
        </p:nvSpPr>
        <p:spPr>
          <a:xfrm>
            <a:off x="0" y="6248400"/>
            <a:ext cx="9144000" cy="609600"/>
          </a:xfrm>
          <a:prstGeom prst="roundRect">
            <a:avLst>
              <a:gd name="adj" fmla="val 0"/>
            </a:avLst>
          </a:prstGeom>
          <a:gradFill>
            <a:gsLst>
              <a:gs pos="100000">
                <a:schemeClr val="bg1">
                  <a:alpha val="39000"/>
                </a:schemeClr>
              </a:gs>
              <a:gs pos="17999">
                <a:schemeClr val="bg1">
                  <a:alpha val="34000"/>
                </a:schemeClr>
              </a:gs>
              <a:gs pos="67000">
                <a:schemeClr val="bg1"/>
              </a:gs>
              <a:gs pos="86000">
                <a:schemeClr val="bg1">
                  <a:lumMod val="65000"/>
                  <a:alpha val="65000"/>
                </a:schemeClr>
              </a:gs>
              <a:gs pos="94000">
                <a:schemeClr val="accent2">
                  <a:lumMod val="40000"/>
                  <a:lumOff val="60000"/>
                  <a:alpha val="36000"/>
                </a:schemeClr>
              </a:gs>
              <a:gs pos="96000">
                <a:schemeClr val="bg1"/>
              </a:gs>
            </a:gsLst>
            <a:path path="rect">
              <a:fillToRect l="100000" t="100000"/>
            </a:path>
          </a:gradFill>
          <a:ln w="41275">
            <a:solidFill>
              <a:schemeClr val="bg1">
                <a:alpha val="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i="1" dirty="0" smtClean="0">
                <a:solidFill>
                  <a:schemeClr val="bg2">
                    <a:lumMod val="25000"/>
                  </a:schemeClr>
                </a:solidFill>
                <a:cs typeface="Arial" charset="0"/>
              </a:rPr>
              <a:t>Firm Level: Crude Quality &amp; Yields</a:t>
            </a:r>
            <a:endParaRPr lang="en-US" sz="3600" b="1" i="1" dirty="0">
              <a:solidFill>
                <a:schemeClr val="bg2">
                  <a:lumMod val="25000"/>
                </a:schemeClr>
              </a:solidFill>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7" descr="Oil_Rigs.resize.jpg"/>
          <p:cNvPicPr>
            <a:picLocks noChangeAspect="1"/>
          </p:cNvPicPr>
          <p:nvPr/>
        </p:nvPicPr>
        <p:blipFill>
          <a:blip r:embed="rId3" cstate="print">
            <a:duotone>
              <a:prstClr val="black"/>
              <a:schemeClr val="accent6">
                <a:tint val="45000"/>
                <a:satMod val="400000"/>
              </a:schemeClr>
            </a:duotone>
          </a:blip>
          <a:srcRect/>
          <a:stretch>
            <a:fillRect/>
          </a:stretch>
        </p:blipFill>
        <p:spPr bwMode="auto">
          <a:xfrm>
            <a:off x="228600" y="762000"/>
            <a:ext cx="8686800" cy="5665304"/>
          </a:xfrm>
          <a:prstGeom prst="rect">
            <a:avLst/>
          </a:prstGeom>
          <a:noFill/>
          <a:ln w="9525">
            <a:noFill/>
            <a:miter lim="800000"/>
            <a:headEnd/>
            <a:tailEnd/>
          </a:ln>
        </p:spPr>
      </p:pic>
      <p:sp>
        <p:nvSpPr>
          <p:cNvPr id="15" name="Flowchart: Terminator 14"/>
          <p:cNvSpPr/>
          <p:nvPr/>
        </p:nvSpPr>
        <p:spPr>
          <a:xfrm>
            <a:off x="381000" y="1066800"/>
            <a:ext cx="1752600" cy="559904"/>
          </a:xfrm>
          <a:prstGeom prst="flowChartTerminator">
            <a:avLst/>
          </a:prstGeom>
          <a:solidFill>
            <a:schemeClr val="bg1"/>
          </a:solidFill>
          <a:ln>
            <a:solidFill>
              <a:schemeClr val="bg2">
                <a:lumMod val="25000"/>
              </a:schemeClr>
            </a:solidFill>
          </a:ln>
          <a:scene3d>
            <a:camera prst="orthographicFront"/>
            <a:lightRig rig="threePt" dir="t">
              <a:rot lat="0" lon="0" rev="0"/>
            </a:lightRig>
          </a:scene3d>
          <a:sp3d extrusionH="76200">
            <a:bevelT prst="convex"/>
            <a:bevelB prst="artDeco"/>
            <a:extrusionClr>
              <a:srgbClr val="33CC33"/>
            </a:extrusion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CRUDE TYPES</a:t>
            </a:r>
          </a:p>
        </p:txBody>
      </p:sp>
      <p:sp>
        <p:nvSpPr>
          <p:cNvPr id="16" name="Flowchart: Terminator 15"/>
          <p:cNvSpPr/>
          <p:nvPr/>
        </p:nvSpPr>
        <p:spPr>
          <a:xfrm>
            <a:off x="2590800" y="1066800"/>
            <a:ext cx="1981200" cy="559904"/>
          </a:xfrm>
          <a:prstGeom prst="flowChartTerminator">
            <a:avLst/>
          </a:prstGeom>
          <a:solidFill>
            <a:schemeClr val="bg1"/>
          </a:solidFill>
          <a:ln>
            <a:solidFill>
              <a:schemeClr val="bg2">
                <a:lumMod val="25000"/>
              </a:schemeClr>
            </a:solidFill>
          </a:ln>
          <a:scene3d>
            <a:camera prst="orthographicFront"/>
            <a:lightRig rig="threePt" dir="t">
              <a:rot lat="0" lon="0" rev="0"/>
            </a:lightRig>
          </a:scene3d>
          <a:sp3d extrusionH="76200">
            <a:bevelT prst="convex"/>
            <a:bevelB prst="artDeco"/>
            <a:extrusionClr>
              <a:srgbClr val="33CC33"/>
            </a:extrusion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CHARATERISTICS</a:t>
            </a:r>
          </a:p>
        </p:txBody>
      </p:sp>
      <p:sp>
        <p:nvSpPr>
          <p:cNvPr id="17" name="Flowchart: Terminator 16"/>
          <p:cNvSpPr/>
          <p:nvPr/>
        </p:nvSpPr>
        <p:spPr>
          <a:xfrm>
            <a:off x="4800600" y="1066800"/>
            <a:ext cx="1752600" cy="559904"/>
          </a:xfrm>
          <a:prstGeom prst="flowChartTerminator">
            <a:avLst/>
          </a:prstGeom>
          <a:solidFill>
            <a:schemeClr val="bg1"/>
          </a:solidFill>
          <a:ln>
            <a:solidFill>
              <a:schemeClr val="bg2">
                <a:lumMod val="25000"/>
              </a:schemeClr>
            </a:solidFill>
          </a:ln>
          <a:scene3d>
            <a:camera prst="orthographicFront"/>
            <a:lightRig rig="threePt" dir="t">
              <a:rot lat="0" lon="0" rev="0"/>
            </a:lightRig>
          </a:scene3d>
          <a:sp3d extrusionH="76200">
            <a:bevelT prst="convex"/>
            <a:bevelB prst="artDeco"/>
            <a:extrusionClr>
              <a:srgbClr val="33CC33"/>
            </a:extrusion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YIELDS</a:t>
            </a:r>
          </a:p>
        </p:txBody>
      </p:sp>
      <p:sp>
        <p:nvSpPr>
          <p:cNvPr id="18" name="Flowchart: Terminator 17"/>
          <p:cNvSpPr/>
          <p:nvPr/>
        </p:nvSpPr>
        <p:spPr>
          <a:xfrm>
            <a:off x="6705600" y="1066800"/>
            <a:ext cx="1981200" cy="559904"/>
          </a:xfrm>
          <a:prstGeom prst="flowChartTerminator">
            <a:avLst/>
          </a:prstGeom>
          <a:solidFill>
            <a:schemeClr val="bg1"/>
          </a:solidFill>
          <a:ln>
            <a:solidFill>
              <a:schemeClr val="bg2">
                <a:lumMod val="25000"/>
              </a:schemeClr>
            </a:solidFill>
          </a:ln>
          <a:scene3d>
            <a:camera prst="orthographicFront"/>
            <a:lightRig rig="threePt" dir="t">
              <a:rot lat="0" lon="0" rev="0"/>
            </a:lightRig>
          </a:scene3d>
          <a:sp3d extrusionH="76200">
            <a:bevelT prst="convex"/>
            <a:bevelB prst="artDeco"/>
            <a:extrusionClr>
              <a:srgbClr val="33CC33"/>
            </a:extrusion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US </a:t>
            </a:r>
            <a:r>
              <a:rPr lang="en-US" b="1" dirty="0" smtClean="0">
                <a:solidFill>
                  <a:schemeClr val="tx1"/>
                </a:solidFill>
              </a:rPr>
              <a:t>REFINERY</a:t>
            </a:r>
            <a:endParaRPr lang="en-US" b="1" dirty="0">
              <a:solidFill>
                <a:schemeClr val="tx1"/>
              </a:solidFill>
            </a:endParaRPr>
          </a:p>
        </p:txBody>
      </p:sp>
      <p:sp>
        <p:nvSpPr>
          <p:cNvPr id="29" name="Rectangle 28"/>
          <p:cNvSpPr/>
          <p:nvPr/>
        </p:nvSpPr>
        <p:spPr>
          <a:xfrm>
            <a:off x="228600" y="3303104"/>
            <a:ext cx="6400800" cy="1600200"/>
          </a:xfrm>
          <a:prstGeom prst="rect">
            <a:avLst/>
          </a:prstGeom>
          <a:solidFill>
            <a:srgbClr val="CC0000">
              <a:alpha val="33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Rectangle 32"/>
          <p:cNvSpPr/>
          <p:nvPr/>
        </p:nvSpPr>
        <p:spPr>
          <a:xfrm>
            <a:off x="228600" y="4876800"/>
            <a:ext cx="6400800" cy="1524000"/>
          </a:xfrm>
          <a:prstGeom prst="rect">
            <a:avLst/>
          </a:prstGeom>
          <a:solidFill>
            <a:srgbClr val="33CC33">
              <a:alpha val="15000"/>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Snip Diagonal Corner Rectangle 33"/>
          <p:cNvSpPr/>
          <p:nvPr/>
        </p:nvSpPr>
        <p:spPr>
          <a:xfrm>
            <a:off x="304800" y="3379304"/>
            <a:ext cx="1828800" cy="1371600"/>
          </a:xfrm>
          <a:prstGeom prst="snip2DiagRect">
            <a:avLst>
              <a:gd name="adj1" fmla="val 13542"/>
              <a:gd name="adj2" fmla="val 16667"/>
            </a:avLst>
          </a:prstGeom>
          <a:solidFill>
            <a:schemeClr val="bg1">
              <a:alpha val="70000"/>
            </a:schemeClr>
          </a:solidFill>
          <a:ln>
            <a:solidFill>
              <a:schemeClr val="tx1"/>
            </a:solidFill>
          </a:ln>
          <a:scene3d>
            <a:camera prst="orthographicFront"/>
            <a:lightRig rig="threePt" dir="t"/>
          </a:scene3d>
          <a:sp3d extrusionH="44450">
            <a:bevelT prst="convex"/>
            <a:bevelB w="57150" h="82550"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MEDIUM SOUR CRUDE</a:t>
            </a:r>
          </a:p>
          <a:p>
            <a:pPr algn="ctr">
              <a:defRPr/>
            </a:pPr>
            <a:r>
              <a:rPr lang="en-US" sz="1400" b="1" dirty="0">
                <a:solidFill>
                  <a:schemeClr val="tx1"/>
                </a:solidFill>
              </a:rPr>
              <a:t>(</a:t>
            </a:r>
            <a:r>
              <a:rPr lang="en-US" sz="1400" dirty="0">
                <a:solidFill>
                  <a:schemeClr val="tx1"/>
                </a:solidFill>
              </a:rPr>
              <a:t>Mars, </a:t>
            </a:r>
            <a:r>
              <a:rPr lang="en-US" sz="1400" dirty="0" err="1">
                <a:solidFill>
                  <a:schemeClr val="tx1"/>
                </a:solidFill>
              </a:rPr>
              <a:t>Basrah</a:t>
            </a:r>
            <a:r>
              <a:rPr lang="en-US" sz="1400" dirty="0">
                <a:solidFill>
                  <a:schemeClr val="tx1"/>
                </a:solidFill>
              </a:rPr>
              <a:t>, Arab Medium)</a:t>
            </a:r>
            <a:r>
              <a:rPr lang="en-US" sz="1400" b="1" dirty="0">
                <a:solidFill>
                  <a:schemeClr val="tx1"/>
                </a:solidFill>
              </a:rPr>
              <a:t> </a:t>
            </a:r>
          </a:p>
        </p:txBody>
      </p:sp>
      <p:sp>
        <p:nvSpPr>
          <p:cNvPr id="35" name="Snip Diagonal Corner Rectangle 34"/>
          <p:cNvSpPr/>
          <p:nvPr/>
        </p:nvSpPr>
        <p:spPr>
          <a:xfrm>
            <a:off x="304800" y="4979504"/>
            <a:ext cx="1828800" cy="1268896"/>
          </a:xfrm>
          <a:prstGeom prst="snip2DiagRect">
            <a:avLst>
              <a:gd name="adj1" fmla="val 13542"/>
              <a:gd name="adj2" fmla="val 16667"/>
            </a:avLst>
          </a:prstGeom>
          <a:solidFill>
            <a:schemeClr val="bg1">
              <a:alpha val="70000"/>
            </a:schemeClr>
          </a:solidFill>
          <a:ln>
            <a:solidFill>
              <a:schemeClr val="tx1"/>
            </a:solidFill>
          </a:ln>
          <a:scene3d>
            <a:camera prst="orthographicFront"/>
            <a:lightRig rig="threePt" dir="t"/>
          </a:scene3d>
          <a:sp3d extrusionH="44450">
            <a:bevelT prst="convex"/>
            <a:bevelB w="57150" h="82550"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HEAVY SOUR CRUDE</a:t>
            </a:r>
          </a:p>
          <a:p>
            <a:pPr algn="ctr">
              <a:defRPr/>
            </a:pPr>
            <a:r>
              <a:rPr lang="en-US" sz="1400" dirty="0">
                <a:solidFill>
                  <a:schemeClr val="tx1"/>
                </a:solidFill>
              </a:rPr>
              <a:t>(Maya, </a:t>
            </a:r>
            <a:r>
              <a:rPr lang="en-US" sz="1400" dirty="0" err="1">
                <a:solidFill>
                  <a:schemeClr val="tx1"/>
                </a:solidFill>
              </a:rPr>
              <a:t>Ratawi</a:t>
            </a:r>
            <a:r>
              <a:rPr lang="en-US" sz="1400" dirty="0">
                <a:solidFill>
                  <a:schemeClr val="tx1"/>
                </a:solidFill>
              </a:rPr>
              <a:t>, Venezuela)</a:t>
            </a:r>
          </a:p>
        </p:txBody>
      </p:sp>
      <p:sp>
        <p:nvSpPr>
          <p:cNvPr id="38" name="Rectangle 37"/>
          <p:cNvSpPr/>
          <p:nvPr/>
        </p:nvSpPr>
        <p:spPr>
          <a:xfrm>
            <a:off x="228600" y="1702904"/>
            <a:ext cx="6400800" cy="1600200"/>
          </a:xfrm>
          <a:prstGeom prst="rect">
            <a:avLst/>
          </a:prstGeom>
          <a:solidFill>
            <a:srgbClr val="FFFF00">
              <a:alpha val="29000"/>
            </a:srgbClr>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Snip Diagonal Corner Rectangle 38"/>
          <p:cNvSpPr/>
          <p:nvPr/>
        </p:nvSpPr>
        <p:spPr>
          <a:xfrm>
            <a:off x="304800" y="1855304"/>
            <a:ext cx="1828800" cy="1371600"/>
          </a:xfrm>
          <a:prstGeom prst="snip2DiagRect">
            <a:avLst>
              <a:gd name="adj1" fmla="val 13542"/>
              <a:gd name="adj2" fmla="val 16667"/>
            </a:avLst>
          </a:prstGeom>
          <a:solidFill>
            <a:schemeClr val="bg1">
              <a:alpha val="70000"/>
            </a:schemeClr>
          </a:solidFill>
          <a:ln>
            <a:solidFill>
              <a:schemeClr val="tx1"/>
            </a:solidFill>
          </a:ln>
          <a:scene3d>
            <a:camera prst="orthographicFront"/>
            <a:lightRig rig="threePt" dir="t"/>
          </a:scene3d>
          <a:sp3d extrusionH="44450">
            <a:bevelT prst="convex"/>
            <a:bevelB w="57150" h="82550"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SWEET CRUDE</a:t>
            </a:r>
          </a:p>
          <a:p>
            <a:pPr algn="ctr">
              <a:defRPr/>
            </a:pPr>
            <a:r>
              <a:rPr lang="en-US" sz="1400" dirty="0">
                <a:solidFill>
                  <a:schemeClr val="tx1"/>
                </a:solidFill>
              </a:rPr>
              <a:t>(Bonnie Light)</a:t>
            </a:r>
          </a:p>
        </p:txBody>
      </p:sp>
      <p:cxnSp>
        <p:nvCxnSpPr>
          <p:cNvPr id="40" name="Straight Connector 39"/>
          <p:cNvCxnSpPr/>
          <p:nvPr/>
        </p:nvCxnSpPr>
        <p:spPr>
          <a:xfrm rot="5400000">
            <a:off x="-456406" y="3656806"/>
            <a:ext cx="54864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981994" y="3656806"/>
            <a:ext cx="54864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3886994" y="3656806"/>
            <a:ext cx="54864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Snip Diagonal Corner Rectangle 43"/>
          <p:cNvSpPr/>
          <p:nvPr/>
        </p:nvSpPr>
        <p:spPr>
          <a:xfrm>
            <a:off x="2514600" y="1855304"/>
            <a:ext cx="2057400" cy="1371600"/>
          </a:xfrm>
          <a:prstGeom prst="snip2DiagRect">
            <a:avLst>
              <a:gd name="adj1" fmla="val 13542"/>
              <a:gd name="adj2" fmla="val 16667"/>
            </a:avLst>
          </a:prstGeom>
          <a:solidFill>
            <a:schemeClr val="bg1">
              <a:alpha val="70000"/>
            </a:schemeClr>
          </a:solidFill>
          <a:ln>
            <a:solidFill>
              <a:schemeClr val="tx1"/>
            </a:solidFill>
          </a:ln>
          <a:scene3d>
            <a:camera prst="orthographicFront"/>
            <a:lightRig rig="threePt" dir="t"/>
          </a:scene3d>
          <a:sp3d extrusionH="44450">
            <a:bevelT prst="convex"/>
            <a:bevelB w="57150" h="82550"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34 + API</a:t>
            </a:r>
          </a:p>
          <a:p>
            <a:pPr algn="ctr">
              <a:defRPr/>
            </a:pPr>
            <a:r>
              <a:rPr lang="en-US" b="1" dirty="0">
                <a:solidFill>
                  <a:schemeClr val="tx1"/>
                </a:solidFill>
              </a:rPr>
              <a:t>&lt;0.5% Sulfur </a:t>
            </a:r>
          </a:p>
          <a:p>
            <a:pPr algn="ctr">
              <a:defRPr/>
            </a:pPr>
            <a:r>
              <a:rPr lang="en-US" sz="1400" dirty="0">
                <a:solidFill>
                  <a:schemeClr val="tx1"/>
                </a:solidFill>
              </a:rPr>
              <a:t>Inexpensive to Refine and Sold at a High Price</a:t>
            </a:r>
          </a:p>
        </p:txBody>
      </p:sp>
      <p:sp>
        <p:nvSpPr>
          <p:cNvPr id="45" name="Rectangle 44"/>
          <p:cNvSpPr/>
          <p:nvPr/>
        </p:nvSpPr>
        <p:spPr>
          <a:xfrm>
            <a:off x="6629400" y="1676400"/>
            <a:ext cx="2286000" cy="4724400"/>
          </a:xfrm>
          <a:prstGeom prst="rect">
            <a:avLst/>
          </a:prstGeom>
          <a:solidFill>
            <a:schemeClr val="tx1">
              <a:alpha val="43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 name="Snip Diagonal Corner Rectangle 46"/>
          <p:cNvSpPr/>
          <p:nvPr/>
        </p:nvSpPr>
        <p:spPr>
          <a:xfrm>
            <a:off x="2514600" y="3379304"/>
            <a:ext cx="2057400" cy="1371600"/>
          </a:xfrm>
          <a:prstGeom prst="snip2DiagRect">
            <a:avLst>
              <a:gd name="adj1" fmla="val 13542"/>
              <a:gd name="adj2" fmla="val 16667"/>
            </a:avLst>
          </a:prstGeom>
          <a:solidFill>
            <a:schemeClr val="bg1">
              <a:alpha val="70000"/>
            </a:schemeClr>
          </a:solidFill>
          <a:ln>
            <a:solidFill>
              <a:schemeClr val="tx1"/>
            </a:solidFill>
          </a:ln>
          <a:scene3d>
            <a:camera prst="orthographicFront"/>
            <a:lightRig rig="threePt" dir="t"/>
          </a:scene3d>
          <a:sp3d extrusionH="44450">
            <a:bevelT prst="convex"/>
            <a:bevelB w="57150" h="82550"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24 - 34 API</a:t>
            </a:r>
          </a:p>
          <a:p>
            <a:pPr algn="ctr">
              <a:defRPr/>
            </a:pPr>
            <a:r>
              <a:rPr lang="en-US" b="1" dirty="0">
                <a:solidFill>
                  <a:schemeClr val="tx1"/>
                </a:solidFill>
              </a:rPr>
              <a:t>&gt; 1.0 % Sulfur </a:t>
            </a:r>
          </a:p>
          <a:p>
            <a:pPr algn="ctr">
              <a:defRPr/>
            </a:pPr>
            <a:r>
              <a:rPr lang="en-US" sz="1400" dirty="0">
                <a:solidFill>
                  <a:schemeClr val="tx1"/>
                </a:solidFill>
              </a:rPr>
              <a:t>More expensive than “Sweet” to refine and sold for less</a:t>
            </a:r>
          </a:p>
        </p:txBody>
      </p:sp>
      <p:sp>
        <p:nvSpPr>
          <p:cNvPr id="48" name="Snip Diagonal Corner Rectangle 47"/>
          <p:cNvSpPr/>
          <p:nvPr/>
        </p:nvSpPr>
        <p:spPr>
          <a:xfrm>
            <a:off x="2514600" y="4979504"/>
            <a:ext cx="2057400" cy="1268896"/>
          </a:xfrm>
          <a:prstGeom prst="snip2DiagRect">
            <a:avLst>
              <a:gd name="adj1" fmla="val 13542"/>
              <a:gd name="adj2" fmla="val 16667"/>
            </a:avLst>
          </a:prstGeom>
          <a:solidFill>
            <a:schemeClr val="bg1">
              <a:alpha val="70000"/>
            </a:schemeClr>
          </a:solidFill>
          <a:ln>
            <a:solidFill>
              <a:schemeClr val="tx1"/>
            </a:solidFill>
          </a:ln>
          <a:scene3d>
            <a:camera prst="orthographicFront"/>
            <a:lightRig rig="threePt" dir="t"/>
          </a:scene3d>
          <a:sp3d extrusionH="44450">
            <a:bevelT prst="convex"/>
            <a:bevelB w="57150" h="82550"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&lt; 24 API</a:t>
            </a:r>
          </a:p>
          <a:p>
            <a:pPr algn="ctr">
              <a:defRPr/>
            </a:pPr>
            <a:r>
              <a:rPr lang="en-US" b="1" dirty="0">
                <a:solidFill>
                  <a:schemeClr val="tx1"/>
                </a:solidFill>
              </a:rPr>
              <a:t>&gt; 1.0 % Sulfur </a:t>
            </a:r>
          </a:p>
          <a:p>
            <a:pPr algn="ctr">
              <a:defRPr/>
            </a:pPr>
            <a:r>
              <a:rPr lang="en-US" sz="1400" dirty="0">
                <a:solidFill>
                  <a:schemeClr val="tx1"/>
                </a:solidFill>
              </a:rPr>
              <a:t>Least Ideal</a:t>
            </a:r>
          </a:p>
        </p:txBody>
      </p:sp>
      <p:grpSp>
        <p:nvGrpSpPr>
          <p:cNvPr id="2" name="Group 53"/>
          <p:cNvGrpSpPr>
            <a:grpSpLocks/>
          </p:cNvGrpSpPr>
          <p:nvPr/>
        </p:nvGrpSpPr>
        <p:grpSpPr bwMode="auto">
          <a:xfrm>
            <a:off x="4724400" y="1931504"/>
            <a:ext cx="1828800" cy="1219200"/>
            <a:chOff x="0" y="0"/>
            <a:chExt cx="1057275" cy="876300"/>
          </a:xfrm>
        </p:grpSpPr>
        <p:sp>
          <p:nvSpPr>
            <p:cNvPr id="55" name="Flowchart: Magnetic Disk 54"/>
            <p:cNvSpPr/>
            <p:nvPr/>
          </p:nvSpPr>
          <p:spPr>
            <a:xfrm>
              <a:off x="0" y="428625"/>
              <a:ext cx="1028700" cy="447675"/>
            </a:xfrm>
            <a:prstGeom prst="flowChartMagneticDisk">
              <a:avLst/>
            </a:prstGeom>
            <a:solidFill>
              <a:srgbClr val="C00000">
                <a:alpha val="70000"/>
              </a:srgbClr>
            </a:solidFill>
            <a:ln>
              <a:solidFill>
                <a:srgbClr val="C00000">
                  <a:alpha val="0"/>
                </a:srgbClr>
              </a:solidFill>
            </a:ln>
            <a:scene3d>
              <a:camera prst="perspectiveHeroicExtremeLeftFacing"/>
              <a:lightRig rig="threePt" dir="t"/>
            </a:scene3d>
            <a:sp3d>
              <a:bevelT h="8255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n-US" sz="1800" b="1" dirty="0" smtClean="0"/>
                <a:t>33%</a:t>
              </a:r>
              <a:endParaRPr lang="en-US" sz="1800" b="1" dirty="0"/>
            </a:p>
          </p:txBody>
        </p:sp>
        <p:sp>
          <p:nvSpPr>
            <p:cNvPr id="56" name="Flowchart: Magnetic Disk 55"/>
            <p:cNvSpPr/>
            <p:nvPr/>
          </p:nvSpPr>
          <p:spPr>
            <a:xfrm>
              <a:off x="9525" y="276225"/>
              <a:ext cx="1028700" cy="257174"/>
            </a:xfrm>
            <a:prstGeom prst="flowChartMagneticDisk">
              <a:avLst/>
            </a:prstGeom>
            <a:solidFill>
              <a:srgbClr val="FFFF66">
                <a:alpha val="70000"/>
              </a:srgbClr>
            </a:solidFill>
            <a:ln>
              <a:solidFill>
                <a:srgbClr val="FFFF66"/>
              </a:solidFill>
            </a:ln>
            <a:scene3d>
              <a:camera prst="perspectiveHeroicExtremeLeftFacing"/>
              <a:lightRig rig="threePt" dir="t"/>
            </a:scene3d>
            <a:sp3d>
              <a:bevelT h="8255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n-US" sz="1800" b="1" dirty="0" smtClean="0">
                  <a:solidFill>
                    <a:schemeClr val="tx1"/>
                  </a:solidFill>
                </a:rPr>
                <a:t>34%</a:t>
              </a:r>
              <a:endParaRPr lang="en-US" sz="1800" b="1" dirty="0">
                <a:solidFill>
                  <a:schemeClr val="tx1"/>
                </a:solidFill>
              </a:endParaRPr>
            </a:p>
          </p:txBody>
        </p:sp>
        <p:sp>
          <p:nvSpPr>
            <p:cNvPr id="57" name="Flowchart: Magnetic Disk 56"/>
            <p:cNvSpPr/>
            <p:nvPr/>
          </p:nvSpPr>
          <p:spPr>
            <a:xfrm>
              <a:off x="19050" y="76201"/>
              <a:ext cx="1028700" cy="276225"/>
            </a:xfrm>
            <a:prstGeom prst="flowChartMagneticDisk">
              <a:avLst/>
            </a:prstGeom>
            <a:solidFill>
              <a:srgbClr val="FF7C80">
                <a:alpha val="70000"/>
              </a:srgbClr>
            </a:solidFill>
            <a:ln>
              <a:solidFill>
                <a:srgbClr val="FF7C80"/>
              </a:solidFill>
            </a:ln>
            <a:scene3d>
              <a:camera prst="perspectiveHeroicExtremeLeftFacing"/>
              <a:lightRig rig="threePt" dir="t"/>
            </a:scene3d>
            <a:sp3d>
              <a:bevelT h="8255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n-US" sz="1800" b="1" dirty="0" smtClean="0"/>
                <a:t>30%</a:t>
              </a:r>
              <a:endParaRPr lang="en-US" sz="1800" b="1" dirty="0"/>
            </a:p>
          </p:txBody>
        </p:sp>
        <p:sp>
          <p:nvSpPr>
            <p:cNvPr id="58" name="Flowchart: Magnetic Disk 57"/>
            <p:cNvSpPr/>
            <p:nvPr/>
          </p:nvSpPr>
          <p:spPr>
            <a:xfrm>
              <a:off x="28575" y="0"/>
              <a:ext cx="1028700" cy="171449"/>
            </a:xfrm>
            <a:prstGeom prst="flowChartMagneticDisk">
              <a:avLst/>
            </a:prstGeom>
            <a:solidFill>
              <a:schemeClr val="accent1">
                <a:alpha val="70000"/>
              </a:schemeClr>
            </a:solidFill>
            <a:scene3d>
              <a:camera prst="perspectiveHeroicExtremeLeftFacing"/>
              <a:lightRig rig="threePt" dir="t"/>
            </a:scene3d>
            <a:sp3d>
              <a:bevelT h="8255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n-US" sz="1800" b="1" dirty="0" smtClean="0">
                  <a:solidFill>
                    <a:schemeClr val="bg1"/>
                  </a:solidFill>
                </a:rPr>
                <a:t>3%</a:t>
              </a:r>
              <a:endParaRPr lang="en-US" sz="1800" b="1" dirty="0">
                <a:solidFill>
                  <a:schemeClr val="bg1"/>
                </a:solidFill>
              </a:endParaRPr>
            </a:p>
          </p:txBody>
        </p:sp>
      </p:grpSp>
      <p:grpSp>
        <p:nvGrpSpPr>
          <p:cNvPr id="3" name="Group 60"/>
          <p:cNvGrpSpPr>
            <a:grpSpLocks/>
          </p:cNvGrpSpPr>
          <p:nvPr/>
        </p:nvGrpSpPr>
        <p:grpSpPr bwMode="auto">
          <a:xfrm>
            <a:off x="4724400" y="3480904"/>
            <a:ext cx="1828800" cy="1346200"/>
            <a:chOff x="42291" y="0"/>
            <a:chExt cx="1014984" cy="1090294"/>
          </a:xfrm>
        </p:grpSpPr>
        <p:sp>
          <p:nvSpPr>
            <p:cNvPr id="62" name="Flowchart: Magnetic Disk 61"/>
            <p:cNvSpPr/>
            <p:nvPr/>
          </p:nvSpPr>
          <p:spPr>
            <a:xfrm>
              <a:off x="42291" y="408939"/>
              <a:ext cx="972693" cy="681355"/>
            </a:xfrm>
            <a:prstGeom prst="flowChartMagneticDisk">
              <a:avLst/>
            </a:prstGeom>
            <a:solidFill>
              <a:srgbClr val="C00000">
                <a:alpha val="59000"/>
              </a:srgbClr>
            </a:solidFill>
            <a:ln>
              <a:solidFill>
                <a:srgbClr val="C00000">
                  <a:alpha val="0"/>
                </a:srgbClr>
              </a:solidFill>
            </a:ln>
            <a:scene3d>
              <a:camera prst="perspectiveHeroicExtremeLeftFacing"/>
              <a:lightRig rig="threePt" dir="t"/>
            </a:scene3d>
            <a:sp3d>
              <a:bevelT h="8255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n-US" sz="1800" b="1" dirty="0" smtClean="0"/>
                <a:t>50%</a:t>
              </a:r>
              <a:endParaRPr lang="en-US" sz="1800" b="1" dirty="0"/>
            </a:p>
          </p:txBody>
        </p:sp>
        <p:sp>
          <p:nvSpPr>
            <p:cNvPr id="63" name="Flowchart: Magnetic Disk 62"/>
            <p:cNvSpPr/>
            <p:nvPr/>
          </p:nvSpPr>
          <p:spPr>
            <a:xfrm>
              <a:off x="42291" y="292099"/>
              <a:ext cx="995934" cy="241298"/>
            </a:xfrm>
            <a:prstGeom prst="flowChartMagneticDisk">
              <a:avLst/>
            </a:prstGeom>
            <a:solidFill>
              <a:srgbClr val="FFFF66">
                <a:alpha val="70000"/>
              </a:srgbClr>
            </a:solidFill>
            <a:ln>
              <a:solidFill>
                <a:srgbClr val="FFFF66"/>
              </a:solidFill>
            </a:ln>
            <a:scene3d>
              <a:camera prst="perspectiveHeroicExtremeLeftFacing"/>
              <a:lightRig rig="threePt" dir="t"/>
            </a:scene3d>
            <a:sp3d>
              <a:bevelT h="8255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n-US" sz="1800" b="1" dirty="0" smtClean="0">
                  <a:solidFill>
                    <a:schemeClr val="tx1"/>
                  </a:solidFill>
                </a:rPr>
                <a:t>26%</a:t>
              </a:r>
              <a:endParaRPr lang="en-US" sz="1800" b="1" dirty="0">
                <a:solidFill>
                  <a:schemeClr val="tx1"/>
                </a:solidFill>
              </a:endParaRPr>
            </a:p>
          </p:txBody>
        </p:sp>
        <p:sp>
          <p:nvSpPr>
            <p:cNvPr id="64" name="Flowchart: Magnetic Disk 63"/>
            <p:cNvSpPr/>
            <p:nvPr/>
          </p:nvSpPr>
          <p:spPr>
            <a:xfrm>
              <a:off x="42291" y="116840"/>
              <a:ext cx="1005459" cy="235586"/>
            </a:xfrm>
            <a:prstGeom prst="flowChartMagneticDisk">
              <a:avLst/>
            </a:prstGeom>
            <a:solidFill>
              <a:srgbClr val="FF7C80">
                <a:alpha val="70000"/>
              </a:srgbClr>
            </a:solidFill>
            <a:ln>
              <a:solidFill>
                <a:srgbClr val="FF7C80"/>
              </a:solidFill>
            </a:ln>
            <a:scene3d>
              <a:camera prst="perspectiveHeroicExtremeLeftFacing"/>
              <a:lightRig rig="threePt" dir="t"/>
            </a:scene3d>
            <a:sp3d>
              <a:bevelT h="8255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n-US" sz="1800" b="1" dirty="0" smtClean="0"/>
                <a:t>22%</a:t>
              </a:r>
              <a:endParaRPr lang="en-US" sz="1800" b="1" dirty="0"/>
            </a:p>
          </p:txBody>
        </p:sp>
        <p:sp>
          <p:nvSpPr>
            <p:cNvPr id="65" name="Flowchart: Magnetic Disk 64"/>
            <p:cNvSpPr/>
            <p:nvPr/>
          </p:nvSpPr>
          <p:spPr>
            <a:xfrm>
              <a:off x="42291" y="0"/>
              <a:ext cx="1014984" cy="171449"/>
            </a:xfrm>
            <a:prstGeom prst="flowChartMagneticDisk">
              <a:avLst/>
            </a:prstGeom>
            <a:solidFill>
              <a:schemeClr val="accent1">
                <a:alpha val="70000"/>
              </a:schemeClr>
            </a:solidFill>
            <a:scene3d>
              <a:camera prst="perspectiveHeroicExtremeLeftFacing"/>
              <a:lightRig rig="threePt" dir="t"/>
            </a:scene3d>
            <a:sp3d>
              <a:bevelT h="8255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n-US" sz="1800" b="1" dirty="0" smtClean="0">
                  <a:solidFill>
                    <a:schemeClr val="bg1"/>
                  </a:solidFill>
                </a:rPr>
                <a:t>3%</a:t>
              </a:r>
              <a:endParaRPr lang="en-US" sz="1800" b="1" dirty="0">
                <a:solidFill>
                  <a:schemeClr val="bg1"/>
                </a:solidFill>
              </a:endParaRPr>
            </a:p>
          </p:txBody>
        </p:sp>
      </p:grpSp>
      <p:grpSp>
        <p:nvGrpSpPr>
          <p:cNvPr id="4" name="Group 66"/>
          <p:cNvGrpSpPr>
            <a:grpSpLocks/>
          </p:cNvGrpSpPr>
          <p:nvPr/>
        </p:nvGrpSpPr>
        <p:grpSpPr bwMode="auto">
          <a:xfrm>
            <a:off x="4724400" y="5005388"/>
            <a:ext cx="1752600" cy="1395412"/>
            <a:chOff x="42291" y="88145"/>
            <a:chExt cx="1014984" cy="1002150"/>
          </a:xfrm>
        </p:grpSpPr>
        <p:sp>
          <p:nvSpPr>
            <p:cNvPr id="68" name="Flowchart: Magnetic Disk 67"/>
            <p:cNvSpPr/>
            <p:nvPr/>
          </p:nvSpPr>
          <p:spPr>
            <a:xfrm>
              <a:off x="42291" y="408940"/>
              <a:ext cx="972693" cy="681355"/>
            </a:xfrm>
            <a:prstGeom prst="flowChartMagneticDisk">
              <a:avLst/>
            </a:prstGeom>
            <a:solidFill>
              <a:srgbClr val="C00000">
                <a:alpha val="70000"/>
              </a:srgbClr>
            </a:solidFill>
            <a:ln>
              <a:solidFill>
                <a:srgbClr val="C00000">
                  <a:alpha val="0"/>
                </a:srgbClr>
              </a:solidFill>
            </a:ln>
            <a:scene3d>
              <a:camera prst="perspectiveHeroicExtremeLeftFacing"/>
              <a:lightRig rig="threePt" dir="t"/>
            </a:scene3d>
            <a:sp3d>
              <a:bevelT h="8255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n-US" sz="1800" b="1" dirty="0" smtClean="0"/>
                <a:t>63%</a:t>
              </a:r>
              <a:endParaRPr lang="en-US" sz="1800" b="1" dirty="0"/>
            </a:p>
          </p:txBody>
        </p:sp>
        <p:sp>
          <p:nvSpPr>
            <p:cNvPr id="69" name="Flowchart: Magnetic Disk 68"/>
            <p:cNvSpPr/>
            <p:nvPr/>
          </p:nvSpPr>
          <p:spPr>
            <a:xfrm>
              <a:off x="42291" y="292099"/>
              <a:ext cx="995934" cy="241298"/>
            </a:xfrm>
            <a:prstGeom prst="flowChartMagneticDisk">
              <a:avLst/>
            </a:prstGeom>
            <a:solidFill>
              <a:srgbClr val="FFFF66">
                <a:alpha val="70000"/>
              </a:srgbClr>
            </a:solidFill>
            <a:ln>
              <a:solidFill>
                <a:srgbClr val="FFFF66"/>
              </a:solidFill>
            </a:ln>
            <a:scene3d>
              <a:camera prst="perspectiveHeroicExtremeLeftFacing"/>
              <a:lightRig rig="threePt" dir="t"/>
            </a:scene3d>
            <a:sp3d>
              <a:bevelT h="8255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n-US" sz="1800" b="1" dirty="0" smtClean="0">
                  <a:solidFill>
                    <a:schemeClr val="tx1"/>
                  </a:solidFill>
                </a:rPr>
                <a:t>22%</a:t>
              </a:r>
              <a:endParaRPr lang="en-US" sz="1800" b="1" dirty="0">
                <a:solidFill>
                  <a:schemeClr val="tx1"/>
                </a:solidFill>
              </a:endParaRPr>
            </a:p>
          </p:txBody>
        </p:sp>
        <p:sp>
          <p:nvSpPr>
            <p:cNvPr id="70" name="Flowchart: Magnetic Disk 69"/>
            <p:cNvSpPr/>
            <p:nvPr/>
          </p:nvSpPr>
          <p:spPr>
            <a:xfrm>
              <a:off x="42291" y="207675"/>
              <a:ext cx="1005459" cy="144751"/>
            </a:xfrm>
            <a:prstGeom prst="flowChartMagneticDisk">
              <a:avLst/>
            </a:prstGeom>
            <a:solidFill>
              <a:srgbClr val="FF7C80">
                <a:alpha val="70000"/>
              </a:srgbClr>
            </a:solidFill>
            <a:ln>
              <a:solidFill>
                <a:srgbClr val="FF7C80"/>
              </a:solidFill>
            </a:ln>
            <a:scene3d>
              <a:camera prst="perspectiveHeroicExtremeLeftFacing"/>
              <a:lightRig rig="threePt" dir="t"/>
            </a:scene3d>
            <a:sp3d>
              <a:bevelT h="8255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n-US" sz="1800" b="1" dirty="0" smtClean="0"/>
                <a:t>14%</a:t>
              </a:r>
              <a:endParaRPr lang="en-US" sz="1800" b="1" dirty="0"/>
            </a:p>
          </p:txBody>
        </p:sp>
        <p:sp>
          <p:nvSpPr>
            <p:cNvPr id="71" name="Flowchart: Magnetic Disk 70"/>
            <p:cNvSpPr/>
            <p:nvPr/>
          </p:nvSpPr>
          <p:spPr>
            <a:xfrm>
              <a:off x="42291" y="88145"/>
              <a:ext cx="1014984" cy="171449"/>
            </a:xfrm>
            <a:prstGeom prst="flowChartMagneticDisk">
              <a:avLst/>
            </a:prstGeom>
            <a:solidFill>
              <a:schemeClr val="accent1">
                <a:alpha val="70000"/>
              </a:schemeClr>
            </a:solidFill>
            <a:scene3d>
              <a:camera prst="perspectiveHeroicExtremeLeftFacing"/>
              <a:lightRig rig="threePt" dir="t"/>
            </a:scene3d>
            <a:sp3d>
              <a:bevelT h="8255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n-US" sz="1800" b="1" dirty="0" smtClean="0">
                  <a:solidFill>
                    <a:schemeClr val="bg1"/>
                  </a:solidFill>
                </a:rPr>
                <a:t>1%</a:t>
              </a:r>
              <a:endParaRPr lang="en-US" sz="1800" b="1" dirty="0">
                <a:solidFill>
                  <a:schemeClr val="bg1"/>
                </a:solidFill>
              </a:endParaRPr>
            </a:p>
          </p:txBody>
        </p:sp>
      </p:grpSp>
      <p:sp>
        <p:nvSpPr>
          <p:cNvPr id="72" name="Rounded Rectangle 71"/>
          <p:cNvSpPr/>
          <p:nvPr/>
        </p:nvSpPr>
        <p:spPr>
          <a:xfrm>
            <a:off x="6705600" y="1931504"/>
            <a:ext cx="2133600" cy="533400"/>
          </a:xfrm>
          <a:prstGeom prst="roundRect">
            <a:avLst/>
          </a:prstGeom>
          <a:solidFill>
            <a:schemeClr val="tx2">
              <a:lumMod val="40000"/>
              <a:lumOff val="60000"/>
              <a:alpha val="70000"/>
            </a:schemeClr>
          </a:solidFill>
          <a:ln>
            <a:solidFill>
              <a:schemeClr val="tx2">
                <a:lumMod val="60000"/>
                <a:lumOff val="40000"/>
              </a:schemeClr>
            </a:solidFill>
          </a:ln>
          <a:scene3d>
            <a:camera prst="orthographicFront"/>
            <a:lightRig rig="threePt" dir="t"/>
          </a:scene3d>
          <a:sp3d extrusionH="76200">
            <a:bevelT prst="convex"/>
            <a:bevelB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bg1"/>
                </a:solidFill>
              </a:rPr>
              <a:t>8% </a:t>
            </a:r>
            <a:r>
              <a:rPr lang="en-US" dirty="0">
                <a:solidFill>
                  <a:schemeClr val="bg1"/>
                </a:solidFill>
              </a:rPr>
              <a:t>Propane/Butane</a:t>
            </a:r>
          </a:p>
        </p:txBody>
      </p:sp>
      <p:sp>
        <p:nvSpPr>
          <p:cNvPr id="73" name="Rounded Rectangle 72"/>
          <p:cNvSpPr/>
          <p:nvPr/>
        </p:nvSpPr>
        <p:spPr>
          <a:xfrm>
            <a:off x="6705600" y="2693504"/>
            <a:ext cx="2133600" cy="1371600"/>
          </a:xfrm>
          <a:prstGeom prst="roundRect">
            <a:avLst/>
          </a:prstGeom>
          <a:solidFill>
            <a:schemeClr val="accent2">
              <a:lumMod val="60000"/>
              <a:lumOff val="40000"/>
              <a:alpha val="70000"/>
            </a:schemeClr>
          </a:solidFill>
          <a:ln>
            <a:solidFill>
              <a:srgbClr val="C00000"/>
            </a:solidFill>
          </a:ln>
          <a:scene3d>
            <a:camera prst="orthographicFront"/>
            <a:lightRig rig="threePt" dir="t"/>
          </a:scene3d>
          <a:sp3d extrusionH="76200">
            <a:bevelT prst="convex"/>
            <a:bevelB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bg1"/>
                </a:solidFill>
              </a:rPr>
              <a:t>49% </a:t>
            </a:r>
            <a:r>
              <a:rPr lang="en-US" dirty="0">
                <a:solidFill>
                  <a:schemeClr val="bg1"/>
                </a:solidFill>
              </a:rPr>
              <a:t>Gasoline: Conventional, CARB, Premium</a:t>
            </a:r>
          </a:p>
        </p:txBody>
      </p:sp>
      <p:sp>
        <p:nvSpPr>
          <p:cNvPr id="74" name="Rounded Rectangle 73"/>
          <p:cNvSpPr/>
          <p:nvPr/>
        </p:nvSpPr>
        <p:spPr>
          <a:xfrm>
            <a:off x="6705600" y="4217504"/>
            <a:ext cx="2133600" cy="914400"/>
          </a:xfrm>
          <a:prstGeom prst="roundRect">
            <a:avLst/>
          </a:prstGeom>
          <a:solidFill>
            <a:srgbClr val="FFFF99">
              <a:alpha val="70000"/>
            </a:srgbClr>
          </a:solidFill>
          <a:ln>
            <a:solidFill>
              <a:srgbClr val="FFC000"/>
            </a:solidFill>
          </a:ln>
          <a:scene3d>
            <a:camera prst="orthographicFront"/>
            <a:lightRig rig="threePt" dir="t"/>
          </a:scene3d>
          <a:sp3d extrusionH="76200">
            <a:bevelT prst="convex"/>
            <a:bevelB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32% </a:t>
            </a:r>
            <a:r>
              <a:rPr lang="en-US" dirty="0">
                <a:solidFill>
                  <a:schemeClr val="tx1"/>
                </a:solidFill>
              </a:rPr>
              <a:t>Distillate: Jet Fuel, Diesel, Heating</a:t>
            </a:r>
          </a:p>
        </p:txBody>
      </p:sp>
      <p:sp>
        <p:nvSpPr>
          <p:cNvPr id="75" name="Rounded Rectangle 74"/>
          <p:cNvSpPr/>
          <p:nvPr/>
        </p:nvSpPr>
        <p:spPr>
          <a:xfrm>
            <a:off x="6705600" y="5284304"/>
            <a:ext cx="2133600" cy="914400"/>
          </a:xfrm>
          <a:prstGeom prst="roundRect">
            <a:avLst/>
          </a:prstGeom>
          <a:solidFill>
            <a:srgbClr val="C00000">
              <a:alpha val="70000"/>
            </a:srgbClr>
          </a:solidFill>
          <a:ln>
            <a:solidFill>
              <a:srgbClr val="FF99CC"/>
            </a:solidFill>
          </a:ln>
          <a:scene3d>
            <a:camera prst="orthographicFront"/>
            <a:lightRig rig="threePt" dir="t"/>
          </a:scene3d>
          <a:sp3d extrusionH="76200">
            <a:bevelT prst="convex"/>
            <a:bevelB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bg1"/>
                </a:solidFill>
              </a:rPr>
              <a:t>11% Heavy Fuel Oil &amp; Other</a:t>
            </a:r>
          </a:p>
        </p:txBody>
      </p:sp>
      <p:sp>
        <p:nvSpPr>
          <p:cNvPr id="46" name="Rounded Rectangle 7"/>
          <p:cNvSpPr/>
          <p:nvPr/>
        </p:nvSpPr>
        <p:spPr>
          <a:xfrm>
            <a:off x="228600" y="152400"/>
            <a:ext cx="8686800" cy="838200"/>
          </a:xfrm>
          <a:prstGeom prst="roundRect">
            <a:avLst>
              <a:gd name="adj" fmla="val 3334"/>
            </a:avLst>
          </a:prstGeom>
          <a:gradFill>
            <a:gsLst>
              <a:gs pos="0">
                <a:schemeClr val="bg1"/>
              </a:gs>
              <a:gs pos="10000">
                <a:schemeClr val="tx1">
                  <a:lumMod val="75000"/>
                  <a:lumOff val="25000"/>
                </a:schemeClr>
              </a:gs>
              <a:gs pos="15000">
                <a:schemeClr val="accent2">
                  <a:lumMod val="40000"/>
                  <a:lumOff val="60000"/>
                </a:schemeClr>
              </a:gs>
              <a:gs pos="21000">
                <a:schemeClr val="bg1">
                  <a:lumMod val="95000"/>
                </a:schemeClr>
              </a:gs>
              <a:gs pos="20000">
                <a:schemeClr val="bg1"/>
              </a:gs>
              <a:gs pos="70000">
                <a:schemeClr val="bg1"/>
              </a:gs>
              <a:gs pos="84000">
                <a:schemeClr val="accent2">
                  <a:lumMod val="60000"/>
                  <a:lumOff val="40000"/>
                  <a:alpha val="27000"/>
                </a:schemeClr>
              </a:gs>
              <a:gs pos="88000">
                <a:schemeClr val="tx1">
                  <a:lumMod val="95000"/>
                  <a:lumOff val="5000"/>
                  <a:alpha val="38000"/>
                </a:schemeClr>
              </a:gs>
              <a:gs pos="100000">
                <a:schemeClr val="bg1"/>
              </a:gs>
            </a:gsLst>
            <a:lin ang="5400000" scaled="0"/>
          </a:gradFill>
          <a:ln w="41275">
            <a:solidFill>
              <a:schemeClr val="bg1"/>
            </a:solidFill>
          </a:ln>
          <a:scene3d>
            <a:camera prst="orthographicFront"/>
            <a:lightRig rig="threePt" dir="t"/>
          </a:scene3d>
          <a:sp3d>
            <a:bevelT w="0" h="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b="1" dirty="0" smtClean="0">
                <a:solidFill>
                  <a:schemeClr val="tx1"/>
                </a:solidFill>
                <a:cs typeface="Arial" charset="0"/>
              </a:rPr>
              <a:t>Oil Physical Fundamentals</a:t>
            </a:r>
          </a:p>
        </p:txBody>
      </p:sp>
      <p:sp>
        <p:nvSpPr>
          <p:cNvPr id="49" name="Oval 9"/>
          <p:cNvSpPr/>
          <p:nvPr/>
        </p:nvSpPr>
        <p:spPr>
          <a:xfrm>
            <a:off x="152400" y="228600"/>
            <a:ext cx="685800" cy="609600"/>
          </a:xfrm>
          <a:prstGeom prst="ellipse">
            <a:avLst/>
          </a:prstGeom>
          <a:gradFill>
            <a:gsLst>
              <a:gs pos="100000">
                <a:schemeClr val="bg1"/>
              </a:gs>
              <a:gs pos="17999">
                <a:schemeClr val="bg1"/>
              </a:gs>
              <a:gs pos="67000">
                <a:schemeClr val="bg1"/>
              </a:gs>
              <a:gs pos="86000">
                <a:schemeClr val="tx1"/>
              </a:gs>
              <a:gs pos="94000">
                <a:schemeClr val="accent2">
                  <a:lumMod val="40000"/>
                  <a:lumOff val="60000"/>
                </a:schemeClr>
              </a:gs>
              <a:gs pos="96000">
                <a:schemeClr val="tx1"/>
              </a:gs>
            </a:gsLst>
            <a:path path="shape">
              <a:fillToRect l="50000" t="50000" r="50000" b="50000"/>
            </a:path>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smtClean="0">
                <a:solidFill>
                  <a:schemeClr val="tx1"/>
                </a:solidFill>
              </a:rPr>
              <a:t>II</a:t>
            </a:r>
            <a:endParaRPr lang="en-US" sz="2400" b="1" dirty="0">
              <a:solidFill>
                <a:schemeClr val="tx1"/>
              </a:solidFill>
            </a:endParaRPr>
          </a:p>
        </p:txBody>
      </p:sp>
      <p:sp>
        <p:nvSpPr>
          <p:cNvPr id="50" name="Rounded Rectangle 12"/>
          <p:cNvSpPr/>
          <p:nvPr/>
        </p:nvSpPr>
        <p:spPr>
          <a:xfrm>
            <a:off x="0" y="6324600"/>
            <a:ext cx="9144000" cy="533400"/>
          </a:xfrm>
          <a:prstGeom prst="roundRect">
            <a:avLst>
              <a:gd name="adj" fmla="val 3125"/>
            </a:avLst>
          </a:prstGeom>
          <a:gradFill>
            <a:gsLst>
              <a:gs pos="100000">
                <a:schemeClr val="bg1">
                  <a:alpha val="39000"/>
                </a:schemeClr>
              </a:gs>
              <a:gs pos="17999">
                <a:schemeClr val="bg1">
                  <a:alpha val="34000"/>
                </a:schemeClr>
              </a:gs>
              <a:gs pos="67000">
                <a:schemeClr val="bg1"/>
              </a:gs>
              <a:gs pos="86000">
                <a:schemeClr val="bg1">
                  <a:lumMod val="65000"/>
                  <a:alpha val="65000"/>
                </a:schemeClr>
              </a:gs>
              <a:gs pos="94000">
                <a:schemeClr val="accent2">
                  <a:lumMod val="40000"/>
                  <a:lumOff val="60000"/>
                  <a:alpha val="36000"/>
                </a:schemeClr>
              </a:gs>
              <a:gs pos="96000">
                <a:schemeClr val="bg1"/>
              </a:gs>
            </a:gsLst>
            <a:path path="rect">
              <a:fillToRect l="100000" t="100000"/>
            </a:path>
          </a:gradFill>
          <a:ln w="41275">
            <a:solidFill>
              <a:schemeClr val="bg1">
                <a:alpha val="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i="1" dirty="0" smtClean="0">
                <a:solidFill>
                  <a:schemeClr val="bg2">
                    <a:lumMod val="25000"/>
                  </a:schemeClr>
                </a:solidFill>
                <a:cs typeface="Arial" charset="0"/>
              </a:rPr>
              <a:t>Firm Level: Refinery Crude Yields</a:t>
            </a:r>
            <a:endParaRPr lang="en-US" sz="3600" b="1" i="1" dirty="0">
              <a:solidFill>
                <a:schemeClr val="bg2">
                  <a:lumMod val="25000"/>
                </a:schemeClr>
              </a:solidFill>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그림 22" descr="Refinery.JPG"/>
          <p:cNvPicPr>
            <a:picLocks noChangeAspect="1"/>
          </p:cNvPicPr>
          <p:nvPr/>
        </p:nvPicPr>
        <p:blipFill>
          <a:blip r:embed="rId3" cstate="print">
            <a:duotone>
              <a:prstClr val="black"/>
              <a:srgbClr val="D9C3A5">
                <a:tint val="50000"/>
                <a:satMod val="180000"/>
              </a:srgbClr>
            </a:duotone>
            <a:lum bright="10000"/>
          </a:blip>
          <a:stretch>
            <a:fillRect/>
          </a:stretch>
        </p:blipFill>
        <p:spPr>
          <a:xfrm>
            <a:off x="228600" y="130161"/>
            <a:ext cx="8610600" cy="6423039"/>
          </a:xfrm>
          <a:prstGeom prst="rect">
            <a:avLst/>
          </a:prstGeom>
        </p:spPr>
      </p:pic>
      <p:sp>
        <p:nvSpPr>
          <p:cNvPr id="19" name="Rounded Rectangle 7"/>
          <p:cNvSpPr/>
          <p:nvPr/>
        </p:nvSpPr>
        <p:spPr>
          <a:xfrm>
            <a:off x="228600" y="228600"/>
            <a:ext cx="8686800" cy="838200"/>
          </a:xfrm>
          <a:prstGeom prst="roundRect">
            <a:avLst>
              <a:gd name="adj" fmla="val 3334"/>
            </a:avLst>
          </a:prstGeom>
          <a:gradFill>
            <a:gsLst>
              <a:gs pos="0">
                <a:schemeClr val="bg1"/>
              </a:gs>
              <a:gs pos="10000">
                <a:schemeClr val="tx1">
                  <a:lumMod val="75000"/>
                  <a:lumOff val="25000"/>
                </a:schemeClr>
              </a:gs>
              <a:gs pos="15000">
                <a:schemeClr val="accent2">
                  <a:lumMod val="40000"/>
                  <a:lumOff val="60000"/>
                </a:schemeClr>
              </a:gs>
              <a:gs pos="21000">
                <a:schemeClr val="bg1">
                  <a:lumMod val="95000"/>
                </a:schemeClr>
              </a:gs>
              <a:gs pos="20000">
                <a:schemeClr val="bg1"/>
              </a:gs>
              <a:gs pos="70000">
                <a:schemeClr val="bg1"/>
              </a:gs>
              <a:gs pos="84000">
                <a:schemeClr val="accent2">
                  <a:lumMod val="60000"/>
                  <a:lumOff val="40000"/>
                  <a:alpha val="27000"/>
                </a:schemeClr>
              </a:gs>
              <a:gs pos="88000">
                <a:schemeClr val="tx1">
                  <a:lumMod val="95000"/>
                  <a:lumOff val="5000"/>
                  <a:alpha val="38000"/>
                </a:schemeClr>
              </a:gs>
              <a:gs pos="100000">
                <a:schemeClr val="bg1"/>
              </a:gs>
            </a:gsLst>
            <a:lin ang="5400000" scaled="0"/>
          </a:gradFill>
          <a:ln w="41275">
            <a:solidFill>
              <a:schemeClr val="bg1"/>
            </a:solidFill>
          </a:ln>
          <a:scene3d>
            <a:camera prst="orthographicFront"/>
            <a:lightRig rig="threePt" dir="t"/>
          </a:scene3d>
          <a:sp3d>
            <a:bevelT w="0" h="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b="1" dirty="0" smtClean="0">
                <a:solidFill>
                  <a:schemeClr val="tx1"/>
                </a:solidFill>
                <a:cs typeface="Arial" charset="0"/>
              </a:rPr>
              <a:t>Oil Physical Fundamentals</a:t>
            </a:r>
            <a:endParaRPr lang="en-US" sz="4800" b="1" dirty="0">
              <a:solidFill>
                <a:schemeClr val="tx1"/>
              </a:solidFill>
              <a:cs typeface="Arial" charset="0"/>
            </a:endParaRPr>
          </a:p>
        </p:txBody>
      </p:sp>
      <p:sp>
        <p:nvSpPr>
          <p:cNvPr id="35" name="Oval 9"/>
          <p:cNvSpPr/>
          <p:nvPr/>
        </p:nvSpPr>
        <p:spPr>
          <a:xfrm>
            <a:off x="152400" y="304800"/>
            <a:ext cx="685800" cy="609600"/>
          </a:xfrm>
          <a:prstGeom prst="ellipse">
            <a:avLst/>
          </a:prstGeom>
          <a:gradFill>
            <a:gsLst>
              <a:gs pos="100000">
                <a:schemeClr val="bg1"/>
              </a:gs>
              <a:gs pos="17999">
                <a:schemeClr val="bg1"/>
              </a:gs>
              <a:gs pos="67000">
                <a:schemeClr val="bg1"/>
              </a:gs>
              <a:gs pos="86000">
                <a:schemeClr val="tx1"/>
              </a:gs>
              <a:gs pos="94000">
                <a:schemeClr val="accent2">
                  <a:lumMod val="40000"/>
                  <a:lumOff val="60000"/>
                </a:schemeClr>
              </a:gs>
              <a:gs pos="96000">
                <a:schemeClr val="tx1"/>
              </a:gs>
            </a:gsLst>
            <a:path path="shape">
              <a:fillToRect l="50000" t="50000" r="50000" b="50000"/>
            </a:path>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smtClean="0">
                <a:solidFill>
                  <a:schemeClr val="tx1"/>
                </a:solidFill>
              </a:rPr>
              <a:t>II</a:t>
            </a:r>
            <a:endParaRPr lang="en-US" sz="2400" b="1" dirty="0">
              <a:solidFill>
                <a:schemeClr val="tx1"/>
              </a:solidFill>
            </a:endParaRPr>
          </a:p>
        </p:txBody>
      </p:sp>
      <p:graphicFrame>
        <p:nvGraphicFramePr>
          <p:cNvPr id="8" name="차트 7"/>
          <p:cNvGraphicFramePr/>
          <p:nvPr/>
        </p:nvGraphicFramePr>
        <p:xfrm>
          <a:off x="228600" y="1143000"/>
          <a:ext cx="8458200" cy="5181600"/>
        </p:xfrm>
        <a:graphic>
          <a:graphicData uri="http://schemas.openxmlformats.org/drawingml/2006/chart">
            <c:chart xmlns:c="http://schemas.openxmlformats.org/drawingml/2006/chart" xmlns:r="http://schemas.openxmlformats.org/officeDocument/2006/relationships" r:id="rId4"/>
          </a:graphicData>
        </a:graphic>
      </p:graphicFrame>
      <p:sp>
        <p:nvSpPr>
          <p:cNvPr id="7" name="Rounded Rectangle 12"/>
          <p:cNvSpPr/>
          <p:nvPr/>
        </p:nvSpPr>
        <p:spPr>
          <a:xfrm>
            <a:off x="0" y="6324600"/>
            <a:ext cx="9144000" cy="533400"/>
          </a:xfrm>
          <a:prstGeom prst="roundRect">
            <a:avLst>
              <a:gd name="adj" fmla="val 3125"/>
            </a:avLst>
          </a:prstGeom>
          <a:gradFill>
            <a:gsLst>
              <a:gs pos="100000">
                <a:schemeClr val="bg1">
                  <a:alpha val="39000"/>
                </a:schemeClr>
              </a:gs>
              <a:gs pos="17999">
                <a:schemeClr val="bg1">
                  <a:alpha val="34000"/>
                </a:schemeClr>
              </a:gs>
              <a:gs pos="67000">
                <a:schemeClr val="bg1"/>
              </a:gs>
              <a:gs pos="86000">
                <a:schemeClr val="bg1">
                  <a:lumMod val="65000"/>
                  <a:alpha val="65000"/>
                </a:schemeClr>
              </a:gs>
              <a:gs pos="94000">
                <a:schemeClr val="accent2">
                  <a:lumMod val="40000"/>
                  <a:lumOff val="60000"/>
                  <a:alpha val="36000"/>
                </a:schemeClr>
              </a:gs>
              <a:gs pos="96000">
                <a:schemeClr val="bg1"/>
              </a:gs>
            </a:gsLst>
            <a:path path="rect">
              <a:fillToRect l="100000" t="100000"/>
            </a:path>
          </a:gradFill>
          <a:ln w="41275">
            <a:solidFill>
              <a:schemeClr val="bg1">
                <a:alpha val="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i="1" dirty="0" smtClean="0">
                <a:solidFill>
                  <a:schemeClr val="bg2">
                    <a:lumMod val="25000"/>
                  </a:schemeClr>
                </a:solidFill>
                <a:cs typeface="Arial" charset="0"/>
              </a:rPr>
              <a:t>Economic Level: Investment Trends</a:t>
            </a:r>
            <a:endParaRPr lang="en-US" sz="3600" b="1" i="1" dirty="0">
              <a:solidFill>
                <a:schemeClr val="bg2">
                  <a:lumMod val="25000"/>
                </a:schemeClr>
              </a:solidFill>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그림 22" descr="Refinery.JPG"/>
          <p:cNvPicPr>
            <a:picLocks noChangeAspect="1"/>
          </p:cNvPicPr>
          <p:nvPr/>
        </p:nvPicPr>
        <p:blipFill>
          <a:blip r:embed="rId3" cstate="print">
            <a:duotone>
              <a:prstClr val="black"/>
              <a:srgbClr val="D9C3A5">
                <a:tint val="50000"/>
                <a:satMod val="180000"/>
              </a:srgbClr>
            </a:duotone>
            <a:lum bright="10000"/>
          </a:blip>
          <a:stretch>
            <a:fillRect/>
          </a:stretch>
        </p:blipFill>
        <p:spPr>
          <a:xfrm>
            <a:off x="228600" y="130161"/>
            <a:ext cx="8610600" cy="6423039"/>
          </a:xfrm>
          <a:prstGeom prst="rect">
            <a:avLst/>
          </a:prstGeom>
        </p:spPr>
      </p:pic>
      <p:sp>
        <p:nvSpPr>
          <p:cNvPr id="19" name="Rounded Rectangle 7"/>
          <p:cNvSpPr/>
          <p:nvPr/>
        </p:nvSpPr>
        <p:spPr>
          <a:xfrm>
            <a:off x="228600" y="228600"/>
            <a:ext cx="8686800" cy="838200"/>
          </a:xfrm>
          <a:prstGeom prst="roundRect">
            <a:avLst>
              <a:gd name="adj" fmla="val 3334"/>
            </a:avLst>
          </a:prstGeom>
          <a:gradFill>
            <a:gsLst>
              <a:gs pos="0">
                <a:schemeClr val="bg1"/>
              </a:gs>
              <a:gs pos="10000">
                <a:schemeClr val="tx1">
                  <a:lumMod val="75000"/>
                  <a:lumOff val="25000"/>
                </a:schemeClr>
              </a:gs>
              <a:gs pos="15000">
                <a:schemeClr val="accent2">
                  <a:lumMod val="40000"/>
                  <a:lumOff val="60000"/>
                </a:schemeClr>
              </a:gs>
              <a:gs pos="21000">
                <a:schemeClr val="bg1">
                  <a:lumMod val="95000"/>
                </a:schemeClr>
              </a:gs>
              <a:gs pos="20000">
                <a:schemeClr val="bg1"/>
              </a:gs>
              <a:gs pos="70000">
                <a:schemeClr val="bg1"/>
              </a:gs>
              <a:gs pos="84000">
                <a:schemeClr val="accent2">
                  <a:lumMod val="60000"/>
                  <a:lumOff val="40000"/>
                  <a:alpha val="27000"/>
                </a:schemeClr>
              </a:gs>
              <a:gs pos="88000">
                <a:schemeClr val="tx1">
                  <a:lumMod val="95000"/>
                  <a:lumOff val="5000"/>
                  <a:alpha val="38000"/>
                </a:schemeClr>
              </a:gs>
              <a:gs pos="100000">
                <a:schemeClr val="bg1"/>
              </a:gs>
            </a:gsLst>
            <a:lin ang="5400000" scaled="0"/>
          </a:gradFill>
          <a:ln w="41275">
            <a:solidFill>
              <a:schemeClr val="bg1"/>
            </a:solidFill>
          </a:ln>
          <a:scene3d>
            <a:camera prst="orthographicFront"/>
            <a:lightRig rig="threePt" dir="t"/>
          </a:scene3d>
          <a:sp3d>
            <a:bevelT w="0" h="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b="1" dirty="0" smtClean="0">
                <a:solidFill>
                  <a:schemeClr val="tx1"/>
                </a:solidFill>
                <a:cs typeface="Arial" charset="0"/>
              </a:rPr>
              <a:t>Oil Physical Fundamentals</a:t>
            </a:r>
            <a:endParaRPr lang="en-US" sz="4800" b="1" dirty="0">
              <a:solidFill>
                <a:schemeClr val="tx1"/>
              </a:solidFill>
              <a:cs typeface="Arial" charset="0"/>
            </a:endParaRPr>
          </a:p>
        </p:txBody>
      </p:sp>
      <p:sp>
        <p:nvSpPr>
          <p:cNvPr id="35" name="Oval 9"/>
          <p:cNvSpPr/>
          <p:nvPr/>
        </p:nvSpPr>
        <p:spPr>
          <a:xfrm>
            <a:off x="152400" y="304800"/>
            <a:ext cx="685800" cy="609600"/>
          </a:xfrm>
          <a:prstGeom prst="ellipse">
            <a:avLst/>
          </a:prstGeom>
          <a:gradFill>
            <a:gsLst>
              <a:gs pos="100000">
                <a:schemeClr val="bg1"/>
              </a:gs>
              <a:gs pos="17999">
                <a:schemeClr val="bg1"/>
              </a:gs>
              <a:gs pos="67000">
                <a:schemeClr val="bg1"/>
              </a:gs>
              <a:gs pos="86000">
                <a:schemeClr val="tx1"/>
              </a:gs>
              <a:gs pos="94000">
                <a:schemeClr val="accent2">
                  <a:lumMod val="40000"/>
                  <a:lumOff val="60000"/>
                </a:schemeClr>
              </a:gs>
              <a:gs pos="96000">
                <a:schemeClr val="tx1"/>
              </a:gs>
            </a:gsLst>
            <a:path path="shape">
              <a:fillToRect l="50000" t="50000" r="50000" b="50000"/>
            </a:path>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rPr>
              <a:t>I</a:t>
            </a:r>
          </a:p>
        </p:txBody>
      </p:sp>
      <p:graphicFrame>
        <p:nvGraphicFramePr>
          <p:cNvPr id="9" name="차트 8"/>
          <p:cNvGraphicFramePr/>
          <p:nvPr/>
        </p:nvGraphicFramePr>
        <p:xfrm>
          <a:off x="304800" y="1066800"/>
          <a:ext cx="8534400" cy="5257799"/>
        </p:xfrm>
        <a:graphic>
          <a:graphicData uri="http://schemas.openxmlformats.org/drawingml/2006/chart">
            <c:chart xmlns:c="http://schemas.openxmlformats.org/drawingml/2006/chart" xmlns:r="http://schemas.openxmlformats.org/officeDocument/2006/relationships" r:id="rId4"/>
          </a:graphicData>
        </a:graphic>
      </p:graphicFrame>
      <p:sp>
        <p:nvSpPr>
          <p:cNvPr id="12" name="직사각형 11"/>
          <p:cNvSpPr/>
          <p:nvPr/>
        </p:nvSpPr>
        <p:spPr>
          <a:xfrm>
            <a:off x="5486400" y="1828800"/>
            <a:ext cx="1371585" cy="1524000"/>
          </a:xfrm>
          <a:prstGeom prst="rect">
            <a:avLst/>
          </a:prstGeom>
          <a:gradFill flip="none" rotWithShape="1">
            <a:gsLst>
              <a:gs pos="100000">
                <a:schemeClr val="bg1"/>
              </a:gs>
              <a:gs pos="17999">
                <a:schemeClr val="bg1"/>
              </a:gs>
              <a:gs pos="36000">
                <a:schemeClr val="bg1"/>
              </a:gs>
              <a:gs pos="86000">
                <a:schemeClr val="bg1"/>
              </a:gs>
              <a:gs pos="94000">
                <a:schemeClr val="bg1">
                  <a:lumMod val="75000"/>
                </a:schemeClr>
              </a:gs>
            </a:gsLst>
            <a:path path="shape">
              <a:fillToRect l="50000" t="50000" r="50000" b="50000"/>
            </a:path>
            <a:tileRect/>
          </a:gradFill>
          <a:ln w="12700">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91440" tIns="0" bIns="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b="1" dirty="0" smtClean="0">
                <a:solidFill>
                  <a:schemeClr val="tx1"/>
                </a:solidFill>
              </a:rPr>
              <a:t>Declining either because of E&amp;P ROI from 1990s, or increasing MC from offshore</a:t>
            </a:r>
            <a:endParaRPr lang="en-US" sz="1400" b="1" dirty="0">
              <a:solidFill>
                <a:schemeClr val="tx1"/>
              </a:solidFill>
            </a:endParaRPr>
          </a:p>
        </p:txBody>
      </p:sp>
      <p:sp>
        <p:nvSpPr>
          <p:cNvPr id="13" name="직선 화살표 연결선 12"/>
          <p:cNvSpPr/>
          <p:nvPr/>
        </p:nvSpPr>
        <p:spPr>
          <a:xfrm rot="5400000" flipV="1">
            <a:off x="5867402" y="3581402"/>
            <a:ext cx="1447797" cy="99059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lIns="365760" tIns="914400" bIns="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14" name="Rounded Rectangle 12"/>
          <p:cNvSpPr/>
          <p:nvPr/>
        </p:nvSpPr>
        <p:spPr>
          <a:xfrm>
            <a:off x="0" y="6324600"/>
            <a:ext cx="9144000" cy="533400"/>
          </a:xfrm>
          <a:prstGeom prst="roundRect">
            <a:avLst>
              <a:gd name="adj" fmla="val 3125"/>
            </a:avLst>
          </a:prstGeom>
          <a:gradFill>
            <a:gsLst>
              <a:gs pos="100000">
                <a:schemeClr val="bg1">
                  <a:alpha val="39000"/>
                </a:schemeClr>
              </a:gs>
              <a:gs pos="17999">
                <a:schemeClr val="bg1">
                  <a:alpha val="34000"/>
                </a:schemeClr>
              </a:gs>
              <a:gs pos="67000">
                <a:schemeClr val="bg1"/>
              </a:gs>
              <a:gs pos="86000">
                <a:schemeClr val="bg1">
                  <a:lumMod val="65000"/>
                  <a:alpha val="65000"/>
                </a:schemeClr>
              </a:gs>
              <a:gs pos="94000">
                <a:schemeClr val="accent2">
                  <a:lumMod val="40000"/>
                  <a:lumOff val="60000"/>
                  <a:alpha val="36000"/>
                </a:schemeClr>
              </a:gs>
              <a:gs pos="96000">
                <a:schemeClr val="bg1"/>
              </a:gs>
            </a:gsLst>
            <a:path path="rect">
              <a:fillToRect l="100000" t="100000"/>
            </a:path>
          </a:gradFill>
          <a:ln w="41275">
            <a:solidFill>
              <a:schemeClr val="bg1">
                <a:alpha val="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i="1" dirty="0" smtClean="0">
                <a:solidFill>
                  <a:schemeClr val="bg2">
                    <a:lumMod val="25000"/>
                  </a:schemeClr>
                </a:solidFill>
                <a:cs typeface="Arial" charset="0"/>
              </a:rPr>
              <a:t>Economic Level: Investment Trends</a:t>
            </a:r>
            <a:endParaRPr lang="en-US" sz="3600" b="1" i="1" dirty="0">
              <a:solidFill>
                <a:schemeClr val="bg2">
                  <a:lumMod val="25000"/>
                </a:schemeClr>
              </a:solidFill>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그림 22" descr="Refinery.JPG"/>
          <p:cNvPicPr>
            <a:picLocks noChangeAspect="1"/>
          </p:cNvPicPr>
          <p:nvPr/>
        </p:nvPicPr>
        <p:blipFill>
          <a:blip r:embed="rId3" cstate="print">
            <a:duotone>
              <a:prstClr val="black"/>
              <a:srgbClr val="D9C3A5">
                <a:tint val="50000"/>
                <a:satMod val="180000"/>
              </a:srgbClr>
            </a:duotone>
            <a:lum bright="10000"/>
          </a:blip>
          <a:stretch>
            <a:fillRect/>
          </a:stretch>
        </p:blipFill>
        <p:spPr>
          <a:xfrm>
            <a:off x="228600" y="130161"/>
            <a:ext cx="8610600" cy="6423039"/>
          </a:xfrm>
          <a:prstGeom prst="rect">
            <a:avLst/>
          </a:prstGeom>
        </p:spPr>
      </p:pic>
      <p:sp>
        <p:nvSpPr>
          <p:cNvPr id="19" name="Rounded Rectangle 7"/>
          <p:cNvSpPr/>
          <p:nvPr/>
        </p:nvSpPr>
        <p:spPr>
          <a:xfrm>
            <a:off x="228600" y="228600"/>
            <a:ext cx="8686800" cy="838200"/>
          </a:xfrm>
          <a:prstGeom prst="roundRect">
            <a:avLst>
              <a:gd name="adj" fmla="val 3334"/>
            </a:avLst>
          </a:prstGeom>
          <a:gradFill>
            <a:gsLst>
              <a:gs pos="0">
                <a:schemeClr val="bg1"/>
              </a:gs>
              <a:gs pos="10000">
                <a:schemeClr val="tx1">
                  <a:lumMod val="75000"/>
                  <a:lumOff val="25000"/>
                </a:schemeClr>
              </a:gs>
              <a:gs pos="15000">
                <a:schemeClr val="accent2">
                  <a:lumMod val="40000"/>
                  <a:lumOff val="60000"/>
                </a:schemeClr>
              </a:gs>
              <a:gs pos="21000">
                <a:schemeClr val="bg1">
                  <a:lumMod val="95000"/>
                </a:schemeClr>
              </a:gs>
              <a:gs pos="20000">
                <a:schemeClr val="bg1"/>
              </a:gs>
              <a:gs pos="70000">
                <a:schemeClr val="bg1"/>
              </a:gs>
              <a:gs pos="84000">
                <a:schemeClr val="accent2">
                  <a:lumMod val="60000"/>
                  <a:lumOff val="40000"/>
                  <a:alpha val="27000"/>
                </a:schemeClr>
              </a:gs>
              <a:gs pos="88000">
                <a:schemeClr val="tx1">
                  <a:lumMod val="95000"/>
                  <a:lumOff val="5000"/>
                  <a:alpha val="38000"/>
                </a:schemeClr>
              </a:gs>
              <a:gs pos="100000">
                <a:schemeClr val="bg1"/>
              </a:gs>
            </a:gsLst>
            <a:lin ang="5400000" scaled="0"/>
          </a:gradFill>
          <a:ln w="41275">
            <a:solidFill>
              <a:schemeClr val="bg1"/>
            </a:solidFill>
          </a:ln>
          <a:scene3d>
            <a:camera prst="orthographicFront"/>
            <a:lightRig rig="threePt" dir="t"/>
          </a:scene3d>
          <a:sp3d>
            <a:bevelT w="0" h="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b="1" dirty="0" smtClean="0">
                <a:solidFill>
                  <a:schemeClr val="tx1"/>
                </a:solidFill>
                <a:cs typeface="Arial" charset="0"/>
              </a:rPr>
              <a:t>Oil Physical Fundamentals</a:t>
            </a:r>
            <a:endParaRPr lang="en-US" sz="4800" b="1" dirty="0">
              <a:solidFill>
                <a:schemeClr val="tx1"/>
              </a:solidFill>
              <a:cs typeface="Arial" charset="0"/>
            </a:endParaRPr>
          </a:p>
        </p:txBody>
      </p:sp>
      <p:sp>
        <p:nvSpPr>
          <p:cNvPr id="35" name="Oval 9"/>
          <p:cNvSpPr/>
          <p:nvPr/>
        </p:nvSpPr>
        <p:spPr>
          <a:xfrm>
            <a:off x="152400" y="304800"/>
            <a:ext cx="685800" cy="609600"/>
          </a:xfrm>
          <a:prstGeom prst="ellipse">
            <a:avLst/>
          </a:prstGeom>
          <a:gradFill>
            <a:gsLst>
              <a:gs pos="100000">
                <a:schemeClr val="bg1"/>
              </a:gs>
              <a:gs pos="17999">
                <a:schemeClr val="bg1"/>
              </a:gs>
              <a:gs pos="67000">
                <a:schemeClr val="bg1"/>
              </a:gs>
              <a:gs pos="86000">
                <a:schemeClr val="tx1"/>
              </a:gs>
              <a:gs pos="94000">
                <a:schemeClr val="accent2">
                  <a:lumMod val="40000"/>
                  <a:lumOff val="60000"/>
                </a:schemeClr>
              </a:gs>
              <a:gs pos="96000">
                <a:schemeClr val="tx1"/>
              </a:gs>
            </a:gsLst>
            <a:path path="shape">
              <a:fillToRect l="50000" t="50000" r="50000" b="50000"/>
            </a:path>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rPr>
              <a:t>I</a:t>
            </a:r>
          </a:p>
        </p:txBody>
      </p:sp>
      <p:sp>
        <p:nvSpPr>
          <p:cNvPr id="13" name="직선 화살표 연결선 12"/>
          <p:cNvSpPr/>
          <p:nvPr/>
        </p:nvSpPr>
        <p:spPr>
          <a:xfrm rot="5400000" flipV="1">
            <a:off x="5867402" y="3581402"/>
            <a:ext cx="1447797" cy="99059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lIns="365760" tIns="914400" bIns="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14" name="Rounded Rectangle 12"/>
          <p:cNvSpPr/>
          <p:nvPr/>
        </p:nvSpPr>
        <p:spPr>
          <a:xfrm>
            <a:off x="0" y="6324600"/>
            <a:ext cx="9144000" cy="533400"/>
          </a:xfrm>
          <a:prstGeom prst="roundRect">
            <a:avLst>
              <a:gd name="adj" fmla="val 3125"/>
            </a:avLst>
          </a:prstGeom>
          <a:gradFill>
            <a:gsLst>
              <a:gs pos="100000">
                <a:schemeClr val="bg1">
                  <a:alpha val="39000"/>
                </a:schemeClr>
              </a:gs>
              <a:gs pos="17999">
                <a:schemeClr val="bg1">
                  <a:alpha val="34000"/>
                </a:schemeClr>
              </a:gs>
              <a:gs pos="67000">
                <a:schemeClr val="bg1"/>
              </a:gs>
              <a:gs pos="86000">
                <a:schemeClr val="bg1">
                  <a:lumMod val="65000"/>
                  <a:alpha val="65000"/>
                </a:schemeClr>
              </a:gs>
              <a:gs pos="94000">
                <a:schemeClr val="accent2">
                  <a:lumMod val="40000"/>
                  <a:lumOff val="60000"/>
                  <a:alpha val="36000"/>
                </a:schemeClr>
              </a:gs>
              <a:gs pos="96000">
                <a:schemeClr val="bg1"/>
              </a:gs>
            </a:gsLst>
            <a:path path="rect">
              <a:fillToRect l="100000" t="100000"/>
            </a:path>
          </a:gradFill>
          <a:ln w="41275">
            <a:solidFill>
              <a:schemeClr val="bg1">
                <a:alpha val="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i="1" dirty="0" smtClean="0">
                <a:solidFill>
                  <a:schemeClr val="bg2">
                    <a:lumMod val="25000"/>
                  </a:schemeClr>
                </a:solidFill>
                <a:cs typeface="Arial" charset="0"/>
              </a:rPr>
              <a:t>Economic Level: Investment Trends</a:t>
            </a:r>
            <a:endParaRPr lang="en-US" sz="3600" b="1" i="1" dirty="0">
              <a:solidFill>
                <a:schemeClr val="bg2">
                  <a:lumMod val="25000"/>
                </a:schemeClr>
              </a:solidFill>
              <a:cs typeface="Arial" charset="0"/>
            </a:endParaRPr>
          </a:p>
        </p:txBody>
      </p:sp>
      <p:sp>
        <p:nvSpPr>
          <p:cNvPr id="10" name="Rounded Rectangle 12"/>
          <p:cNvSpPr/>
          <p:nvPr/>
        </p:nvSpPr>
        <p:spPr>
          <a:xfrm>
            <a:off x="609600" y="1219200"/>
            <a:ext cx="8077200" cy="5029200"/>
          </a:xfrm>
          <a:prstGeom prst="roundRect">
            <a:avLst>
              <a:gd name="adj" fmla="val 6989"/>
            </a:avLst>
          </a:prstGeom>
          <a:gradFill flip="none" rotWithShape="1">
            <a:gsLst>
              <a:gs pos="100000">
                <a:schemeClr val="bg1">
                  <a:alpha val="38000"/>
                </a:schemeClr>
              </a:gs>
              <a:gs pos="17999">
                <a:schemeClr val="bg1">
                  <a:alpha val="71000"/>
                </a:schemeClr>
              </a:gs>
              <a:gs pos="36000">
                <a:schemeClr val="bg1">
                  <a:alpha val="68000"/>
                </a:schemeClr>
              </a:gs>
              <a:gs pos="86000">
                <a:schemeClr val="bg1"/>
              </a:gs>
              <a:gs pos="94000">
                <a:schemeClr val="bg1">
                  <a:lumMod val="75000"/>
                  <a:alpha val="59000"/>
                </a:schemeClr>
              </a:gs>
            </a:gsLst>
            <a:path path="shape">
              <a:fillToRect l="50000" t="50000" r="50000" b="50000"/>
            </a:path>
            <a:tileRect/>
          </a:gradFill>
          <a:ln w="41275">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365760" tIns="914400" bIns="0" anchor="ctr"/>
          <a:lstStyle/>
          <a:p>
            <a:pPr>
              <a:defRPr/>
            </a:pPr>
            <a:endParaRPr lang="en-US" b="1" dirty="0" smtClean="0">
              <a:solidFill>
                <a:schemeClr val="bg2">
                  <a:lumMod val="25000"/>
                </a:schemeClr>
              </a:solidFill>
              <a:cs typeface="Arial" charset="0"/>
            </a:endParaRPr>
          </a:p>
          <a:p>
            <a:pPr>
              <a:defRPr/>
            </a:pPr>
            <a:endParaRPr lang="en-US" b="1" dirty="0" smtClean="0">
              <a:solidFill>
                <a:schemeClr val="bg2">
                  <a:lumMod val="25000"/>
                </a:schemeClr>
              </a:solidFill>
              <a:cs typeface="Arial" charset="0"/>
            </a:endParaRPr>
          </a:p>
          <a:p>
            <a:pPr>
              <a:defRPr/>
            </a:pPr>
            <a:endParaRPr lang="en-US" b="1" dirty="0" smtClean="0">
              <a:solidFill>
                <a:schemeClr val="bg2">
                  <a:lumMod val="25000"/>
                </a:schemeClr>
              </a:solidFill>
              <a:cs typeface="Arial" charset="0"/>
            </a:endParaRPr>
          </a:p>
          <a:p>
            <a:pPr>
              <a:defRPr/>
            </a:pPr>
            <a:endParaRPr lang="en-US" b="1" dirty="0" smtClean="0">
              <a:solidFill>
                <a:schemeClr val="tx1"/>
              </a:solidFill>
              <a:cs typeface="Arial" charset="0"/>
            </a:endParaRPr>
          </a:p>
          <a:p>
            <a:pPr>
              <a:defRPr/>
            </a:pPr>
            <a:endParaRPr lang="en-US" b="1" dirty="0" smtClean="0">
              <a:solidFill>
                <a:schemeClr val="tx1"/>
              </a:solidFill>
              <a:cs typeface="Arial" charset="0"/>
            </a:endParaRPr>
          </a:p>
        </p:txBody>
      </p:sp>
      <p:cxnSp>
        <p:nvCxnSpPr>
          <p:cNvPr id="11" name="Straight Connector 5"/>
          <p:cNvCxnSpPr/>
          <p:nvPr/>
        </p:nvCxnSpPr>
        <p:spPr>
          <a:xfrm flipV="1">
            <a:off x="4857036" y="3117580"/>
            <a:ext cx="2844800" cy="248443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6"/>
          <p:cNvCxnSpPr/>
          <p:nvPr/>
        </p:nvCxnSpPr>
        <p:spPr>
          <a:xfrm rot="16200000" flipV="1">
            <a:off x="3823342" y="3644259"/>
            <a:ext cx="3396681" cy="5277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7"/>
          <p:cNvCxnSpPr/>
          <p:nvPr/>
        </p:nvCxnSpPr>
        <p:spPr>
          <a:xfrm rot="5400000">
            <a:off x="2961333" y="3664049"/>
            <a:ext cx="3805535" cy="1412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20"/>
          <p:cNvSpPr txBox="1">
            <a:spLocks noChangeArrowheads="1"/>
          </p:cNvSpPr>
          <p:nvPr/>
        </p:nvSpPr>
        <p:spPr bwMode="auto">
          <a:xfrm rot="16200000">
            <a:off x="4388713" y="1745532"/>
            <a:ext cx="461665" cy="411163"/>
          </a:xfrm>
          <a:prstGeom prst="rect">
            <a:avLst/>
          </a:prstGeom>
          <a:noFill/>
          <a:ln w="9525">
            <a:noFill/>
            <a:miter lim="800000"/>
            <a:headEnd/>
            <a:tailEnd/>
          </a:ln>
        </p:spPr>
        <p:txBody>
          <a:bodyPr vert="eaVert"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b="1" dirty="0" smtClean="0">
                <a:latin typeface="Calibri" pitchFamily="34" charset="0"/>
              </a:rPr>
              <a:t>O</a:t>
            </a:r>
            <a:r>
              <a:rPr lang="en-US" b="1" baseline="-25000" dirty="0" smtClean="0">
                <a:latin typeface="Calibri" pitchFamily="34" charset="0"/>
              </a:rPr>
              <a:t>p</a:t>
            </a:r>
            <a:endParaRPr lang="en-US" b="1" baseline="-25000" dirty="0">
              <a:latin typeface="Calibri" pitchFamily="34" charset="0"/>
            </a:endParaRPr>
          </a:p>
        </p:txBody>
      </p:sp>
      <p:cxnSp>
        <p:nvCxnSpPr>
          <p:cNvPr id="18" name="Straight Connector 9"/>
          <p:cNvCxnSpPr/>
          <p:nvPr/>
        </p:nvCxnSpPr>
        <p:spPr>
          <a:xfrm flipV="1">
            <a:off x="4871164" y="1948881"/>
            <a:ext cx="2362200" cy="212883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0"/>
          <p:cNvCxnSpPr/>
          <p:nvPr/>
        </p:nvCxnSpPr>
        <p:spPr>
          <a:xfrm rot="16200000" flipV="1">
            <a:off x="4817979" y="3495897"/>
            <a:ext cx="3611564" cy="60960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Arrow Connector 11"/>
          <p:cNvCxnSpPr/>
          <p:nvPr/>
        </p:nvCxnSpPr>
        <p:spPr>
          <a:xfrm rot="16200000" flipV="1">
            <a:off x="6019802" y="3124201"/>
            <a:ext cx="1295401" cy="22859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12"/>
          <p:cNvCxnSpPr/>
          <p:nvPr/>
        </p:nvCxnSpPr>
        <p:spPr>
          <a:xfrm flipV="1">
            <a:off x="5715000" y="4419600"/>
            <a:ext cx="762000" cy="609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TextBox 50"/>
          <p:cNvSpPr txBox="1">
            <a:spLocks noChangeArrowheads="1"/>
          </p:cNvSpPr>
          <p:nvPr/>
        </p:nvSpPr>
        <p:spPr bwMode="auto">
          <a:xfrm rot="16200000">
            <a:off x="5373756" y="5042124"/>
            <a:ext cx="461665" cy="209550"/>
          </a:xfrm>
          <a:prstGeom prst="rect">
            <a:avLst/>
          </a:prstGeom>
          <a:noFill/>
          <a:ln w="9525">
            <a:noFill/>
            <a:miter lim="800000"/>
            <a:headEnd/>
            <a:tailEnd/>
          </a:ln>
        </p:spPr>
        <p:txBody>
          <a:bodyPr vert="eaVert">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solidFill>
                  <a:srgbClr val="C00000"/>
                </a:solidFill>
                <a:latin typeface="Calibri" pitchFamily="34" charset="0"/>
              </a:rPr>
              <a:t>1</a:t>
            </a:r>
          </a:p>
        </p:txBody>
      </p:sp>
      <p:sp>
        <p:nvSpPr>
          <p:cNvPr id="25" name="TextBox 51"/>
          <p:cNvSpPr txBox="1">
            <a:spLocks noChangeArrowheads="1"/>
          </p:cNvSpPr>
          <p:nvPr/>
        </p:nvSpPr>
        <p:spPr bwMode="auto">
          <a:xfrm rot="16200000">
            <a:off x="6364356" y="4203925"/>
            <a:ext cx="461665" cy="209550"/>
          </a:xfrm>
          <a:prstGeom prst="rect">
            <a:avLst/>
          </a:prstGeom>
          <a:noFill/>
          <a:ln w="9525">
            <a:noFill/>
            <a:miter lim="800000"/>
            <a:headEnd/>
            <a:tailEnd/>
          </a:ln>
        </p:spPr>
        <p:txBody>
          <a:bodyPr vert="eaVert">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solidFill>
                  <a:srgbClr val="C00000"/>
                </a:solidFill>
                <a:latin typeface="Calibri" pitchFamily="34" charset="0"/>
              </a:rPr>
              <a:t>2</a:t>
            </a:r>
          </a:p>
        </p:txBody>
      </p:sp>
      <p:sp>
        <p:nvSpPr>
          <p:cNvPr id="26" name="TextBox 52"/>
          <p:cNvSpPr txBox="1">
            <a:spLocks noChangeArrowheads="1"/>
          </p:cNvSpPr>
          <p:nvPr/>
        </p:nvSpPr>
        <p:spPr bwMode="auto">
          <a:xfrm rot="16200000">
            <a:off x="6116707" y="2832324"/>
            <a:ext cx="461665" cy="209550"/>
          </a:xfrm>
          <a:prstGeom prst="rect">
            <a:avLst/>
          </a:prstGeom>
          <a:noFill/>
          <a:ln w="9525">
            <a:noFill/>
            <a:miter lim="800000"/>
            <a:headEnd/>
            <a:tailEnd/>
          </a:ln>
        </p:spPr>
        <p:txBody>
          <a:bodyPr vert="eaVert">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solidFill>
                  <a:srgbClr val="C00000"/>
                </a:solidFill>
                <a:latin typeface="Calibri" pitchFamily="34" charset="0"/>
              </a:rPr>
              <a:t>3</a:t>
            </a:r>
          </a:p>
        </p:txBody>
      </p:sp>
      <p:sp>
        <p:nvSpPr>
          <p:cNvPr id="27" name="TextBox 53"/>
          <p:cNvSpPr txBox="1">
            <a:spLocks noChangeArrowheads="1"/>
          </p:cNvSpPr>
          <p:nvPr/>
        </p:nvSpPr>
        <p:spPr bwMode="auto">
          <a:xfrm rot="16200000">
            <a:off x="5507106" y="3370488"/>
            <a:ext cx="461665" cy="209550"/>
          </a:xfrm>
          <a:prstGeom prst="rect">
            <a:avLst/>
          </a:prstGeom>
          <a:noFill/>
          <a:ln w="9525">
            <a:noFill/>
            <a:miter lim="800000"/>
            <a:headEnd/>
            <a:tailEnd/>
          </a:ln>
        </p:spPr>
        <p:txBody>
          <a:bodyPr vert="eaVert">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solidFill>
                  <a:srgbClr val="C00000"/>
                </a:solidFill>
                <a:latin typeface="Calibri" pitchFamily="34" charset="0"/>
              </a:rPr>
              <a:t>4</a:t>
            </a:r>
          </a:p>
        </p:txBody>
      </p:sp>
      <p:sp>
        <p:nvSpPr>
          <p:cNvPr id="28" name="TextBox 94"/>
          <p:cNvSpPr txBox="1">
            <a:spLocks noChangeArrowheads="1"/>
          </p:cNvSpPr>
          <p:nvPr/>
        </p:nvSpPr>
        <p:spPr bwMode="auto">
          <a:xfrm rot="16200000">
            <a:off x="7231131" y="1722513"/>
            <a:ext cx="461665" cy="457200"/>
          </a:xfrm>
          <a:prstGeom prst="rect">
            <a:avLst/>
          </a:prstGeom>
          <a:noFill/>
          <a:ln w="9525">
            <a:noFill/>
            <a:miter lim="800000"/>
            <a:headEnd/>
            <a:tailEnd/>
          </a:ln>
        </p:spPr>
        <p:txBody>
          <a:bodyPr vert="eaVert"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latin typeface="Calibri" pitchFamily="34" charset="0"/>
              </a:rPr>
              <a:t>S</a:t>
            </a:r>
            <a:r>
              <a:rPr lang="en-US" baseline="-25000" dirty="0">
                <a:latin typeface="Calibri" pitchFamily="34" charset="0"/>
              </a:rPr>
              <a:t>2</a:t>
            </a:r>
          </a:p>
        </p:txBody>
      </p:sp>
      <p:sp>
        <p:nvSpPr>
          <p:cNvPr id="29" name="TextBox 95"/>
          <p:cNvSpPr txBox="1">
            <a:spLocks noChangeArrowheads="1"/>
          </p:cNvSpPr>
          <p:nvPr/>
        </p:nvSpPr>
        <p:spPr bwMode="auto">
          <a:xfrm rot="16200000">
            <a:off x="5065067" y="1812640"/>
            <a:ext cx="461665" cy="381000"/>
          </a:xfrm>
          <a:prstGeom prst="rect">
            <a:avLst/>
          </a:prstGeom>
          <a:noFill/>
          <a:ln w="9525">
            <a:noFill/>
            <a:miter lim="800000"/>
            <a:headEnd/>
            <a:tailEnd/>
          </a:ln>
        </p:spPr>
        <p:txBody>
          <a:bodyPr vert="eaVert"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latin typeface="Calibri" pitchFamily="34" charset="0"/>
              </a:rPr>
              <a:t>D</a:t>
            </a:r>
            <a:r>
              <a:rPr lang="en-US" baseline="-25000" dirty="0">
                <a:latin typeface="Calibri" pitchFamily="34" charset="0"/>
              </a:rPr>
              <a:t>1</a:t>
            </a:r>
          </a:p>
        </p:txBody>
      </p:sp>
      <p:sp>
        <p:nvSpPr>
          <p:cNvPr id="30" name="TextBox 96"/>
          <p:cNvSpPr txBox="1">
            <a:spLocks noChangeArrowheads="1"/>
          </p:cNvSpPr>
          <p:nvPr/>
        </p:nvSpPr>
        <p:spPr bwMode="auto">
          <a:xfrm rot="16200000">
            <a:off x="6786482" y="1024163"/>
            <a:ext cx="461963" cy="1701800"/>
          </a:xfrm>
          <a:prstGeom prst="rect">
            <a:avLst/>
          </a:prstGeom>
          <a:noFill/>
          <a:ln w="9525">
            <a:noFill/>
            <a:miter lim="800000"/>
            <a:headEnd/>
            <a:tailEnd/>
          </a:ln>
        </p:spPr>
        <p:txBody>
          <a:bodyPr vert="eaVert">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latin typeface="Calibri" pitchFamily="34" charset="0"/>
              </a:rPr>
              <a:t>D</a:t>
            </a:r>
            <a:r>
              <a:rPr lang="en-US" baseline="-25000" dirty="0">
                <a:latin typeface="Calibri" pitchFamily="34" charset="0"/>
              </a:rPr>
              <a:t>2</a:t>
            </a:r>
          </a:p>
        </p:txBody>
      </p:sp>
      <p:cxnSp>
        <p:nvCxnSpPr>
          <p:cNvPr id="31" name="Straight Arrow Connector 20"/>
          <p:cNvCxnSpPr/>
          <p:nvPr/>
        </p:nvCxnSpPr>
        <p:spPr>
          <a:xfrm rot="10800000" flipV="1">
            <a:off x="5791200" y="2514600"/>
            <a:ext cx="533400" cy="457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Connector 21"/>
          <p:cNvCxnSpPr/>
          <p:nvPr/>
        </p:nvCxnSpPr>
        <p:spPr>
          <a:xfrm rot="16200000" flipV="1">
            <a:off x="4109164" y="3549081"/>
            <a:ext cx="3581400" cy="53340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3" name="TextBox 33"/>
          <p:cNvSpPr txBox="1">
            <a:spLocks noChangeArrowheads="1"/>
          </p:cNvSpPr>
          <p:nvPr/>
        </p:nvSpPr>
        <p:spPr bwMode="auto">
          <a:xfrm rot="16200000">
            <a:off x="5446067" y="1684562"/>
            <a:ext cx="461665" cy="381000"/>
          </a:xfrm>
          <a:prstGeom prst="rect">
            <a:avLst/>
          </a:prstGeom>
          <a:noFill/>
          <a:ln w="9525">
            <a:noFill/>
            <a:miter lim="800000"/>
            <a:headEnd/>
            <a:tailEnd/>
          </a:ln>
        </p:spPr>
        <p:txBody>
          <a:bodyPr vert="eaVert"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latin typeface="Calibri" pitchFamily="34" charset="0"/>
              </a:rPr>
              <a:t>D</a:t>
            </a:r>
            <a:r>
              <a:rPr lang="en-US" baseline="-25000" dirty="0">
                <a:latin typeface="Calibri" pitchFamily="34" charset="0"/>
              </a:rPr>
              <a:t>3</a:t>
            </a:r>
          </a:p>
        </p:txBody>
      </p:sp>
      <p:sp>
        <p:nvSpPr>
          <p:cNvPr id="34" name="TextBox 34"/>
          <p:cNvSpPr txBox="1">
            <a:spLocks noChangeArrowheads="1"/>
          </p:cNvSpPr>
          <p:nvPr/>
        </p:nvSpPr>
        <p:spPr bwMode="auto">
          <a:xfrm rot="16200000">
            <a:off x="4035817" y="4370595"/>
            <a:ext cx="738664" cy="943306"/>
          </a:xfrm>
          <a:prstGeom prst="rect">
            <a:avLst/>
          </a:prstGeom>
          <a:noFill/>
          <a:ln w="9525">
            <a:noFill/>
            <a:miter lim="800000"/>
            <a:headEnd/>
            <a:tailEnd/>
          </a:ln>
        </p:spPr>
        <p:txBody>
          <a:bodyPr vert="eaVert"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r>
              <a:rPr lang="en-US" dirty="0" smtClean="0">
                <a:latin typeface="Calibri" pitchFamily="34" charset="0"/>
              </a:rPr>
              <a:t>(1998)</a:t>
            </a:r>
          </a:p>
          <a:p>
            <a:pPr algn="r"/>
            <a:r>
              <a:rPr lang="en-US" dirty="0" smtClean="0">
                <a:latin typeface="Calibri" pitchFamily="34" charset="0"/>
              </a:rPr>
              <a:t> $20 </a:t>
            </a:r>
            <a:endParaRPr lang="en-US" baseline="-25000" dirty="0">
              <a:latin typeface="Calibri" pitchFamily="34" charset="0"/>
            </a:endParaRPr>
          </a:p>
        </p:txBody>
      </p:sp>
      <p:sp>
        <p:nvSpPr>
          <p:cNvPr id="36" name="TextBox 35"/>
          <p:cNvSpPr txBox="1">
            <a:spLocks noChangeArrowheads="1"/>
          </p:cNvSpPr>
          <p:nvPr/>
        </p:nvSpPr>
        <p:spPr bwMode="auto">
          <a:xfrm rot="16200000">
            <a:off x="4001064" y="2253092"/>
            <a:ext cx="738664" cy="882978"/>
          </a:xfrm>
          <a:prstGeom prst="rect">
            <a:avLst/>
          </a:prstGeom>
          <a:noFill/>
          <a:ln w="9525">
            <a:noFill/>
            <a:miter lim="800000"/>
            <a:headEnd/>
            <a:tailEnd/>
          </a:ln>
        </p:spPr>
        <p:txBody>
          <a:bodyPr vert="eaVert"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r>
              <a:rPr lang="en-US" dirty="0" smtClean="0">
                <a:latin typeface="Calibri" pitchFamily="34" charset="0"/>
              </a:rPr>
              <a:t>(2008)</a:t>
            </a:r>
          </a:p>
          <a:p>
            <a:pPr algn="r"/>
            <a:r>
              <a:rPr lang="en-US" dirty="0" smtClean="0">
                <a:latin typeface="Calibri" pitchFamily="34" charset="0"/>
              </a:rPr>
              <a:t>$100</a:t>
            </a:r>
            <a:endParaRPr lang="en-US" baseline="-25000" dirty="0">
              <a:latin typeface="Calibri" pitchFamily="34" charset="0"/>
            </a:endParaRPr>
          </a:p>
        </p:txBody>
      </p:sp>
      <p:cxnSp>
        <p:nvCxnSpPr>
          <p:cNvPr id="37" name="Straight Connector 25"/>
          <p:cNvCxnSpPr/>
          <p:nvPr/>
        </p:nvCxnSpPr>
        <p:spPr>
          <a:xfrm flipV="1">
            <a:off x="4083652" y="4846069"/>
            <a:ext cx="1625712" cy="33298"/>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38" name="Straight Connector 26"/>
          <p:cNvCxnSpPr>
            <a:endCxn id="26" idx="3"/>
          </p:cNvCxnSpPr>
          <p:nvPr/>
        </p:nvCxnSpPr>
        <p:spPr>
          <a:xfrm flipV="1">
            <a:off x="1846889" y="2706267"/>
            <a:ext cx="4500651" cy="6677"/>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39" name="TextBox 36"/>
          <p:cNvSpPr txBox="1">
            <a:spLocks noChangeArrowheads="1"/>
          </p:cNvSpPr>
          <p:nvPr/>
        </p:nvSpPr>
        <p:spPr bwMode="auto">
          <a:xfrm rot="16200000">
            <a:off x="3859770" y="2617232"/>
            <a:ext cx="738664" cy="1295401"/>
          </a:xfrm>
          <a:prstGeom prst="rect">
            <a:avLst/>
          </a:prstGeom>
          <a:noFill/>
          <a:ln w="9525">
            <a:noFill/>
            <a:miter lim="800000"/>
            <a:headEnd/>
            <a:tailEnd/>
          </a:ln>
        </p:spPr>
        <p:txBody>
          <a:bodyPr vert="eaVert"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r>
              <a:rPr lang="en-US" dirty="0" smtClean="0">
                <a:latin typeface="Calibri" pitchFamily="34" charset="0"/>
              </a:rPr>
              <a:t>(2009)</a:t>
            </a:r>
          </a:p>
          <a:p>
            <a:pPr algn="r"/>
            <a:r>
              <a:rPr lang="en-US" dirty="0" smtClean="0">
                <a:latin typeface="Calibri" pitchFamily="34" charset="0"/>
              </a:rPr>
              <a:t>$</a:t>
            </a:r>
            <a:r>
              <a:rPr lang="en-US" dirty="0">
                <a:latin typeface="Calibri" pitchFamily="34" charset="0"/>
              </a:rPr>
              <a:t>50 </a:t>
            </a:r>
            <a:endParaRPr lang="en-US" baseline="-25000" dirty="0">
              <a:latin typeface="Calibri" pitchFamily="34" charset="0"/>
            </a:endParaRPr>
          </a:p>
        </p:txBody>
      </p:sp>
      <p:cxnSp>
        <p:nvCxnSpPr>
          <p:cNvPr id="40" name="Straight Connector 28"/>
          <p:cNvCxnSpPr/>
          <p:nvPr/>
        </p:nvCxnSpPr>
        <p:spPr>
          <a:xfrm>
            <a:off x="2325190" y="3219379"/>
            <a:ext cx="3460374" cy="2649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41" name="Straight Connector 29"/>
          <p:cNvCxnSpPr/>
          <p:nvPr/>
        </p:nvCxnSpPr>
        <p:spPr>
          <a:xfrm rot="10800000" flipV="1">
            <a:off x="1256046" y="5606479"/>
            <a:ext cx="7120318" cy="440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64"/>
          <p:cNvSpPr txBox="1"/>
          <p:nvPr/>
        </p:nvSpPr>
        <p:spPr>
          <a:xfrm>
            <a:off x="1295400" y="1371600"/>
            <a:ext cx="6905767" cy="369332"/>
          </a:xfrm>
          <a:prstGeom prst="rect">
            <a:avLst/>
          </a:prstGeom>
          <a:solidFill>
            <a:schemeClr val="bg1"/>
          </a:solidFill>
          <a:scene3d>
            <a:camera prst="perspectiveFront"/>
            <a:lightRig rig="threePt" dir="t"/>
          </a:scene3d>
          <a:sp3d>
            <a:bevelT/>
            <a:bevelB/>
          </a:sp3d>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dirty="0" smtClean="0"/>
              <a:t>Impact of Cross Oil Price Elasticity of Energy R&amp;D Demand</a:t>
            </a:r>
            <a:endParaRPr lang="en-US" dirty="0"/>
          </a:p>
        </p:txBody>
      </p:sp>
      <p:cxnSp>
        <p:nvCxnSpPr>
          <p:cNvPr id="43" name="Straight Connector 34"/>
          <p:cNvCxnSpPr/>
          <p:nvPr/>
        </p:nvCxnSpPr>
        <p:spPr>
          <a:xfrm>
            <a:off x="1601900" y="2467941"/>
            <a:ext cx="3200400" cy="3124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21"/>
          <p:cNvSpPr txBox="1">
            <a:spLocks noChangeArrowheads="1"/>
          </p:cNvSpPr>
          <p:nvPr/>
        </p:nvSpPr>
        <p:spPr bwMode="auto">
          <a:xfrm rot="18844781">
            <a:off x="2461672" y="1934460"/>
            <a:ext cx="461665" cy="2481693"/>
          </a:xfrm>
          <a:prstGeom prst="rect">
            <a:avLst/>
          </a:prstGeom>
          <a:solidFill>
            <a:schemeClr val="bg1">
              <a:alpha val="44000"/>
            </a:schemeClr>
          </a:solidFill>
          <a:ln w="9525">
            <a:noFill/>
            <a:miter lim="800000"/>
            <a:headEnd/>
            <a:tailEnd/>
          </a:ln>
          <a:scene3d>
            <a:camera prst="orthographicFront"/>
            <a:lightRig rig="threePt" dir="t"/>
          </a:scene3d>
          <a:sp3d>
            <a:bevelT/>
          </a:sp3d>
        </p:spPr>
        <p:txBody>
          <a:bodyPr vert="eaVert" wrap="square">
            <a:spAutoFit/>
          </a:bodyPr>
          <a:lstStyle/>
          <a:p>
            <a:r>
              <a:rPr lang="en-US" dirty="0" smtClean="0">
                <a:latin typeface="Calibri" pitchFamily="34" charset="0"/>
              </a:rPr>
              <a:t>P &amp; D Investment, Exp?</a:t>
            </a:r>
            <a:endParaRPr lang="en-US" baseline="-25000" dirty="0">
              <a:latin typeface="Calibri" pitchFamily="34" charset="0"/>
            </a:endParaRPr>
          </a:p>
        </p:txBody>
      </p:sp>
      <p:cxnSp>
        <p:nvCxnSpPr>
          <p:cNvPr id="45" name="Straight Connector 37"/>
          <p:cNvCxnSpPr/>
          <p:nvPr/>
        </p:nvCxnSpPr>
        <p:spPr>
          <a:xfrm rot="5400000">
            <a:off x="3696435" y="5211144"/>
            <a:ext cx="762001" cy="1588"/>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46" name="Straight Connector 38"/>
          <p:cNvCxnSpPr/>
          <p:nvPr/>
        </p:nvCxnSpPr>
        <p:spPr>
          <a:xfrm rot="5400000">
            <a:off x="431560" y="4129478"/>
            <a:ext cx="2743197" cy="1588"/>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47" name="Straight Connector 39"/>
          <p:cNvCxnSpPr/>
          <p:nvPr/>
        </p:nvCxnSpPr>
        <p:spPr>
          <a:xfrm rot="16200000" flipH="1">
            <a:off x="1122788" y="4463987"/>
            <a:ext cx="2409894" cy="5091"/>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48" name="TextBox 34"/>
          <p:cNvSpPr txBox="1">
            <a:spLocks noChangeArrowheads="1"/>
          </p:cNvSpPr>
          <p:nvPr/>
        </p:nvSpPr>
        <p:spPr bwMode="auto">
          <a:xfrm rot="16200000">
            <a:off x="3899711" y="5403501"/>
            <a:ext cx="461665" cy="762000"/>
          </a:xfrm>
          <a:prstGeom prst="rect">
            <a:avLst/>
          </a:prstGeom>
          <a:noFill/>
          <a:ln w="9525">
            <a:noFill/>
            <a:miter lim="800000"/>
            <a:headEnd/>
            <a:tailEnd/>
          </a:ln>
        </p:spPr>
        <p:txBody>
          <a:bodyPr vert="eaVert" wrap="square">
            <a:spAutoFit/>
          </a:bodyPr>
          <a:lstStyle/>
          <a:p>
            <a:r>
              <a:rPr lang="en-US" dirty="0" smtClean="0">
                <a:latin typeface="Calibri" pitchFamily="34" charset="0"/>
              </a:rPr>
              <a:t>(1999) </a:t>
            </a:r>
          </a:p>
        </p:txBody>
      </p:sp>
      <p:sp>
        <p:nvSpPr>
          <p:cNvPr id="49" name="TextBox 34"/>
          <p:cNvSpPr txBox="1">
            <a:spLocks noChangeArrowheads="1"/>
          </p:cNvSpPr>
          <p:nvPr/>
        </p:nvSpPr>
        <p:spPr bwMode="auto">
          <a:xfrm rot="16200000">
            <a:off x="2246751" y="5407967"/>
            <a:ext cx="461665" cy="762000"/>
          </a:xfrm>
          <a:prstGeom prst="rect">
            <a:avLst/>
          </a:prstGeom>
          <a:noFill/>
          <a:ln w="9525">
            <a:noFill/>
            <a:miter lim="800000"/>
            <a:headEnd/>
            <a:tailEnd/>
          </a:ln>
        </p:spPr>
        <p:txBody>
          <a:bodyPr vert="eaVert" wrap="square">
            <a:spAutoFit/>
          </a:bodyPr>
          <a:lstStyle/>
          <a:p>
            <a:r>
              <a:rPr lang="en-US" dirty="0" smtClean="0">
                <a:latin typeface="Calibri" pitchFamily="34" charset="0"/>
              </a:rPr>
              <a:t>(2010) </a:t>
            </a:r>
          </a:p>
        </p:txBody>
      </p:sp>
      <p:sp>
        <p:nvSpPr>
          <p:cNvPr id="50" name="TextBox 34"/>
          <p:cNvSpPr txBox="1">
            <a:spLocks noChangeArrowheads="1"/>
          </p:cNvSpPr>
          <p:nvPr/>
        </p:nvSpPr>
        <p:spPr bwMode="auto">
          <a:xfrm rot="16200000">
            <a:off x="1549232" y="5407967"/>
            <a:ext cx="461665" cy="762000"/>
          </a:xfrm>
          <a:prstGeom prst="rect">
            <a:avLst/>
          </a:prstGeom>
          <a:noFill/>
          <a:ln w="9525">
            <a:noFill/>
            <a:miter lim="800000"/>
            <a:headEnd/>
            <a:tailEnd/>
          </a:ln>
        </p:spPr>
        <p:txBody>
          <a:bodyPr vert="eaVert" wrap="square">
            <a:spAutoFit/>
          </a:bodyPr>
          <a:lstStyle/>
          <a:p>
            <a:r>
              <a:rPr lang="en-US" dirty="0" smtClean="0">
                <a:latin typeface="Calibri" pitchFamily="34" charset="0"/>
              </a:rPr>
              <a:t>(2009) </a:t>
            </a:r>
          </a:p>
        </p:txBody>
      </p:sp>
      <p:sp>
        <p:nvSpPr>
          <p:cNvPr id="51" name="TextBox 21"/>
          <p:cNvSpPr txBox="1">
            <a:spLocks noChangeArrowheads="1"/>
          </p:cNvSpPr>
          <p:nvPr/>
        </p:nvSpPr>
        <p:spPr bwMode="auto">
          <a:xfrm rot="16200000">
            <a:off x="2893368" y="4726634"/>
            <a:ext cx="461665" cy="2743200"/>
          </a:xfrm>
          <a:prstGeom prst="rect">
            <a:avLst/>
          </a:prstGeom>
          <a:solidFill>
            <a:schemeClr val="bg1">
              <a:alpha val="28000"/>
            </a:schemeClr>
          </a:solidFill>
          <a:ln w="9525">
            <a:noFill/>
            <a:miter lim="800000"/>
            <a:headEnd/>
            <a:tailEnd/>
          </a:ln>
          <a:scene3d>
            <a:camera prst="perspectiveFront"/>
            <a:lightRig rig="threePt" dir="t"/>
          </a:scene3d>
          <a:sp3d>
            <a:bevelT/>
          </a:sp3d>
        </p:spPr>
        <p:txBody>
          <a:bodyPr vert="eaVert" wrap="square">
            <a:spAutoFit/>
          </a:bodyPr>
          <a:lstStyle/>
          <a:p>
            <a:pPr algn="ctr"/>
            <a:r>
              <a:rPr lang="en-US" b="1" dirty="0" smtClean="0">
                <a:latin typeface="Calibri" pitchFamily="34" charset="0"/>
              </a:rPr>
              <a:t>Est. One + Year Lag </a:t>
            </a:r>
            <a:endParaRPr lang="en-US" b="1" dirty="0">
              <a:latin typeface="Calibri" pitchFamily="34" charset="0"/>
            </a:endParaRPr>
          </a:p>
        </p:txBody>
      </p:sp>
      <p:sp>
        <p:nvSpPr>
          <p:cNvPr id="52" name="TextBox 94"/>
          <p:cNvSpPr txBox="1">
            <a:spLocks noChangeArrowheads="1"/>
          </p:cNvSpPr>
          <p:nvPr/>
        </p:nvSpPr>
        <p:spPr bwMode="auto">
          <a:xfrm rot="16200000">
            <a:off x="7541569" y="2696363"/>
            <a:ext cx="461665" cy="457200"/>
          </a:xfrm>
          <a:prstGeom prst="rect">
            <a:avLst/>
          </a:prstGeom>
          <a:noFill/>
          <a:ln w="9525">
            <a:noFill/>
            <a:miter lim="800000"/>
            <a:headEnd/>
            <a:tailEnd/>
          </a:ln>
        </p:spPr>
        <p:txBody>
          <a:bodyPr vert="eaVert"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smtClean="0">
                <a:latin typeface="Calibri" pitchFamily="34" charset="0"/>
              </a:rPr>
              <a:t>S</a:t>
            </a:r>
            <a:r>
              <a:rPr lang="en-US" baseline="-25000" dirty="0">
                <a:latin typeface="Calibri" pitchFamily="34" charset="0"/>
              </a:rPr>
              <a:t>1</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그림 22" descr="Refinery.JPG"/>
          <p:cNvPicPr>
            <a:picLocks noChangeAspect="1"/>
          </p:cNvPicPr>
          <p:nvPr/>
        </p:nvPicPr>
        <p:blipFill>
          <a:blip r:embed="rId3" cstate="print">
            <a:duotone>
              <a:prstClr val="black"/>
              <a:srgbClr val="D9C3A5">
                <a:tint val="50000"/>
                <a:satMod val="180000"/>
              </a:srgbClr>
            </a:duotone>
            <a:lum bright="10000"/>
          </a:blip>
          <a:stretch>
            <a:fillRect/>
          </a:stretch>
        </p:blipFill>
        <p:spPr>
          <a:xfrm>
            <a:off x="228600" y="130161"/>
            <a:ext cx="8610600" cy="6423039"/>
          </a:xfrm>
          <a:prstGeom prst="rect">
            <a:avLst/>
          </a:prstGeom>
        </p:spPr>
      </p:pic>
      <p:graphicFrame>
        <p:nvGraphicFramePr>
          <p:cNvPr id="11" name="차트 10"/>
          <p:cNvGraphicFramePr/>
          <p:nvPr/>
        </p:nvGraphicFramePr>
        <p:xfrm>
          <a:off x="228600" y="1143000"/>
          <a:ext cx="8610600" cy="5095874"/>
        </p:xfrm>
        <a:graphic>
          <a:graphicData uri="http://schemas.openxmlformats.org/drawingml/2006/chart">
            <c:chart xmlns:c="http://schemas.openxmlformats.org/drawingml/2006/chart" xmlns:r="http://schemas.openxmlformats.org/officeDocument/2006/relationships" r:id="rId4"/>
          </a:graphicData>
        </a:graphic>
      </p:graphicFrame>
      <p:sp>
        <p:nvSpPr>
          <p:cNvPr id="13" name="Rounded Rectangle 7"/>
          <p:cNvSpPr/>
          <p:nvPr/>
        </p:nvSpPr>
        <p:spPr>
          <a:xfrm>
            <a:off x="228600" y="228600"/>
            <a:ext cx="8686800" cy="838200"/>
          </a:xfrm>
          <a:prstGeom prst="roundRect">
            <a:avLst>
              <a:gd name="adj" fmla="val 3334"/>
            </a:avLst>
          </a:prstGeom>
          <a:gradFill>
            <a:gsLst>
              <a:gs pos="0">
                <a:schemeClr val="bg1"/>
              </a:gs>
              <a:gs pos="10000">
                <a:schemeClr val="tx1">
                  <a:lumMod val="75000"/>
                  <a:lumOff val="25000"/>
                </a:schemeClr>
              </a:gs>
              <a:gs pos="15000">
                <a:schemeClr val="accent2">
                  <a:lumMod val="40000"/>
                  <a:lumOff val="60000"/>
                </a:schemeClr>
              </a:gs>
              <a:gs pos="21000">
                <a:schemeClr val="bg1">
                  <a:lumMod val="95000"/>
                </a:schemeClr>
              </a:gs>
              <a:gs pos="20000">
                <a:schemeClr val="bg1"/>
              </a:gs>
              <a:gs pos="70000">
                <a:schemeClr val="bg1"/>
              </a:gs>
              <a:gs pos="84000">
                <a:schemeClr val="accent2">
                  <a:lumMod val="60000"/>
                  <a:lumOff val="40000"/>
                  <a:alpha val="27000"/>
                </a:schemeClr>
              </a:gs>
              <a:gs pos="88000">
                <a:schemeClr val="tx1">
                  <a:lumMod val="95000"/>
                  <a:lumOff val="5000"/>
                  <a:alpha val="38000"/>
                </a:schemeClr>
              </a:gs>
              <a:gs pos="100000">
                <a:schemeClr val="bg1"/>
              </a:gs>
            </a:gsLst>
            <a:lin ang="5400000" scaled="0"/>
          </a:gradFill>
          <a:ln w="41275">
            <a:solidFill>
              <a:schemeClr val="bg1"/>
            </a:solidFill>
          </a:ln>
          <a:scene3d>
            <a:camera prst="orthographicFront"/>
            <a:lightRig rig="threePt" dir="t"/>
          </a:scene3d>
          <a:sp3d>
            <a:bevelT w="0" h="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b="1" dirty="0" smtClean="0">
                <a:solidFill>
                  <a:schemeClr val="tx1"/>
                </a:solidFill>
                <a:cs typeface="Arial" charset="0"/>
              </a:rPr>
              <a:t>Oil Physical Fundamentals</a:t>
            </a:r>
            <a:endParaRPr lang="en-US" sz="4800" b="1" dirty="0">
              <a:solidFill>
                <a:schemeClr val="tx1"/>
              </a:solidFill>
              <a:cs typeface="Arial" charset="0"/>
            </a:endParaRPr>
          </a:p>
        </p:txBody>
      </p:sp>
      <p:sp>
        <p:nvSpPr>
          <p:cNvPr id="14" name="Oval 9"/>
          <p:cNvSpPr/>
          <p:nvPr/>
        </p:nvSpPr>
        <p:spPr>
          <a:xfrm>
            <a:off x="152400" y="304800"/>
            <a:ext cx="685800" cy="609600"/>
          </a:xfrm>
          <a:prstGeom prst="ellipse">
            <a:avLst/>
          </a:prstGeom>
          <a:gradFill>
            <a:gsLst>
              <a:gs pos="100000">
                <a:schemeClr val="bg1"/>
              </a:gs>
              <a:gs pos="17999">
                <a:schemeClr val="bg1"/>
              </a:gs>
              <a:gs pos="67000">
                <a:schemeClr val="bg1"/>
              </a:gs>
              <a:gs pos="86000">
                <a:schemeClr val="tx1"/>
              </a:gs>
              <a:gs pos="94000">
                <a:schemeClr val="accent2">
                  <a:lumMod val="40000"/>
                  <a:lumOff val="60000"/>
                </a:schemeClr>
              </a:gs>
              <a:gs pos="96000">
                <a:schemeClr val="tx1"/>
              </a:gs>
            </a:gsLst>
            <a:path path="shape">
              <a:fillToRect l="50000" t="50000" r="50000" b="50000"/>
            </a:path>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smtClean="0">
                <a:solidFill>
                  <a:schemeClr val="tx1"/>
                </a:solidFill>
              </a:rPr>
              <a:t>II</a:t>
            </a:r>
            <a:endParaRPr lang="en-US" sz="2400" b="1" dirty="0">
              <a:solidFill>
                <a:schemeClr val="tx1"/>
              </a:solidFill>
            </a:endParaRPr>
          </a:p>
        </p:txBody>
      </p:sp>
      <p:sp>
        <p:nvSpPr>
          <p:cNvPr id="15" name="직사각형 14"/>
          <p:cNvSpPr/>
          <p:nvPr/>
        </p:nvSpPr>
        <p:spPr>
          <a:xfrm>
            <a:off x="1600200" y="1676400"/>
            <a:ext cx="6324600" cy="609600"/>
          </a:xfrm>
          <a:prstGeom prst="rect">
            <a:avLst/>
          </a:prstGeom>
          <a:gradFill flip="none" rotWithShape="1">
            <a:gsLst>
              <a:gs pos="100000">
                <a:sysClr val="window" lastClr="FFFFFF"/>
              </a:gs>
              <a:gs pos="17999">
                <a:sysClr val="window" lastClr="FFFFFF"/>
              </a:gs>
              <a:gs pos="36000">
                <a:sysClr val="window" lastClr="FFFFFF"/>
              </a:gs>
              <a:gs pos="86000">
                <a:sysClr val="window" lastClr="FFFFFF"/>
              </a:gs>
              <a:gs pos="94000">
                <a:sysClr val="window" lastClr="FFFFFF">
                  <a:lumMod val="75000"/>
                </a:sysClr>
              </a:gs>
            </a:gsLst>
            <a:path path="shape">
              <a:fillToRect l="50000" t="50000" r="50000" b="50000"/>
            </a:path>
            <a:tileRect/>
          </a:gradFill>
          <a:ln w="12700" cap="flat" cmpd="sng" algn="ctr">
            <a:solidFill>
              <a:sysClr val="windowText" lastClr="000000"/>
            </a:solidFill>
            <a:prstDash val="solid"/>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91440" tIns="0" bIns="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b="1" dirty="0" smtClean="0">
                <a:solidFill>
                  <a:sysClr val="windowText" lastClr="000000"/>
                </a:solidFill>
              </a:rPr>
              <a:t>Cutting Production when price falls is natural economic behavior </a:t>
            </a:r>
          </a:p>
          <a:p>
            <a:pPr algn="ctr"/>
            <a:r>
              <a:rPr lang="en-US" sz="1600" b="1" dirty="0" smtClean="0">
                <a:solidFill>
                  <a:sysClr val="windowText" lastClr="000000"/>
                </a:solidFill>
              </a:rPr>
              <a:t>due to marginal costs—something not specific to only OPEC</a:t>
            </a:r>
            <a:endParaRPr lang="en-US" sz="1600" b="1" dirty="0">
              <a:solidFill>
                <a:sysClr val="windowText" lastClr="000000"/>
              </a:solidFill>
            </a:endParaRPr>
          </a:p>
        </p:txBody>
      </p:sp>
      <p:sp>
        <p:nvSpPr>
          <p:cNvPr id="16" name="Rounded Rectangle 12"/>
          <p:cNvSpPr/>
          <p:nvPr/>
        </p:nvSpPr>
        <p:spPr>
          <a:xfrm>
            <a:off x="0" y="6324600"/>
            <a:ext cx="9144000" cy="533400"/>
          </a:xfrm>
          <a:prstGeom prst="roundRect">
            <a:avLst>
              <a:gd name="adj" fmla="val 3125"/>
            </a:avLst>
          </a:prstGeom>
          <a:gradFill>
            <a:gsLst>
              <a:gs pos="100000">
                <a:schemeClr val="bg1">
                  <a:alpha val="39000"/>
                </a:schemeClr>
              </a:gs>
              <a:gs pos="17999">
                <a:schemeClr val="bg1">
                  <a:alpha val="34000"/>
                </a:schemeClr>
              </a:gs>
              <a:gs pos="67000">
                <a:schemeClr val="bg1"/>
              </a:gs>
              <a:gs pos="86000">
                <a:schemeClr val="bg1">
                  <a:lumMod val="65000"/>
                  <a:alpha val="65000"/>
                </a:schemeClr>
              </a:gs>
              <a:gs pos="94000">
                <a:schemeClr val="accent2">
                  <a:lumMod val="40000"/>
                  <a:lumOff val="60000"/>
                  <a:alpha val="36000"/>
                </a:schemeClr>
              </a:gs>
              <a:gs pos="96000">
                <a:schemeClr val="bg1"/>
              </a:gs>
            </a:gsLst>
            <a:path path="rect">
              <a:fillToRect l="100000" t="100000"/>
            </a:path>
          </a:gradFill>
          <a:ln w="41275">
            <a:solidFill>
              <a:schemeClr val="bg1">
                <a:alpha val="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i="1" dirty="0" smtClean="0">
                <a:solidFill>
                  <a:schemeClr val="bg2">
                    <a:lumMod val="25000"/>
                  </a:schemeClr>
                </a:solidFill>
                <a:cs typeface="Arial" charset="0"/>
              </a:rPr>
              <a:t>Economic Level: Production &amp; Marginal Costs</a:t>
            </a:r>
            <a:endParaRPr lang="en-US" sz="3600" b="1" i="1" dirty="0">
              <a:solidFill>
                <a:schemeClr val="bg2">
                  <a:lumMod val="25000"/>
                </a:schemeClr>
              </a:solidFill>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evofh1l.devhub.com/img/upload/OIL03.jpg"/>
          <p:cNvPicPr>
            <a:picLocks noChangeAspect="1" noChangeArrowheads="1"/>
          </p:cNvPicPr>
          <p:nvPr/>
        </p:nvPicPr>
        <p:blipFill>
          <a:blip r:embed="rId3" cstate="print">
            <a:duotone>
              <a:prstClr val="black"/>
              <a:schemeClr val="accent2">
                <a:tint val="45000"/>
                <a:satMod val="400000"/>
              </a:schemeClr>
            </a:duotone>
          </a:blip>
          <a:srcRect/>
          <a:stretch>
            <a:fillRect/>
          </a:stretch>
        </p:blipFill>
        <p:spPr bwMode="auto">
          <a:xfrm>
            <a:off x="228600" y="914400"/>
            <a:ext cx="8610600" cy="5346700"/>
          </a:xfrm>
          <a:prstGeom prst="rect">
            <a:avLst/>
          </a:prstGeom>
          <a:noFill/>
        </p:spPr>
      </p:pic>
      <p:sp>
        <p:nvSpPr>
          <p:cNvPr id="19" name="직사각형 18"/>
          <p:cNvSpPr/>
          <p:nvPr/>
        </p:nvSpPr>
        <p:spPr>
          <a:xfrm>
            <a:off x="4133418" y="3244334"/>
            <a:ext cx="877163" cy="369332"/>
          </a:xfrm>
          <a:prstGeom prst="rect">
            <a:avLst/>
          </a:prstGeom>
        </p:spPr>
        <p:txBody>
          <a:bodyPr wrap="none">
            <a:spAutoFit/>
          </a:bodyPr>
          <a:lstStyle/>
          <a:p>
            <a:r>
              <a:rPr lang="ko-KR" altLang="en-US" dirty="0" smtClean="0"/>
              <a:t>이연희</a:t>
            </a:r>
            <a:endParaRPr lang="en-US" dirty="0"/>
          </a:p>
        </p:txBody>
      </p:sp>
      <p:graphicFrame>
        <p:nvGraphicFramePr>
          <p:cNvPr id="28" name="차트 27"/>
          <p:cNvGraphicFramePr/>
          <p:nvPr/>
        </p:nvGraphicFramePr>
        <p:xfrm>
          <a:off x="304800" y="1143000"/>
          <a:ext cx="8458200" cy="5105400"/>
        </p:xfrm>
        <a:graphic>
          <a:graphicData uri="http://schemas.openxmlformats.org/drawingml/2006/chart">
            <c:chart xmlns:c="http://schemas.openxmlformats.org/drawingml/2006/chart" xmlns:r="http://schemas.openxmlformats.org/officeDocument/2006/relationships" r:id="rId4"/>
          </a:graphicData>
        </a:graphic>
      </p:graphicFrame>
      <p:sp>
        <p:nvSpPr>
          <p:cNvPr id="11" name="Rounded Rectangle 7"/>
          <p:cNvSpPr/>
          <p:nvPr/>
        </p:nvSpPr>
        <p:spPr>
          <a:xfrm>
            <a:off x="228600" y="228600"/>
            <a:ext cx="8686800" cy="838200"/>
          </a:xfrm>
          <a:prstGeom prst="roundRect">
            <a:avLst>
              <a:gd name="adj" fmla="val 3334"/>
            </a:avLst>
          </a:prstGeom>
          <a:gradFill>
            <a:gsLst>
              <a:gs pos="0">
                <a:schemeClr val="bg1"/>
              </a:gs>
              <a:gs pos="10000">
                <a:schemeClr val="tx1">
                  <a:lumMod val="75000"/>
                  <a:lumOff val="25000"/>
                </a:schemeClr>
              </a:gs>
              <a:gs pos="15000">
                <a:schemeClr val="accent2">
                  <a:lumMod val="40000"/>
                  <a:lumOff val="60000"/>
                </a:schemeClr>
              </a:gs>
              <a:gs pos="21000">
                <a:schemeClr val="bg1">
                  <a:lumMod val="95000"/>
                </a:schemeClr>
              </a:gs>
              <a:gs pos="20000">
                <a:schemeClr val="bg1"/>
              </a:gs>
              <a:gs pos="70000">
                <a:schemeClr val="bg1"/>
              </a:gs>
              <a:gs pos="84000">
                <a:schemeClr val="accent2">
                  <a:lumMod val="60000"/>
                  <a:lumOff val="40000"/>
                  <a:alpha val="27000"/>
                </a:schemeClr>
              </a:gs>
              <a:gs pos="88000">
                <a:schemeClr val="tx1">
                  <a:lumMod val="95000"/>
                  <a:lumOff val="5000"/>
                  <a:alpha val="38000"/>
                </a:schemeClr>
              </a:gs>
              <a:gs pos="100000">
                <a:schemeClr val="bg1"/>
              </a:gs>
            </a:gsLst>
            <a:lin ang="5400000" scaled="0"/>
          </a:gradFill>
          <a:ln w="41275">
            <a:solidFill>
              <a:schemeClr val="bg1"/>
            </a:solidFill>
          </a:ln>
          <a:scene3d>
            <a:camera prst="orthographicFront"/>
            <a:lightRig rig="threePt" dir="t"/>
          </a:scene3d>
          <a:sp3d>
            <a:bevelT w="0" h="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b="1" dirty="0" smtClean="0">
                <a:solidFill>
                  <a:schemeClr val="tx1"/>
                </a:solidFill>
                <a:cs typeface="Arial" charset="0"/>
              </a:rPr>
              <a:t>Oil Physical Fundamentals</a:t>
            </a:r>
            <a:endParaRPr lang="en-US" sz="4800" b="1" dirty="0">
              <a:solidFill>
                <a:schemeClr val="tx1"/>
              </a:solidFill>
              <a:cs typeface="Arial" charset="0"/>
            </a:endParaRPr>
          </a:p>
        </p:txBody>
      </p:sp>
      <p:sp>
        <p:nvSpPr>
          <p:cNvPr id="12" name="Oval 9"/>
          <p:cNvSpPr/>
          <p:nvPr/>
        </p:nvSpPr>
        <p:spPr>
          <a:xfrm>
            <a:off x="152400" y="304800"/>
            <a:ext cx="685800" cy="609600"/>
          </a:xfrm>
          <a:prstGeom prst="ellipse">
            <a:avLst/>
          </a:prstGeom>
          <a:gradFill>
            <a:gsLst>
              <a:gs pos="100000">
                <a:schemeClr val="bg1"/>
              </a:gs>
              <a:gs pos="17999">
                <a:schemeClr val="bg1"/>
              </a:gs>
              <a:gs pos="67000">
                <a:schemeClr val="bg1"/>
              </a:gs>
              <a:gs pos="86000">
                <a:schemeClr val="tx1"/>
              </a:gs>
              <a:gs pos="94000">
                <a:schemeClr val="accent2">
                  <a:lumMod val="40000"/>
                  <a:lumOff val="60000"/>
                </a:schemeClr>
              </a:gs>
              <a:gs pos="96000">
                <a:schemeClr val="tx1"/>
              </a:gs>
            </a:gsLst>
            <a:path path="shape">
              <a:fillToRect l="50000" t="50000" r="50000" b="50000"/>
            </a:path>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smtClean="0">
                <a:solidFill>
                  <a:schemeClr val="tx1"/>
                </a:solidFill>
              </a:rPr>
              <a:t>II</a:t>
            </a:r>
            <a:endParaRPr lang="en-US" sz="2400" b="1" dirty="0">
              <a:solidFill>
                <a:schemeClr val="tx1"/>
              </a:solidFill>
            </a:endParaRPr>
          </a:p>
        </p:txBody>
      </p:sp>
      <p:cxnSp>
        <p:nvCxnSpPr>
          <p:cNvPr id="14" name="직선 화살표 연결선 13"/>
          <p:cNvCxnSpPr/>
          <p:nvPr/>
        </p:nvCxnSpPr>
        <p:spPr>
          <a:xfrm>
            <a:off x="3276600" y="1905000"/>
            <a:ext cx="3581400" cy="2514600"/>
          </a:xfrm>
          <a:prstGeom prst="straightConnector1">
            <a:avLst/>
          </a:prstGeom>
          <a:ln w="508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
          <p:cNvSpPr txBox="1"/>
          <p:nvPr/>
        </p:nvSpPr>
        <p:spPr>
          <a:xfrm rot="19961300">
            <a:off x="3237216" y="3617592"/>
            <a:ext cx="3863301" cy="213656"/>
          </a:xfrm>
          <a:prstGeom prst="rect">
            <a:avLst/>
          </a:prstGeom>
          <a:solidFill>
            <a:schemeClr val="accent6">
              <a:lumMod val="60000"/>
              <a:lumOff val="40000"/>
              <a:alpha val="50000"/>
            </a:schemeClr>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b="1" dirty="0" smtClean="0">
                <a:solidFill>
                  <a:schemeClr val="tx1"/>
                </a:solidFill>
              </a:rPr>
              <a:t>          Marginal Costs - Risk - World GDP</a:t>
            </a:r>
            <a:endParaRPr lang="en-US" sz="1100" b="1" dirty="0">
              <a:solidFill>
                <a:schemeClr val="tx1"/>
              </a:solidFill>
            </a:endParaRPr>
          </a:p>
        </p:txBody>
      </p:sp>
      <p:sp>
        <p:nvSpPr>
          <p:cNvPr id="20" name="TextBox 1"/>
          <p:cNvSpPr txBox="1"/>
          <p:nvPr/>
        </p:nvSpPr>
        <p:spPr>
          <a:xfrm rot="2119409">
            <a:off x="2965659" y="2888226"/>
            <a:ext cx="4188100" cy="225236"/>
          </a:xfrm>
          <a:prstGeom prst="rect">
            <a:avLst/>
          </a:prstGeom>
          <a:solidFill>
            <a:schemeClr val="tx2">
              <a:lumMod val="40000"/>
              <a:lumOff val="60000"/>
              <a:alpha val="50000"/>
            </a:schemeClr>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b="1" dirty="0" smtClean="0">
                <a:solidFill>
                  <a:schemeClr val="tx1"/>
                </a:solidFill>
              </a:rPr>
              <a:t>Spare Capacity – Production – Reserve Discovery - </a:t>
            </a:r>
            <a:r>
              <a:rPr lang="en-US" b="1" dirty="0" smtClean="0"/>
              <a:t>Exchange</a:t>
            </a:r>
            <a:r>
              <a:rPr lang="en-US" sz="1100" b="1" dirty="0" smtClean="0">
                <a:solidFill>
                  <a:schemeClr val="tx1"/>
                </a:solidFill>
              </a:rPr>
              <a:t> Rates</a:t>
            </a:r>
            <a:endParaRPr lang="en-US" sz="1100" b="1" dirty="0">
              <a:solidFill>
                <a:schemeClr val="tx1"/>
              </a:solidFill>
            </a:endParaRPr>
          </a:p>
        </p:txBody>
      </p:sp>
      <p:sp>
        <p:nvSpPr>
          <p:cNvPr id="16" name="직사각형 15"/>
          <p:cNvSpPr/>
          <p:nvPr/>
        </p:nvSpPr>
        <p:spPr>
          <a:xfrm>
            <a:off x="5715000" y="1600192"/>
            <a:ext cx="2057457" cy="685808"/>
          </a:xfrm>
          <a:prstGeom prst="rect">
            <a:avLst/>
          </a:prstGeom>
          <a:solidFill>
            <a:srgbClr val="FFFF00">
              <a:alpha val="30000"/>
            </a:srgbClr>
          </a:solidFill>
          <a:ln w="12700" cap="flat" cmpd="sng" algn="ctr">
            <a:solidFill>
              <a:srgbClr val="FFFF00"/>
            </a:solidFill>
            <a:prstDash val="solid"/>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91440" tIns="0" bIns="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b="1" dirty="0" smtClean="0">
                <a:solidFill>
                  <a:sysClr val="windowText" lastClr="000000"/>
                </a:solidFill>
              </a:rPr>
              <a:t>Critical &amp; Unique Period for Low Spare Capacity due to Expected Demand</a:t>
            </a:r>
            <a:endParaRPr lang="en-US" sz="1400" b="1" dirty="0">
              <a:solidFill>
                <a:sysClr val="windowText" lastClr="000000"/>
              </a:solidFill>
            </a:endParaRPr>
          </a:p>
        </p:txBody>
      </p:sp>
      <p:sp>
        <p:nvSpPr>
          <p:cNvPr id="17" name="이등변 삼각형 16"/>
          <p:cNvSpPr/>
          <p:nvPr/>
        </p:nvSpPr>
        <p:spPr>
          <a:xfrm rot="10800000">
            <a:off x="5791200" y="2286000"/>
            <a:ext cx="1905000" cy="2286000"/>
          </a:xfrm>
          <a:prstGeom prst="triangle">
            <a:avLst/>
          </a:prstGeom>
          <a:solidFill>
            <a:srgbClr val="FFFF00">
              <a:alpha val="15000"/>
            </a:srgbClr>
          </a:solidFill>
          <a:ln w="3175">
            <a:solidFill>
              <a:schemeClr val="accent6">
                <a:lumMod val="75000"/>
              </a:schemeClr>
            </a:solidFill>
            <a:prstDash val="sysDash"/>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365760" tIns="914400" bIns="0" rtlCol="0" anchor="ctr"/>
          <a:lstStyle/>
          <a:p>
            <a:pPr algn="ctr"/>
            <a:endParaRPr lang="en-US" b="1" dirty="0" smtClean="0">
              <a:solidFill>
                <a:schemeClr val="tx1"/>
              </a:solidFill>
              <a:cs typeface="Arial" charset="0"/>
            </a:endParaRPr>
          </a:p>
        </p:txBody>
      </p:sp>
      <p:cxnSp>
        <p:nvCxnSpPr>
          <p:cNvPr id="22" name="직선 화살표 연결선 21"/>
          <p:cNvCxnSpPr/>
          <p:nvPr/>
        </p:nvCxnSpPr>
        <p:spPr>
          <a:xfrm rot="16200000" flipH="1">
            <a:off x="6477000" y="3429000"/>
            <a:ext cx="2133600" cy="12192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직선 연결선 23"/>
          <p:cNvCxnSpPr/>
          <p:nvPr/>
        </p:nvCxnSpPr>
        <p:spPr>
          <a:xfrm flipV="1">
            <a:off x="3505200" y="2971800"/>
            <a:ext cx="3429000" cy="1752600"/>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sp>
        <p:nvSpPr>
          <p:cNvPr id="25" name="Rounded Rectangle 12"/>
          <p:cNvSpPr/>
          <p:nvPr/>
        </p:nvSpPr>
        <p:spPr>
          <a:xfrm>
            <a:off x="0" y="6324600"/>
            <a:ext cx="9144000" cy="533400"/>
          </a:xfrm>
          <a:prstGeom prst="roundRect">
            <a:avLst>
              <a:gd name="adj" fmla="val 3125"/>
            </a:avLst>
          </a:prstGeom>
          <a:gradFill>
            <a:gsLst>
              <a:gs pos="100000">
                <a:schemeClr val="bg1">
                  <a:alpha val="39000"/>
                </a:schemeClr>
              </a:gs>
              <a:gs pos="17999">
                <a:schemeClr val="bg1">
                  <a:alpha val="34000"/>
                </a:schemeClr>
              </a:gs>
              <a:gs pos="67000">
                <a:schemeClr val="bg1"/>
              </a:gs>
              <a:gs pos="86000">
                <a:schemeClr val="bg1">
                  <a:lumMod val="65000"/>
                  <a:alpha val="65000"/>
                </a:schemeClr>
              </a:gs>
              <a:gs pos="94000">
                <a:schemeClr val="accent2">
                  <a:lumMod val="40000"/>
                  <a:lumOff val="60000"/>
                  <a:alpha val="36000"/>
                </a:schemeClr>
              </a:gs>
              <a:gs pos="96000">
                <a:schemeClr val="bg1"/>
              </a:gs>
            </a:gsLst>
            <a:path path="rect">
              <a:fillToRect l="100000" t="100000"/>
            </a:path>
          </a:gradFill>
          <a:ln w="41275">
            <a:solidFill>
              <a:schemeClr val="bg1">
                <a:alpha val="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i="1" dirty="0" smtClean="0">
                <a:solidFill>
                  <a:schemeClr val="bg2">
                    <a:lumMod val="25000"/>
                  </a:schemeClr>
                </a:solidFill>
                <a:cs typeface="Arial" charset="0"/>
              </a:rPr>
              <a:t>Economic Level: Spare (Excess) Capacity</a:t>
            </a:r>
            <a:endParaRPr lang="en-US" sz="3600" b="1" i="1" dirty="0">
              <a:solidFill>
                <a:schemeClr val="bg2">
                  <a:lumMod val="25000"/>
                </a:schemeClr>
              </a:solidFill>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ounded Rectangle 12"/>
          <p:cNvSpPr/>
          <p:nvPr/>
        </p:nvSpPr>
        <p:spPr>
          <a:xfrm>
            <a:off x="914400" y="1219200"/>
            <a:ext cx="8077200" cy="533400"/>
          </a:xfrm>
          <a:prstGeom prst="roundRect">
            <a:avLst/>
          </a:prstGeom>
          <a:gradFill flip="none" rotWithShape="1">
            <a:gsLst>
              <a:gs pos="100000">
                <a:schemeClr val="bg1"/>
              </a:gs>
              <a:gs pos="17999">
                <a:schemeClr val="bg1"/>
              </a:gs>
              <a:gs pos="36000">
                <a:schemeClr val="bg1"/>
              </a:gs>
              <a:gs pos="86000">
                <a:schemeClr val="bg1"/>
              </a:gs>
              <a:gs pos="94000">
                <a:schemeClr val="bg1">
                  <a:lumMod val="75000"/>
                </a:schemeClr>
              </a:gs>
            </a:gsLst>
            <a:path path="shape">
              <a:fillToRect l="50000" t="50000" r="50000" b="50000"/>
            </a:path>
            <a:tileRect/>
          </a:gradFill>
          <a:ln w="41275">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smtClean="0">
                <a:solidFill>
                  <a:schemeClr val="bg2">
                    <a:lumMod val="25000"/>
                  </a:schemeClr>
                </a:solidFill>
                <a:cs typeface="Arial" charset="0"/>
              </a:rPr>
              <a:t>Background</a:t>
            </a:r>
            <a:endParaRPr lang="en-US" sz="3600" b="1" dirty="0">
              <a:solidFill>
                <a:schemeClr val="bg2">
                  <a:lumMod val="25000"/>
                </a:schemeClr>
              </a:solidFill>
              <a:cs typeface="Arial" charset="0"/>
            </a:endParaRPr>
          </a:p>
        </p:txBody>
      </p:sp>
      <p:sp>
        <p:nvSpPr>
          <p:cNvPr id="14" name="Rounded Rectangle 13"/>
          <p:cNvSpPr/>
          <p:nvPr/>
        </p:nvSpPr>
        <p:spPr>
          <a:xfrm>
            <a:off x="914400" y="3505200"/>
            <a:ext cx="8077200" cy="533400"/>
          </a:xfrm>
          <a:prstGeom prst="roundRect">
            <a:avLst/>
          </a:prstGeom>
          <a:gradFill flip="none" rotWithShape="1">
            <a:gsLst>
              <a:gs pos="100000">
                <a:schemeClr val="bg1"/>
              </a:gs>
              <a:gs pos="17999">
                <a:schemeClr val="bg1"/>
              </a:gs>
              <a:gs pos="36000">
                <a:schemeClr val="bg1"/>
              </a:gs>
              <a:gs pos="86000">
                <a:schemeClr val="bg1"/>
              </a:gs>
              <a:gs pos="94000">
                <a:schemeClr val="bg1">
                  <a:lumMod val="75000"/>
                </a:schemeClr>
              </a:gs>
            </a:gsLst>
            <a:path path="shape">
              <a:fillToRect l="50000" t="50000" r="50000" b="50000"/>
            </a:path>
            <a:tileRect/>
          </a:gradFill>
          <a:ln w="41275">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smtClean="0">
                <a:solidFill>
                  <a:schemeClr val="bg2">
                    <a:lumMod val="25000"/>
                  </a:schemeClr>
                </a:solidFill>
                <a:cs typeface="Arial" charset="0"/>
              </a:rPr>
              <a:t>Oil Futures Fundamentals</a:t>
            </a:r>
            <a:endParaRPr lang="en-US" sz="3600" b="1" dirty="0">
              <a:solidFill>
                <a:schemeClr val="bg2">
                  <a:lumMod val="25000"/>
                </a:schemeClr>
              </a:solidFill>
              <a:cs typeface="Arial" charset="0"/>
            </a:endParaRPr>
          </a:p>
        </p:txBody>
      </p:sp>
      <p:sp>
        <p:nvSpPr>
          <p:cNvPr id="15" name="Rounded Rectangle 14"/>
          <p:cNvSpPr/>
          <p:nvPr/>
        </p:nvSpPr>
        <p:spPr>
          <a:xfrm>
            <a:off x="914400" y="1981200"/>
            <a:ext cx="8077200" cy="533400"/>
          </a:xfrm>
          <a:prstGeom prst="roundRect">
            <a:avLst/>
          </a:prstGeom>
          <a:gradFill flip="none" rotWithShape="1">
            <a:gsLst>
              <a:gs pos="100000">
                <a:schemeClr val="bg1"/>
              </a:gs>
              <a:gs pos="17999">
                <a:schemeClr val="bg1"/>
              </a:gs>
              <a:gs pos="36000">
                <a:schemeClr val="bg1"/>
              </a:gs>
              <a:gs pos="86000">
                <a:schemeClr val="bg1"/>
              </a:gs>
              <a:gs pos="94000">
                <a:schemeClr val="bg1">
                  <a:lumMod val="75000"/>
                </a:schemeClr>
              </a:gs>
            </a:gsLst>
            <a:path path="shape">
              <a:fillToRect l="50000" t="50000" r="50000" b="50000"/>
            </a:path>
            <a:tileRect/>
          </a:gradFill>
          <a:ln w="41275">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smtClean="0">
                <a:solidFill>
                  <a:schemeClr val="bg2">
                    <a:lumMod val="25000"/>
                  </a:schemeClr>
                </a:solidFill>
                <a:cs typeface="Arial" charset="0"/>
              </a:rPr>
              <a:t>Oil Physical Fundamentals</a:t>
            </a:r>
            <a:endParaRPr lang="en-US" sz="3600" b="1" dirty="0">
              <a:solidFill>
                <a:schemeClr val="bg2">
                  <a:lumMod val="25000"/>
                </a:schemeClr>
              </a:solidFill>
              <a:cs typeface="Arial" charset="0"/>
            </a:endParaRPr>
          </a:p>
        </p:txBody>
      </p:sp>
      <p:sp>
        <p:nvSpPr>
          <p:cNvPr id="16" name="Rounded Rectangle 15"/>
          <p:cNvSpPr/>
          <p:nvPr/>
        </p:nvSpPr>
        <p:spPr>
          <a:xfrm>
            <a:off x="914400" y="4267200"/>
            <a:ext cx="8077200" cy="533400"/>
          </a:xfrm>
          <a:prstGeom prst="roundRect">
            <a:avLst/>
          </a:prstGeom>
          <a:gradFill flip="none" rotWithShape="1">
            <a:gsLst>
              <a:gs pos="100000">
                <a:schemeClr val="bg1"/>
              </a:gs>
              <a:gs pos="17999">
                <a:schemeClr val="bg1"/>
              </a:gs>
              <a:gs pos="36000">
                <a:schemeClr val="bg1"/>
              </a:gs>
              <a:gs pos="86000">
                <a:schemeClr val="bg1"/>
              </a:gs>
              <a:gs pos="94000">
                <a:schemeClr val="bg1">
                  <a:lumMod val="75000"/>
                </a:schemeClr>
              </a:gs>
            </a:gsLst>
            <a:path path="shape">
              <a:fillToRect l="50000" t="50000" r="50000" b="50000"/>
            </a:path>
            <a:tileRect/>
          </a:gradFill>
          <a:ln w="41275">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smtClean="0">
                <a:solidFill>
                  <a:schemeClr val="bg2">
                    <a:lumMod val="25000"/>
                  </a:schemeClr>
                </a:solidFill>
                <a:cs typeface="Arial" charset="0"/>
              </a:rPr>
              <a:t>Speculation Debate</a:t>
            </a:r>
            <a:endParaRPr lang="en-US" sz="3600" b="1" dirty="0">
              <a:solidFill>
                <a:schemeClr val="bg2">
                  <a:lumMod val="25000"/>
                </a:schemeClr>
              </a:solidFill>
              <a:cs typeface="Arial" charset="0"/>
            </a:endParaRPr>
          </a:p>
        </p:txBody>
      </p:sp>
      <p:sp>
        <p:nvSpPr>
          <p:cNvPr id="18" name="Rounded Rectangle 17"/>
          <p:cNvSpPr/>
          <p:nvPr/>
        </p:nvSpPr>
        <p:spPr>
          <a:xfrm>
            <a:off x="914400" y="5105400"/>
            <a:ext cx="8077200" cy="533400"/>
          </a:xfrm>
          <a:prstGeom prst="roundRect">
            <a:avLst/>
          </a:prstGeom>
          <a:gradFill flip="none" rotWithShape="1">
            <a:gsLst>
              <a:gs pos="100000">
                <a:schemeClr val="bg1"/>
              </a:gs>
              <a:gs pos="17999">
                <a:schemeClr val="bg1"/>
              </a:gs>
              <a:gs pos="36000">
                <a:schemeClr val="bg1"/>
              </a:gs>
              <a:gs pos="86000">
                <a:schemeClr val="bg1"/>
              </a:gs>
              <a:gs pos="94000">
                <a:schemeClr val="bg1">
                  <a:lumMod val="75000"/>
                </a:schemeClr>
              </a:gs>
            </a:gsLst>
            <a:path path="shape">
              <a:fillToRect l="50000" t="50000" r="50000" b="50000"/>
            </a:path>
            <a:tileRect/>
          </a:gradFill>
          <a:ln w="41275">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smtClean="0">
                <a:solidFill>
                  <a:schemeClr val="bg2">
                    <a:lumMod val="25000"/>
                  </a:schemeClr>
                </a:solidFill>
                <a:cs typeface="Arial" charset="0"/>
              </a:rPr>
              <a:t>New CFTC Rules</a:t>
            </a:r>
            <a:endParaRPr lang="en-US" sz="3200" b="1" dirty="0">
              <a:solidFill>
                <a:schemeClr val="bg2">
                  <a:lumMod val="25000"/>
                </a:schemeClr>
              </a:solidFill>
              <a:cs typeface="Arial" charset="0"/>
            </a:endParaRPr>
          </a:p>
        </p:txBody>
      </p:sp>
      <p:sp>
        <p:nvSpPr>
          <p:cNvPr id="10" name="Oval 9"/>
          <p:cNvSpPr/>
          <p:nvPr/>
        </p:nvSpPr>
        <p:spPr>
          <a:xfrm>
            <a:off x="228600" y="1143000"/>
            <a:ext cx="609600" cy="533400"/>
          </a:xfrm>
          <a:prstGeom prst="ellipse">
            <a:avLst/>
          </a:prstGeom>
          <a:gradFill>
            <a:gsLst>
              <a:gs pos="100000">
                <a:schemeClr val="bg1"/>
              </a:gs>
              <a:gs pos="17999">
                <a:schemeClr val="bg1"/>
              </a:gs>
              <a:gs pos="67000">
                <a:schemeClr val="bg1"/>
              </a:gs>
              <a:gs pos="86000">
                <a:schemeClr val="tx1"/>
              </a:gs>
              <a:gs pos="94000">
                <a:schemeClr val="accent2">
                  <a:lumMod val="40000"/>
                  <a:lumOff val="60000"/>
                </a:schemeClr>
              </a:gs>
              <a:gs pos="96000">
                <a:schemeClr val="tx1"/>
              </a:gs>
            </a:gsLst>
            <a:path path="shape">
              <a:fillToRect l="50000" t="50000" r="50000" b="50000"/>
            </a:path>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tx1"/>
                </a:solidFill>
                <a:latin typeface="Bookman Old Style" pitchFamily="18" charset="0"/>
              </a:rPr>
              <a:t>I</a:t>
            </a:r>
          </a:p>
        </p:txBody>
      </p:sp>
      <p:sp>
        <p:nvSpPr>
          <p:cNvPr id="11" name="Oval 10"/>
          <p:cNvSpPr/>
          <p:nvPr/>
        </p:nvSpPr>
        <p:spPr>
          <a:xfrm>
            <a:off x="228600" y="2743200"/>
            <a:ext cx="609600" cy="533400"/>
          </a:xfrm>
          <a:prstGeom prst="ellipse">
            <a:avLst/>
          </a:prstGeom>
          <a:gradFill>
            <a:gsLst>
              <a:gs pos="100000">
                <a:schemeClr val="bg1"/>
              </a:gs>
              <a:gs pos="17999">
                <a:schemeClr val="bg1"/>
              </a:gs>
              <a:gs pos="67000">
                <a:schemeClr val="bg1"/>
              </a:gs>
              <a:gs pos="86000">
                <a:schemeClr val="tx1"/>
              </a:gs>
              <a:gs pos="94000">
                <a:schemeClr val="accent2">
                  <a:lumMod val="40000"/>
                  <a:lumOff val="60000"/>
                </a:schemeClr>
              </a:gs>
              <a:gs pos="96000">
                <a:schemeClr val="tx1"/>
              </a:gs>
            </a:gsLst>
            <a:path path="shape">
              <a:fillToRect l="50000" t="50000" r="50000" b="50000"/>
            </a:path>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smtClean="0">
                <a:solidFill>
                  <a:schemeClr val="tx1"/>
                </a:solidFill>
                <a:latin typeface="Bookman Old Style" pitchFamily="18" charset="0"/>
              </a:rPr>
              <a:t>III</a:t>
            </a:r>
            <a:endParaRPr lang="en-US" sz="1200" b="1" dirty="0">
              <a:solidFill>
                <a:schemeClr val="tx1"/>
              </a:solidFill>
              <a:latin typeface="Bookman Old Style" pitchFamily="18" charset="0"/>
            </a:endParaRPr>
          </a:p>
        </p:txBody>
      </p:sp>
      <p:sp>
        <p:nvSpPr>
          <p:cNvPr id="12" name="Oval 11"/>
          <p:cNvSpPr/>
          <p:nvPr/>
        </p:nvSpPr>
        <p:spPr>
          <a:xfrm>
            <a:off x="228600" y="1981200"/>
            <a:ext cx="609600" cy="533400"/>
          </a:xfrm>
          <a:prstGeom prst="ellipse">
            <a:avLst/>
          </a:prstGeom>
          <a:gradFill>
            <a:gsLst>
              <a:gs pos="100000">
                <a:schemeClr val="bg1"/>
              </a:gs>
              <a:gs pos="17999">
                <a:schemeClr val="bg1"/>
              </a:gs>
              <a:gs pos="67000">
                <a:schemeClr val="bg1"/>
              </a:gs>
              <a:gs pos="86000">
                <a:schemeClr val="tx1"/>
              </a:gs>
              <a:gs pos="94000">
                <a:schemeClr val="accent2">
                  <a:lumMod val="40000"/>
                  <a:lumOff val="60000"/>
                </a:schemeClr>
              </a:gs>
              <a:gs pos="96000">
                <a:schemeClr val="tx1"/>
              </a:gs>
            </a:gsLst>
            <a:path path="shape">
              <a:fillToRect l="50000" t="50000" r="50000" b="50000"/>
            </a:path>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smtClean="0">
                <a:solidFill>
                  <a:schemeClr val="tx1"/>
                </a:solidFill>
                <a:latin typeface="Bookman Old Style" pitchFamily="18" charset="0"/>
              </a:rPr>
              <a:t>II</a:t>
            </a:r>
            <a:endParaRPr lang="en-US" sz="1200" b="1" dirty="0">
              <a:solidFill>
                <a:schemeClr val="tx1"/>
              </a:solidFill>
              <a:latin typeface="Bookman Old Style" pitchFamily="18" charset="0"/>
            </a:endParaRPr>
          </a:p>
        </p:txBody>
      </p:sp>
      <p:sp>
        <p:nvSpPr>
          <p:cNvPr id="17" name="Oval 16"/>
          <p:cNvSpPr/>
          <p:nvPr/>
        </p:nvSpPr>
        <p:spPr>
          <a:xfrm>
            <a:off x="228600" y="3505200"/>
            <a:ext cx="609600" cy="533400"/>
          </a:xfrm>
          <a:prstGeom prst="ellipse">
            <a:avLst/>
          </a:prstGeom>
          <a:gradFill>
            <a:gsLst>
              <a:gs pos="100000">
                <a:schemeClr val="bg1"/>
              </a:gs>
              <a:gs pos="17999">
                <a:schemeClr val="bg1"/>
              </a:gs>
              <a:gs pos="67000">
                <a:schemeClr val="bg1"/>
              </a:gs>
              <a:gs pos="86000">
                <a:schemeClr val="tx1"/>
              </a:gs>
              <a:gs pos="94000">
                <a:schemeClr val="accent2">
                  <a:lumMod val="40000"/>
                  <a:lumOff val="60000"/>
                </a:schemeClr>
              </a:gs>
              <a:gs pos="96000">
                <a:schemeClr val="tx1"/>
              </a:gs>
            </a:gsLst>
            <a:path path="shape">
              <a:fillToRect l="50000" t="50000" r="50000" b="50000"/>
            </a:path>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tx1"/>
                </a:solidFill>
                <a:latin typeface="Bookman Old Style" pitchFamily="18" charset="0"/>
              </a:rPr>
              <a:t>IV</a:t>
            </a:r>
          </a:p>
        </p:txBody>
      </p:sp>
      <p:sp>
        <p:nvSpPr>
          <p:cNvPr id="21" name="Oval 20"/>
          <p:cNvSpPr/>
          <p:nvPr/>
        </p:nvSpPr>
        <p:spPr>
          <a:xfrm>
            <a:off x="228600" y="4267200"/>
            <a:ext cx="609600" cy="533400"/>
          </a:xfrm>
          <a:prstGeom prst="ellipse">
            <a:avLst/>
          </a:prstGeom>
          <a:gradFill>
            <a:gsLst>
              <a:gs pos="100000">
                <a:schemeClr val="bg1"/>
              </a:gs>
              <a:gs pos="17999">
                <a:schemeClr val="bg1"/>
              </a:gs>
              <a:gs pos="67000">
                <a:schemeClr val="bg1"/>
              </a:gs>
              <a:gs pos="86000">
                <a:schemeClr val="tx1"/>
              </a:gs>
              <a:gs pos="94000">
                <a:schemeClr val="accent2">
                  <a:lumMod val="40000"/>
                  <a:lumOff val="60000"/>
                </a:schemeClr>
              </a:gs>
              <a:gs pos="96000">
                <a:schemeClr val="tx1"/>
              </a:gs>
            </a:gsLst>
            <a:path path="shape">
              <a:fillToRect l="50000" t="50000" r="50000" b="50000"/>
            </a:path>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tx1"/>
                </a:solidFill>
                <a:latin typeface="Bookman Old Style" pitchFamily="18" charset="0"/>
              </a:rPr>
              <a:t>V</a:t>
            </a:r>
          </a:p>
        </p:txBody>
      </p:sp>
      <p:sp>
        <p:nvSpPr>
          <p:cNvPr id="19" name="Rounded Rectangle 7"/>
          <p:cNvSpPr/>
          <p:nvPr/>
        </p:nvSpPr>
        <p:spPr>
          <a:xfrm>
            <a:off x="228600" y="228600"/>
            <a:ext cx="8686800" cy="838200"/>
          </a:xfrm>
          <a:prstGeom prst="roundRect">
            <a:avLst>
              <a:gd name="adj" fmla="val 3334"/>
            </a:avLst>
          </a:prstGeom>
          <a:gradFill>
            <a:gsLst>
              <a:gs pos="0">
                <a:schemeClr val="bg1"/>
              </a:gs>
              <a:gs pos="10000">
                <a:schemeClr val="tx1">
                  <a:lumMod val="75000"/>
                  <a:lumOff val="25000"/>
                </a:schemeClr>
              </a:gs>
              <a:gs pos="15000">
                <a:schemeClr val="accent2">
                  <a:lumMod val="40000"/>
                  <a:lumOff val="60000"/>
                </a:schemeClr>
              </a:gs>
              <a:gs pos="21000">
                <a:schemeClr val="bg1">
                  <a:lumMod val="95000"/>
                </a:schemeClr>
              </a:gs>
              <a:gs pos="20000">
                <a:schemeClr val="bg1"/>
              </a:gs>
              <a:gs pos="70000">
                <a:schemeClr val="bg1"/>
              </a:gs>
              <a:gs pos="84000">
                <a:schemeClr val="accent2">
                  <a:lumMod val="60000"/>
                  <a:lumOff val="40000"/>
                  <a:alpha val="27000"/>
                </a:schemeClr>
              </a:gs>
              <a:gs pos="88000">
                <a:schemeClr val="tx1">
                  <a:lumMod val="95000"/>
                  <a:lumOff val="5000"/>
                  <a:alpha val="38000"/>
                </a:schemeClr>
              </a:gs>
              <a:gs pos="100000">
                <a:schemeClr val="bg1"/>
              </a:gs>
            </a:gsLst>
            <a:lin ang="5400000" scaled="0"/>
          </a:gradFill>
          <a:ln w="41275">
            <a:solidFill>
              <a:schemeClr val="bg1"/>
            </a:solidFill>
          </a:ln>
          <a:scene3d>
            <a:camera prst="orthographicFront"/>
            <a:lightRig rig="threePt" dir="t"/>
          </a:scene3d>
          <a:sp3d>
            <a:bevelT w="0" h="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smtClean="0">
                <a:solidFill>
                  <a:schemeClr val="tx1"/>
                </a:solidFill>
                <a:cs typeface="Arial" charset="0"/>
              </a:rPr>
              <a:t>CONTENT</a:t>
            </a:r>
            <a:endParaRPr lang="en-US" sz="6000" b="1" dirty="0">
              <a:solidFill>
                <a:schemeClr val="tx1"/>
              </a:solidFill>
              <a:cs typeface="Arial" charset="0"/>
            </a:endParaRPr>
          </a:p>
        </p:txBody>
      </p:sp>
      <p:sp>
        <p:nvSpPr>
          <p:cNvPr id="20" name="Rounded Rectangle 17"/>
          <p:cNvSpPr/>
          <p:nvPr/>
        </p:nvSpPr>
        <p:spPr>
          <a:xfrm>
            <a:off x="914400" y="5943600"/>
            <a:ext cx="8077200" cy="533400"/>
          </a:xfrm>
          <a:prstGeom prst="roundRect">
            <a:avLst/>
          </a:prstGeom>
          <a:gradFill flip="none" rotWithShape="1">
            <a:gsLst>
              <a:gs pos="100000">
                <a:schemeClr val="bg1"/>
              </a:gs>
              <a:gs pos="17999">
                <a:schemeClr val="bg1"/>
              </a:gs>
              <a:gs pos="36000">
                <a:schemeClr val="bg1"/>
              </a:gs>
              <a:gs pos="86000">
                <a:schemeClr val="bg1"/>
              </a:gs>
              <a:gs pos="94000">
                <a:schemeClr val="bg1">
                  <a:lumMod val="75000"/>
                </a:schemeClr>
              </a:gs>
            </a:gsLst>
            <a:path path="shape">
              <a:fillToRect l="50000" t="50000" r="50000" b="50000"/>
            </a:path>
            <a:tileRect/>
          </a:gradFill>
          <a:ln w="41275">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smtClean="0">
                <a:solidFill>
                  <a:schemeClr val="bg2">
                    <a:lumMod val="25000"/>
                  </a:schemeClr>
                </a:solidFill>
                <a:cs typeface="Arial" charset="0"/>
              </a:rPr>
              <a:t>Conclusion</a:t>
            </a:r>
            <a:endParaRPr lang="en-US" sz="3200" b="1" dirty="0">
              <a:solidFill>
                <a:schemeClr val="bg2">
                  <a:lumMod val="25000"/>
                </a:schemeClr>
              </a:solidFill>
              <a:cs typeface="Arial" charset="0"/>
            </a:endParaRPr>
          </a:p>
        </p:txBody>
      </p:sp>
      <p:sp>
        <p:nvSpPr>
          <p:cNvPr id="22" name="Oval 20"/>
          <p:cNvSpPr/>
          <p:nvPr/>
        </p:nvSpPr>
        <p:spPr>
          <a:xfrm>
            <a:off x="228600" y="5105400"/>
            <a:ext cx="609600" cy="533400"/>
          </a:xfrm>
          <a:prstGeom prst="ellipse">
            <a:avLst/>
          </a:prstGeom>
          <a:gradFill>
            <a:gsLst>
              <a:gs pos="100000">
                <a:schemeClr val="bg1"/>
              </a:gs>
              <a:gs pos="17999">
                <a:schemeClr val="bg1"/>
              </a:gs>
              <a:gs pos="67000">
                <a:schemeClr val="bg1"/>
              </a:gs>
              <a:gs pos="86000">
                <a:schemeClr val="tx1"/>
              </a:gs>
              <a:gs pos="94000">
                <a:schemeClr val="accent2">
                  <a:lumMod val="40000"/>
                  <a:lumOff val="60000"/>
                </a:schemeClr>
              </a:gs>
              <a:gs pos="96000">
                <a:schemeClr val="tx1"/>
              </a:gs>
            </a:gsLst>
            <a:path path="shape">
              <a:fillToRect l="50000" t="50000" r="50000" b="50000"/>
            </a:path>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smtClean="0">
                <a:solidFill>
                  <a:schemeClr val="tx1"/>
                </a:solidFill>
                <a:latin typeface="Bookman Old Style" pitchFamily="18" charset="0"/>
              </a:rPr>
              <a:t>VI</a:t>
            </a:r>
            <a:endParaRPr lang="en-US" sz="1200" b="1" dirty="0">
              <a:solidFill>
                <a:schemeClr val="tx1"/>
              </a:solidFill>
              <a:latin typeface="Bookman Old Style" pitchFamily="18" charset="0"/>
            </a:endParaRPr>
          </a:p>
        </p:txBody>
      </p:sp>
      <p:sp>
        <p:nvSpPr>
          <p:cNvPr id="23" name="Rounded Rectangle 14"/>
          <p:cNvSpPr/>
          <p:nvPr/>
        </p:nvSpPr>
        <p:spPr>
          <a:xfrm>
            <a:off x="914400" y="2743200"/>
            <a:ext cx="8077200" cy="533400"/>
          </a:xfrm>
          <a:prstGeom prst="roundRect">
            <a:avLst/>
          </a:prstGeom>
          <a:gradFill flip="none" rotWithShape="1">
            <a:gsLst>
              <a:gs pos="100000">
                <a:schemeClr val="bg1"/>
              </a:gs>
              <a:gs pos="17999">
                <a:schemeClr val="bg1"/>
              </a:gs>
              <a:gs pos="36000">
                <a:schemeClr val="bg1"/>
              </a:gs>
              <a:gs pos="86000">
                <a:schemeClr val="bg1"/>
              </a:gs>
              <a:gs pos="94000">
                <a:schemeClr val="bg1">
                  <a:lumMod val="75000"/>
                </a:schemeClr>
              </a:gs>
            </a:gsLst>
            <a:path path="shape">
              <a:fillToRect l="50000" t="50000" r="50000" b="50000"/>
            </a:path>
            <a:tileRect/>
          </a:gradFill>
          <a:ln w="41275">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smtClean="0">
                <a:solidFill>
                  <a:schemeClr val="bg2">
                    <a:lumMod val="25000"/>
                  </a:schemeClr>
                </a:solidFill>
                <a:cs typeface="Arial" charset="0"/>
              </a:rPr>
              <a:t>Derivatives</a:t>
            </a:r>
            <a:endParaRPr lang="en-US" sz="3600" b="1" dirty="0">
              <a:solidFill>
                <a:schemeClr val="bg2">
                  <a:lumMod val="25000"/>
                </a:schemeClr>
              </a:solidFill>
              <a:cs typeface="Arial" charset="0"/>
            </a:endParaRPr>
          </a:p>
        </p:txBody>
      </p:sp>
      <p:sp>
        <p:nvSpPr>
          <p:cNvPr id="24" name="Oval 20"/>
          <p:cNvSpPr/>
          <p:nvPr/>
        </p:nvSpPr>
        <p:spPr>
          <a:xfrm>
            <a:off x="228600" y="5943600"/>
            <a:ext cx="609600" cy="533400"/>
          </a:xfrm>
          <a:prstGeom prst="ellipse">
            <a:avLst/>
          </a:prstGeom>
          <a:gradFill>
            <a:gsLst>
              <a:gs pos="100000">
                <a:schemeClr val="bg1"/>
              </a:gs>
              <a:gs pos="17999">
                <a:schemeClr val="bg1"/>
              </a:gs>
              <a:gs pos="67000">
                <a:schemeClr val="bg1"/>
              </a:gs>
              <a:gs pos="86000">
                <a:schemeClr val="tx1"/>
              </a:gs>
              <a:gs pos="94000">
                <a:schemeClr val="accent2">
                  <a:lumMod val="40000"/>
                  <a:lumOff val="60000"/>
                </a:schemeClr>
              </a:gs>
              <a:gs pos="96000">
                <a:schemeClr val="tx1"/>
              </a:gs>
            </a:gsLst>
            <a:path path="shape">
              <a:fillToRect l="50000" t="50000" r="50000" b="50000"/>
            </a:path>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smtClean="0">
                <a:solidFill>
                  <a:schemeClr val="tx1"/>
                </a:solidFill>
                <a:latin typeface="Bookman Old Style" pitchFamily="18" charset="0"/>
              </a:rPr>
              <a:t>VII</a:t>
            </a:r>
            <a:endParaRPr lang="en-US" sz="1200" b="1" dirty="0">
              <a:solidFill>
                <a:schemeClr val="tx1"/>
              </a:solidFill>
              <a:latin typeface="Bookman Old Style"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그림 22" descr="Refinery.JPG"/>
          <p:cNvPicPr>
            <a:picLocks noChangeAspect="1"/>
          </p:cNvPicPr>
          <p:nvPr/>
        </p:nvPicPr>
        <p:blipFill>
          <a:blip r:embed="rId3" cstate="print">
            <a:duotone>
              <a:prstClr val="black"/>
              <a:srgbClr val="D9C3A5">
                <a:tint val="50000"/>
                <a:satMod val="180000"/>
              </a:srgbClr>
            </a:duotone>
            <a:lum bright="10000"/>
          </a:blip>
          <a:stretch>
            <a:fillRect/>
          </a:stretch>
        </p:blipFill>
        <p:spPr>
          <a:xfrm>
            <a:off x="228600" y="130161"/>
            <a:ext cx="8610600" cy="6423039"/>
          </a:xfrm>
          <a:prstGeom prst="rect">
            <a:avLst/>
          </a:prstGeom>
        </p:spPr>
      </p:pic>
      <p:graphicFrame>
        <p:nvGraphicFramePr>
          <p:cNvPr id="8" name="차트 7"/>
          <p:cNvGraphicFramePr/>
          <p:nvPr/>
        </p:nvGraphicFramePr>
        <p:xfrm>
          <a:off x="457200" y="1219200"/>
          <a:ext cx="8305800" cy="4953000"/>
        </p:xfrm>
        <a:graphic>
          <a:graphicData uri="http://schemas.openxmlformats.org/drawingml/2006/chart">
            <c:chart xmlns:c="http://schemas.openxmlformats.org/drawingml/2006/chart" xmlns:r="http://schemas.openxmlformats.org/officeDocument/2006/relationships" r:id="rId4"/>
          </a:graphicData>
        </a:graphic>
      </p:graphicFrame>
      <p:sp>
        <p:nvSpPr>
          <p:cNvPr id="11" name="Rounded Rectangle 7"/>
          <p:cNvSpPr/>
          <p:nvPr/>
        </p:nvSpPr>
        <p:spPr>
          <a:xfrm>
            <a:off x="228600" y="228600"/>
            <a:ext cx="8686800" cy="838200"/>
          </a:xfrm>
          <a:prstGeom prst="roundRect">
            <a:avLst>
              <a:gd name="adj" fmla="val 3334"/>
            </a:avLst>
          </a:prstGeom>
          <a:gradFill>
            <a:gsLst>
              <a:gs pos="0">
                <a:schemeClr val="bg1"/>
              </a:gs>
              <a:gs pos="10000">
                <a:schemeClr val="tx1">
                  <a:lumMod val="75000"/>
                  <a:lumOff val="25000"/>
                </a:schemeClr>
              </a:gs>
              <a:gs pos="15000">
                <a:schemeClr val="accent2">
                  <a:lumMod val="40000"/>
                  <a:lumOff val="60000"/>
                </a:schemeClr>
              </a:gs>
              <a:gs pos="21000">
                <a:schemeClr val="bg1">
                  <a:lumMod val="95000"/>
                </a:schemeClr>
              </a:gs>
              <a:gs pos="20000">
                <a:schemeClr val="bg1"/>
              </a:gs>
              <a:gs pos="70000">
                <a:schemeClr val="bg1"/>
              </a:gs>
              <a:gs pos="84000">
                <a:schemeClr val="accent2">
                  <a:lumMod val="60000"/>
                  <a:lumOff val="40000"/>
                  <a:alpha val="27000"/>
                </a:schemeClr>
              </a:gs>
              <a:gs pos="88000">
                <a:schemeClr val="tx1">
                  <a:lumMod val="95000"/>
                  <a:lumOff val="5000"/>
                  <a:alpha val="38000"/>
                </a:schemeClr>
              </a:gs>
              <a:gs pos="100000">
                <a:schemeClr val="bg1"/>
              </a:gs>
            </a:gsLst>
            <a:lin ang="5400000" scaled="0"/>
          </a:gradFill>
          <a:ln w="41275">
            <a:solidFill>
              <a:schemeClr val="bg1"/>
            </a:solidFill>
          </a:ln>
          <a:scene3d>
            <a:camera prst="orthographicFront"/>
            <a:lightRig rig="threePt" dir="t"/>
          </a:scene3d>
          <a:sp3d>
            <a:bevelT w="0" h="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b="1" dirty="0" smtClean="0">
                <a:solidFill>
                  <a:schemeClr val="tx1"/>
                </a:solidFill>
                <a:cs typeface="Arial" charset="0"/>
              </a:rPr>
              <a:t>Oil Physical Fundamentals</a:t>
            </a:r>
          </a:p>
        </p:txBody>
      </p:sp>
      <p:sp>
        <p:nvSpPr>
          <p:cNvPr id="12" name="Oval 9"/>
          <p:cNvSpPr/>
          <p:nvPr/>
        </p:nvSpPr>
        <p:spPr>
          <a:xfrm>
            <a:off x="152400" y="304800"/>
            <a:ext cx="685800" cy="609600"/>
          </a:xfrm>
          <a:prstGeom prst="ellipse">
            <a:avLst/>
          </a:prstGeom>
          <a:gradFill>
            <a:gsLst>
              <a:gs pos="100000">
                <a:schemeClr val="bg1"/>
              </a:gs>
              <a:gs pos="17999">
                <a:schemeClr val="bg1"/>
              </a:gs>
              <a:gs pos="67000">
                <a:schemeClr val="bg1"/>
              </a:gs>
              <a:gs pos="86000">
                <a:schemeClr val="tx1"/>
              </a:gs>
              <a:gs pos="94000">
                <a:schemeClr val="accent2">
                  <a:lumMod val="40000"/>
                  <a:lumOff val="60000"/>
                </a:schemeClr>
              </a:gs>
              <a:gs pos="96000">
                <a:schemeClr val="tx1"/>
              </a:gs>
            </a:gsLst>
            <a:path path="shape">
              <a:fillToRect l="50000" t="50000" r="50000" b="50000"/>
            </a:path>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smtClean="0">
                <a:solidFill>
                  <a:schemeClr val="tx1"/>
                </a:solidFill>
              </a:rPr>
              <a:t>II</a:t>
            </a:r>
            <a:endParaRPr lang="en-US" sz="2400" b="1" dirty="0">
              <a:solidFill>
                <a:schemeClr val="tx1"/>
              </a:solidFill>
            </a:endParaRPr>
          </a:p>
        </p:txBody>
      </p:sp>
      <p:sp>
        <p:nvSpPr>
          <p:cNvPr id="13" name="Rounded Rectangle 12"/>
          <p:cNvSpPr/>
          <p:nvPr/>
        </p:nvSpPr>
        <p:spPr>
          <a:xfrm>
            <a:off x="0" y="6324600"/>
            <a:ext cx="9144000" cy="533400"/>
          </a:xfrm>
          <a:prstGeom prst="roundRect">
            <a:avLst>
              <a:gd name="adj" fmla="val 3125"/>
            </a:avLst>
          </a:prstGeom>
          <a:gradFill>
            <a:gsLst>
              <a:gs pos="100000">
                <a:schemeClr val="bg1">
                  <a:alpha val="39000"/>
                </a:schemeClr>
              </a:gs>
              <a:gs pos="17999">
                <a:schemeClr val="bg1">
                  <a:alpha val="34000"/>
                </a:schemeClr>
              </a:gs>
              <a:gs pos="67000">
                <a:schemeClr val="bg1"/>
              </a:gs>
              <a:gs pos="86000">
                <a:schemeClr val="bg1">
                  <a:lumMod val="65000"/>
                  <a:alpha val="65000"/>
                </a:schemeClr>
              </a:gs>
              <a:gs pos="94000">
                <a:schemeClr val="accent2">
                  <a:lumMod val="40000"/>
                  <a:lumOff val="60000"/>
                  <a:alpha val="36000"/>
                </a:schemeClr>
              </a:gs>
              <a:gs pos="96000">
                <a:schemeClr val="bg1"/>
              </a:gs>
            </a:gsLst>
            <a:path path="rect">
              <a:fillToRect l="100000" t="100000"/>
            </a:path>
          </a:gradFill>
          <a:ln w="41275">
            <a:solidFill>
              <a:schemeClr val="bg1">
                <a:alpha val="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i="1" dirty="0" smtClean="0">
                <a:solidFill>
                  <a:schemeClr val="bg2">
                    <a:lumMod val="25000"/>
                  </a:schemeClr>
                </a:solidFill>
                <a:cs typeface="Arial" charset="0"/>
              </a:rPr>
              <a:t>Economic Level: Supply &amp; Demand</a:t>
            </a:r>
            <a:endParaRPr lang="en-US" sz="3600" b="1" i="1" dirty="0">
              <a:solidFill>
                <a:schemeClr val="bg2">
                  <a:lumMod val="25000"/>
                </a:schemeClr>
              </a:solidFill>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그림 22" descr="Refinery.JPG"/>
          <p:cNvPicPr>
            <a:picLocks noChangeAspect="1"/>
          </p:cNvPicPr>
          <p:nvPr/>
        </p:nvPicPr>
        <p:blipFill>
          <a:blip r:embed="rId3" cstate="print">
            <a:duotone>
              <a:prstClr val="black"/>
              <a:srgbClr val="D9C3A5">
                <a:tint val="50000"/>
                <a:satMod val="180000"/>
              </a:srgbClr>
            </a:duotone>
            <a:lum bright="10000"/>
          </a:blip>
          <a:stretch>
            <a:fillRect/>
          </a:stretch>
        </p:blipFill>
        <p:spPr>
          <a:xfrm>
            <a:off x="228600" y="130161"/>
            <a:ext cx="8610600" cy="6423039"/>
          </a:xfrm>
          <a:prstGeom prst="rect">
            <a:avLst/>
          </a:prstGeom>
        </p:spPr>
      </p:pic>
      <p:graphicFrame>
        <p:nvGraphicFramePr>
          <p:cNvPr id="9" name="차트 8"/>
          <p:cNvGraphicFramePr/>
          <p:nvPr/>
        </p:nvGraphicFramePr>
        <p:xfrm>
          <a:off x="304800" y="1143000"/>
          <a:ext cx="8610600" cy="5181600"/>
        </p:xfrm>
        <a:graphic>
          <a:graphicData uri="http://schemas.openxmlformats.org/drawingml/2006/chart">
            <c:chart xmlns:c="http://schemas.openxmlformats.org/drawingml/2006/chart" xmlns:r="http://schemas.openxmlformats.org/officeDocument/2006/relationships" r:id="rId4"/>
          </a:graphicData>
        </a:graphic>
      </p:graphicFrame>
      <p:sp>
        <p:nvSpPr>
          <p:cNvPr id="8" name="직사각형 7"/>
          <p:cNvSpPr/>
          <p:nvPr/>
        </p:nvSpPr>
        <p:spPr>
          <a:xfrm>
            <a:off x="5867400" y="2819400"/>
            <a:ext cx="1600185" cy="1295400"/>
          </a:xfrm>
          <a:prstGeom prst="rect">
            <a:avLst/>
          </a:prstGeom>
          <a:gradFill flip="none" rotWithShape="1">
            <a:gsLst>
              <a:gs pos="100000">
                <a:schemeClr val="bg1"/>
              </a:gs>
              <a:gs pos="17999">
                <a:schemeClr val="bg1"/>
              </a:gs>
              <a:gs pos="36000">
                <a:schemeClr val="bg1"/>
              </a:gs>
              <a:gs pos="86000">
                <a:schemeClr val="bg1"/>
              </a:gs>
              <a:gs pos="94000">
                <a:schemeClr val="bg1">
                  <a:lumMod val="75000"/>
                </a:schemeClr>
              </a:gs>
            </a:gsLst>
            <a:path path="shape">
              <a:fillToRect l="50000" t="50000" r="50000" b="50000"/>
            </a:path>
            <a:tileRect/>
          </a:gradFill>
          <a:ln w="12700">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91440" tIns="0" bIns="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b="1" dirty="0" smtClean="0">
                <a:solidFill>
                  <a:schemeClr val="tx1"/>
                </a:solidFill>
              </a:rPr>
              <a:t>More Inelastic</a:t>
            </a:r>
          </a:p>
          <a:p>
            <a:pPr algn="ctr"/>
            <a:r>
              <a:rPr lang="en-US" sz="1400" b="1" dirty="0" smtClean="0">
                <a:solidFill>
                  <a:schemeClr val="tx1"/>
                </a:solidFill>
              </a:rPr>
              <a:t>Why?</a:t>
            </a:r>
          </a:p>
          <a:p>
            <a:pPr algn="ctr"/>
            <a:r>
              <a:rPr lang="en-US" sz="1400" b="1" dirty="0" smtClean="0">
                <a:solidFill>
                  <a:schemeClr val="tx1"/>
                </a:solidFill>
              </a:rPr>
              <a:t>China’s Fuel Subsidies are 1% of GDP, “Morgan Stanley”</a:t>
            </a:r>
            <a:endParaRPr lang="en-US" sz="1400" b="1" dirty="0">
              <a:solidFill>
                <a:schemeClr val="tx1"/>
              </a:solidFill>
            </a:endParaRPr>
          </a:p>
        </p:txBody>
      </p:sp>
      <p:sp>
        <p:nvSpPr>
          <p:cNvPr id="10" name="직선 화살표 연결선 9"/>
          <p:cNvSpPr/>
          <p:nvPr/>
        </p:nvSpPr>
        <p:spPr>
          <a:xfrm rot="5400000" flipH="1" flipV="1">
            <a:off x="6553209" y="2514590"/>
            <a:ext cx="457183" cy="15240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lIns="365760" tIns="914400" bIns="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13" name="Rounded Rectangle 7"/>
          <p:cNvSpPr/>
          <p:nvPr/>
        </p:nvSpPr>
        <p:spPr>
          <a:xfrm>
            <a:off x="228600" y="228600"/>
            <a:ext cx="8686800" cy="838200"/>
          </a:xfrm>
          <a:prstGeom prst="roundRect">
            <a:avLst>
              <a:gd name="adj" fmla="val 3334"/>
            </a:avLst>
          </a:prstGeom>
          <a:gradFill>
            <a:gsLst>
              <a:gs pos="0">
                <a:schemeClr val="bg1"/>
              </a:gs>
              <a:gs pos="10000">
                <a:schemeClr val="tx1">
                  <a:lumMod val="75000"/>
                  <a:lumOff val="25000"/>
                </a:schemeClr>
              </a:gs>
              <a:gs pos="15000">
                <a:schemeClr val="accent2">
                  <a:lumMod val="40000"/>
                  <a:lumOff val="60000"/>
                </a:schemeClr>
              </a:gs>
              <a:gs pos="21000">
                <a:schemeClr val="bg1">
                  <a:lumMod val="95000"/>
                </a:schemeClr>
              </a:gs>
              <a:gs pos="20000">
                <a:schemeClr val="bg1"/>
              </a:gs>
              <a:gs pos="70000">
                <a:schemeClr val="bg1"/>
              </a:gs>
              <a:gs pos="84000">
                <a:schemeClr val="accent2">
                  <a:lumMod val="60000"/>
                  <a:lumOff val="40000"/>
                  <a:alpha val="27000"/>
                </a:schemeClr>
              </a:gs>
              <a:gs pos="88000">
                <a:schemeClr val="tx1">
                  <a:lumMod val="95000"/>
                  <a:lumOff val="5000"/>
                  <a:alpha val="38000"/>
                </a:schemeClr>
              </a:gs>
              <a:gs pos="100000">
                <a:schemeClr val="bg1"/>
              </a:gs>
            </a:gsLst>
            <a:lin ang="5400000" scaled="0"/>
          </a:gradFill>
          <a:ln w="41275">
            <a:solidFill>
              <a:schemeClr val="bg1"/>
            </a:solidFill>
          </a:ln>
          <a:scene3d>
            <a:camera prst="orthographicFront"/>
            <a:lightRig rig="threePt" dir="t"/>
          </a:scene3d>
          <a:sp3d>
            <a:bevelT w="0" h="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b="1" dirty="0" smtClean="0">
                <a:solidFill>
                  <a:schemeClr val="tx1"/>
                </a:solidFill>
                <a:cs typeface="Arial" charset="0"/>
              </a:rPr>
              <a:t>Oil Physical Fundamentals</a:t>
            </a:r>
            <a:endParaRPr lang="en-US" sz="4800" b="1" dirty="0">
              <a:solidFill>
                <a:schemeClr val="tx1"/>
              </a:solidFill>
              <a:cs typeface="Arial" charset="0"/>
            </a:endParaRPr>
          </a:p>
        </p:txBody>
      </p:sp>
      <p:sp>
        <p:nvSpPr>
          <p:cNvPr id="14" name="Oval 9"/>
          <p:cNvSpPr/>
          <p:nvPr/>
        </p:nvSpPr>
        <p:spPr>
          <a:xfrm>
            <a:off x="152400" y="304800"/>
            <a:ext cx="685800" cy="609600"/>
          </a:xfrm>
          <a:prstGeom prst="ellipse">
            <a:avLst/>
          </a:prstGeom>
          <a:gradFill>
            <a:gsLst>
              <a:gs pos="100000">
                <a:schemeClr val="bg1"/>
              </a:gs>
              <a:gs pos="17999">
                <a:schemeClr val="bg1"/>
              </a:gs>
              <a:gs pos="67000">
                <a:schemeClr val="bg1"/>
              </a:gs>
              <a:gs pos="86000">
                <a:schemeClr val="tx1"/>
              </a:gs>
              <a:gs pos="94000">
                <a:schemeClr val="accent2">
                  <a:lumMod val="40000"/>
                  <a:lumOff val="60000"/>
                </a:schemeClr>
              </a:gs>
              <a:gs pos="96000">
                <a:schemeClr val="tx1"/>
              </a:gs>
            </a:gsLst>
            <a:path path="shape">
              <a:fillToRect l="50000" t="50000" r="50000" b="50000"/>
            </a:path>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smtClean="0">
                <a:solidFill>
                  <a:schemeClr val="tx1"/>
                </a:solidFill>
              </a:rPr>
              <a:t>II</a:t>
            </a:r>
            <a:endParaRPr lang="en-US" sz="2400" b="1" dirty="0">
              <a:solidFill>
                <a:schemeClr val="tx1"/>
              </a:solidFill>
            </a:endParaRPr>
          </a:p>
        </p:txBody>
      </p:sp>
      <p:sp>
        <p:nvSpPr>
          <p:cNvPr id="15" name="Rounded Rectangle 12"/>
          <p:cNvSpPr/>
          <p:nvPr/>
        </p:nvSpPr>
        <p:spPr>
          <a:xfrm>
            <a:off x="0" y="6324600"/>
            <a:ext cx="9144000" cy="533400"/>
          </a:xfrm>
          <a:prstGeom prst="roundRect">
            <a:avLst>
              <a:gd name="adj" fmla="val 3125"/>
            </a:avLst>
          </a:prstGeom>
          <a:gradFill>
            <a:gsLst>
              <a:gs pos="100000">
                <a:schemeClr val="bg1">
                  <a:alpha val="39000"/>
                </a:schemeClr>
              </a:gs>
              <a:gs pos="17999">
                <a:schemeClr val="bg1">
                  <a:alpha val="34000"/>
                </a:schemeClr>
              </a:gs>
              <a:gs pos="67000">
                <a:schemeClr val="bg1"/>
              </a:gs>
              <a:gs pos="86000">
                <a:schemeClr val="bg1">
                  <a:lumMod val="65000"/>
                  <a:alpha val="65000"/>
                </a:schemeClr>
              </a:gs>
              <a:gs pos="94000">
                <a:schemeClr val="accent2">
                  <a:lumMod val="40000"/>
                  <a:lumOff val="60000"/>
                  <a:alpha val="36000"/>
                </a:schemeClr>
              </a:gs>
              <a:gs pos="96000">
                <a:schemeClr val="bg1"/>
              </a:gs>
            </a:gsLst>
            <a:path path="rect">
              <a:fillToRect l="100000" t="100000"/>
            </a:path>
          </a:gradFill>
          <a:ln w="41275">
            <a:solidFill>
              <a:schemeClr val="bg1">
                <a:alpha val="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i="1" dirty="0" smtClean="0">
                <a:solidFill>
                  <a:schemeClr val="bg2">
                    <a:lumMod val="25000"/>
                  </a:schemeClr>
                </a:solidFill>
                <a:cs typeface="Arial" charset="0"/>
              </a:rPr>
              <a:t>Economic Level: Inelastic Demand</a:t>
            </a:r>
            <a:endParaRPr lang="en-US" sz="3600" b="1" i="1" dirty="0">
              <a:solidFill>
                <a:schemeClr val="bg2">
                  <a:lumMod val="25000"/>
                </a:schemeClr>
              </a:solidFill>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그림 22" descr="Refinery.JPG"/>
          <p:cNvPicPr>
            <a:picLocks noChangeAspect="1"/>
          </p:cNvPicPr>
          <p:nvPr/>
        </p:nvPicPr>
        <p:blipFill>
          <a:blip r:embed="rId3" cstate="print">
            <a:duotone>
              <a:prstClr val="black"/>
              <a:srgbClr val="D9C3A5">
                <a:tint val="50000"/>
                <a:satMod val="180000"/>
              </a:srgbClr>
            </a:duotone>
            <a:lum bright="10000"/>
          </a:blip>
          <a:stretch>
            <a:fillRect/>
          </a:stretch>
        </p:blipFill>
        <p:spPr>
          <a:xfrm>
            <a:off x="228600" y="130161"/>
            <a:ext cx="8610600" cy="6423039"/>
          </a:xfrm>
          <a:prstGeom prst="rect">
            <a:avLst/>
          </a:prstGeom>
        </p:spPr>
      </p:pic>
      <p:sp>
        <p:nvSpPr>
          <p:cNvPr id="19" name="Rounded Rectangle 7"/>
          <p:cNvSpPr/>
          <p:nvPr/>
        </p:nvSpPr>
        <p:spPr>
          <a:xfrm>
            <a:off x="228600" y="228600"/>
            <a:ext cx="8686800" cy="838200"/>
          </a:xfrm>
          <a:prstGeom prst="roundRect">
            <a:avLst>
              <a:gd name="adj" fmla="val 3334"/>
            </a:avLst>
          </a:prstGeom>
          <a:gradFill>
            <a:gsLst>
              <a:gs pos="0">
                <a:schemeClr val="bg1"/>
              </a:gs>
              <a:gs pos="10000">
                <a:schemeClr val="tx1">
                  <a:lumMod val="75000"/>
                  <a:lumOff val="25000"/>
                </a:schemeClr>
              </a:gs>
              <a:gs pos="15000">
                <a:schemeClr val="accent2">
                  <a:lumMod val="40000"/>
                  <a:lumOff val="60000"/>
                </a:schemeClr>
              </a:gs>
              <a:gs pos="21000">
                <a:schemeClr val="bg1">
                  <a:lumMod val="95000"/>
                </a:schemeClr>
              </a:gs>
              <a:gs pos="20000">
                <a:schemeClr val="bg1"/>
              </a:gs>
              <a:gs pos="70000">
                <a:schemeClr val="bg1"/>
              </a:gs>
              <a:gs pos="84000">
                <a:schemeClr val="accent2">
                  <a:lumMod val="60000"/>
                  <a:lumOff val="40000"/>
                  <a:alpha val="27000"/>
                </a:schemeClr>
              </a:gs>
              <a:gs pos="88000">
                <a:schemeClr val="tx1">
                  <a:lumMod val="95000"/>
                  <a:lumOff val="5000"/>
                  <a:alpha val="38000"/>
                </a:schemeClr>
              </a:gs>
              <a:gs pos="100000">
                <a:schemeClr val="bg1"/>
              </a:gs>
            </a:gsLst>
            <a:lin ang="5400000" scaled="0"/>
          </a:gradFill>
          <a:ln w="41275">
            <a:solidFill>
              <a:schemeClr val="bg1"/>
            </a:solidFill>
          </a:ln>
          <a:scene3d>
            <a:camera prst="orthographicFront"/>
            <a:lightRig rig="threePt" dir="t"/>
          </a:scene3d>
          <a:sp3d>
            <a:bevelT w="0" h="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b="1" dirty="0" smtClean="0">
                <a:solidFill>
                  <a:schemeClr val="tx1"/>
                </a:solidFill>
                <a:cs typeface="Arial" charset="0"/>
              </a:rPr>
              <a:t>Oil Physical Fundamentals</a:t>
            </a:r>
            <a:endParaRPr lang="en-US" sz="4800" b="1" dirty="0">
              <a:solidFill>
                <a:schemeClr val="tx1"/>
              </a:solidFill>
              <a:cs typeface="Arial" charset="0"/>
            </a:endParaRPr>
          </a:p>
        </p:txBody>
      </p:sp>
      <p:sp>
        <p:nvSpPr>
          <p:cNvPr id="35" name="Oval 9"/>
          <p:cNvSpPr/>
          <p:nvPr/>
        </p:nvSpPr>
        <p:spPr>
          <a:xfrm>
            <a:off x="152400" y="304800"/>
            <a:ext cx="685800" cy="609600"/>
          </a:xfrm>
          <a:prstGeom prst="ellipse">
            <a:avLst/>
          </a:prstGeom>
          <a:gradFill>
            <a:gsLst>
              <a:gs pos="100000">
                <a:schemeClr val="bg1"/>
              </a:gs>
              <a:gs pos="17999">
                <a:schemeClr val="bg1"/>
              </a:gs>
              <a:gs pos="67000">
                <a:schemeClr val="bg1"/>
              </a:gs>
              <a:gs pos="86000">
                <a:schemeClr val="tx1"/>
              </a:gs>
              <a:gs pos="94000">
                <a:schemeClr val="accent2">
                  <a:lumMod val="40000"/>
                  <a:lumOff val="60000"/>
                </a:schemeClr>
              </a:gs>
              <a:gs pos="96000">
                <a:schemeClr val="tx1"/>
              </a:gs>
            </a:gsLst>
            <a:path path="shape">
              <a:fillToRect l="50000" t="50000" r="50000" b="50000"/>
            </a:path>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rPr>
              <a:t>I</a:t>
            </a:r>
          </a:p>
        </p:txBody>
      </p:sp>
      <p:graphicFrame>
        <p:nvGraphicFramePr>
          <p:cNvPr id="12" name="차트 11"/>
          <p:cNvGraphicFramePr/>
          <p:nvPr/>
        </p:nvGraphicFramePr>
        <p:xfrm>
          <a:off x="381000" y="1143000"/>
          <a:ext cx="8305800" cy="5105400"/>
        </p:xfrm>
        <a:graphic>
          <a:graphicData uri="http://schemas.openxmlformats.org/drawingml/2006/chart">
            <c:chart xmlns:c="http://schemas.openxmlformats.org/drawingml/2006/chart" xmlns:r="http://schemas.openxmlformats.org/officeDocument/2006/relationships" r:id="rId4"/>
          </a:graphicData>
        </a:graphic>
      </p:graphicFrame>
      <p:sp>
        <p:nvSpPr>
          <p:cNvPr id="8" name="Rounded Rectangle 12"/>
          <p:cNvSpPr/>
          <p:nvPr/>
        </p:nvSpPr>
        <p:spPr>
          <a:xfrm>
            <a:off x="0" y="6324600"/>
            <a:ext cx="9144000" cy="533400"/>
          </a:xfrm>
          <a:prstGeom prst="roundRect">
            <a:avLst>
              <a:gd name="adj" fmla="val 3125"/>
            </a:avLst>
          </a:prstGeom>
          <a:gradFill>
            <a:gsLst>
              <a:gs pos="100000">
                <a:schemeClr val="bg1">
                  <a:alpha val="39000"/>
                </a:schemeClr>
              </a:gs>
              <a:gs pos="17999">
                <a:schemeClr val="bg1">
                  <a:alpha val="34000"/>
                </a:schemeClr>
              </a:gs>
              <a:gs pos="67000">
                <a:schemeClr val="bg1"/>
              </a:gs>
              <a:gs pos="86000">
                <a:schemeClr val="bg1">
                  <a:lumMod val="65000"/>
                  <a:alpha val="65000"/>
                </a:schemeClr>
              </a:gs>
              <a:gs pos="94000">
                <a:schemeClr val="accent2">
                  <a:lumMod val="40000"/>
                  <a:lumOff val="60000"/>
                  <a:alpha val="36000"/>
                </a:schemeClr>
              </a:gs>
              <a:gs pos="96000">
                <a:schemeClr val="bg1"/>
              </a:gs>
            </a:gsLst>
            <a:path path="rect">
              <a:fillToRect l="100000" t="100000"/>
            </a:path>
          </a:gradFill>
          <a:ln w="41275">
            <a:solidFill>
              <a:schemeClr val="bg1">
                <a:alpha val="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i="1" dirty="0" smtClean="0">
                <a:solidFill>
                  <a:schemeClr val="bg2">
                    <a:lumMod val="25000"/>
                  </a:schemeClr>
                </a:solidFill>
                <a:cs typeface="Arial" charset="0"/>
              </a:rPr>
              <a:t>Economic Level: Oil Priced in Dollars</a:t>
            </a:r>
            <a:endParaRPr lang="en-US" sz="3600" b="1" i="1" dirty="0">
              <a:solidFill>
                <a:schemeClr val="bg2">
                  <a:lumMod val="25000"/>
                </a:schemeClr>
              </a:solidFill>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그림 17" descr="NYMEX (1).jpg"/>
          <p:cNvPicPr>
            <a:picLocks noChangeAspect="1"/>
          </p:cNvPicPr>
          <p:nvPr/>
        </p:nvPicPr>
        <p:blipFill>
          <a:blip r:embed="rId3" cstate="print">
            <a:duotone>
              <a:prstClr val="black"/>
              <a:srgbClr val="D9C3A5">
                <a:tint val="50000"/>
                <a:satMod val="180000"/>
              </a:srgbClr>
            </a:duotone>
          </a:blip>
          <a:stretch>
            <a:fillRect/>
          </a:stretch>
        </p:blipFill>
        <p:spPr>
          <a:xfrm>
            <a:off x="228600" y="990600"/>
            <a:ext cx="8686800" cy="5621312"/>
          </a:xfrm>
          <a:prstGeom prst="rect">
            <a:avLst/>
          </a:prstGeom>
        </p:spPr>
      </p:pic>
      <p:sp>
        <p:nvSpPr>
          <p:cNvPr id="24" name="Rounded Rectangle 7"/>
          <p:cNvSpPr/>
          <p:nvPr/>
        </p:nvSpPr>
        <p:spPr>
          <a:xfrm>
            <a:off x="228600" y="228600"/>
            <a:ext cx="8686800" cy="838200"/>
          </a:xfrm>
          <a:prstGeom prst="roundRect">
            <a:avLst>
              <a:gd name="adj" fmla="val 3334"/>
            </a:avLst>
          </a:prstGeom>
          <a:gradFill>
            <a:gsLst>
              <a:gs pos="0">
                <a:schemeClr val="bg1"/>
              </a:gs>
              <a:gs pos="10000">
                <a:schemeClr val="tx1">
                  <a:lumMod val="75000"/>
                  <a:lumOff val="25000"/>
                </a:schemeClr>
              </a:gs>
              <a:gs pos="15000">
                <a:schemeClr val="accent2">
                  <a:lumMod val="40000"/>
                  <a:lumOff val="60000"/>
                </a:schemeClr>
              </a:gs>
              <a:gs pos="21000">
                <a:schemeClr val="bg1">
                  <a:lumMod val="95000"/>
                </a:schemeClr>
              </a:gs>
              <a:gs pos="20000">
                <a:schemeClr val="bg1"/>
              </a:gs>
              <a:gs pos="70000">
                <a:schemeClr val="bg1"/>
              </a:gs>
              <a:gs pos="84000">
                <a:schemeClr val="accent2">
                  <a:lumMod val="60000"/>
                  <a:lumOff val="40000"/>
                  <a:alpha val="27000"/>
                </a:schemeClr>
              </a:gs>
              <a:gs pos="88000">
                <a:schemeClr val="tx1">
                  <a:lumMod val="95000"/>
                  <a:lumOff val="5000"/>
                  <a:alpha val="38000"/>
                </a:schemeClr>
              </a:gs>
              <a:gs pos="100000">
                <a:schemeClr val="bg1"/>
              </a:gs>
            </a:gsLst>
            <a:lin ang="5400000" scaled="0"/>
          </a:gradFill>
          <a:ln w="41275">
            <a:solidFill>
              <a:schemeClr val="bg1"/>
            </a:solidFill>
          </a:ln>
          <a:scene3d>
            <a:camera prst="orthographicFront"/>
            <a:lightRig rig="threePt" dir="t"/>
          </a:scene3d>
          <a:sp3d>
            <a:bevelT w="0" h="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b="1" dirty="0" smtClean="0">
                <a:solidFill>
                  <a:schemeClr val="tx1"/>
                </a:solidFill>
                <a:cs typeface="Arial" charset="0"/>
              </a:rPr>
              <a:t>DERIVATIVES</a:t>
            </a:r>
            <a:endParaRPr lang="en-US" sz="4800" b="1" dirty="0">
              <a:solidFill>
                <a:schemeClr val="tx1"/>
              </a:solidFill>
              <a:cs typeface="Arial" charset="0"/>
            </a:endParaRPr>
          </a:p>
        </p:txBody>
      </p:sp>
      <p:sp>
        <p:nvSpPr>
          <p:cNvPr id="27" name="Oval 9"/>
          <p:cNvSpPr/>
          <p:nvPr/>
        </p:nvSpPr>
        <p:spPr>
          <a:xfrm>
            <a:off x="152400" y="304800"/>
            <a:ext cx="685800" cy="609600"/>
          </a:xfrm>
          <a:prstGeom prst="ellipse">
            <a:avLst/>
          </a:prstGeom>
          <a:gradFill>
            <a:gsLst>
              <a:gs pos="100000">
                <a:schemeClr val="bg1"/>
              </a:gs>
              <a:gs pos="17999">
                <a:schemeClr val="bg1"/>
              </a:gs>
              <a:gs pos="67000">
                <a:schemeClr val="bg1"/>
              </a:gs>
              <a:gs pos="86000">
                <a:schemeClr val="tx1"/>
              </a:gs>
              <a:gs pos="94000">
                <a:schemeClr val="accent2">
                  <a:lumMod val="40000"/>
                  <a:lumOff val="60000"/>
                </a:schemeClr>
              </a:gs>
              <a:gs pos="96000">
                <a:schemeClr val="tx1"/>
              </a:gs>
            </a:gsLst>
            <a:path path="shape">
              <a:fillToRect l="50000" t="50000" r="50000" b="50000"/>
            </a:path>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smtClean="0">
                <a:solidFill>
                  <a:schemeClr val="tx1"/>
                </a:solidFill>
              </a:rPr>
              <a:t>III</a:t>
            </a:r>
            <a:endParaRPr lang="en-US" sz="2400" b="1" dirty="0">
              <a:solidFill>
                <a:schemeClr val="tx1"/>
              </a:solidFill>
            </a:endParaRPr>
          </a:p>
        </p:txBody>
      </p:sp>
      <p:sp>
        <p:nvSpPr>
          <p:cNvPr id="30" name="Rounded Rectangle 28"/>
          <p:cNvSpPr/>
          <p:nvPr/>
        </p:nvSpPr>
        <p:spPr>
          <a:xfrm>
            <a:off x="228600" y="1371600"/>
            <a:ext cx="6705600" cy="381000"/>
          </a:xfrm>
          <a:prstGeom prst="roundRect">
            <a:avLst/>
          </a:prstGeom>
          <a:gradFill>
            <a:gsLst>
              <a:gs pos="100000">
                <a:schemeClr val="bg1"/>
              </a:gs>
              <a:gs pos="17999">
                <a:schemeClr val="bg1"/>
              </a:gs>
              <a:gs pos="36000">
                <a:schemeClr val="bg1"/>
              </a:gs>
              <a:gs pos="86000">
                <a:schemeClr val="bg1"/>
              </a:gs>
              <a:gs pos="94000">
                <a:schemeClr val="bg1">
                  <a:lumMod val="65000"/>
                </a:schemeClr>
              </a:gs>
              <a:gs pos="94000">
                <a:schemeClr val="bg2">
                  <a:lumMod val="50000"/>
                </a:schemeClr>
              </a:gs>
              <a:gs pos="96000">
                <a:schemeClr val="bg2">
                  <a:lumMod val="25000"/>
                </a:schemeClr>
              </a:gs>
            </a:gsLst>
            <a:path path="shape">
              <a:fillToRect l="50000" t="50000" r="50000" b="50000"/>
            </a:path>
          </a:gradFill>
          <a:ln w="41275">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514350" indent="-514350" algn="ctr">
              <a:defRPr/>
            </a:pPr>
            <a:r>
              <a:rPr lang="en-US" sz="3200" b="1" dirty="0" smtClean="0">
                <a:solidFill>
                  <a:schemeClr val="accent1">
                    <a:lumMod val="50000"/>
                  </a:schemeClr>
                </a:solidFill>
                <a:cs typeface="Arial" charset="0"/>
              </a:rPr>
              <a:t>Derivatives: Futures &amp; OTC</a:t>
            </a:r>
            <a:endParaRPr lang="en-US" sz="3200" b="1" dirty="0">
              <a:solidFill>
                <a:schemeClr val="accent1">
                  <a:lumMod val="50000"/>
                </a:schemeClr>
              </a:solidFill>
              <a:cs typeface="Arial" charset="0"/>
            </a:endParaRPr>
          </a:p>
        </p:txBody>
      </p:sp>
      <p:sp>
        <p:nvSpPr>
          <p:cNvPr id="33" name="Rounded Rectangle 12"/>
          <p:cNvSpPr/>
          <p:nvPr/>
        </p:nvSpPr>
        <p:spPr>
          <a:xfrm>
            <a:off x="304800" y="1752600"/>
            <a:ext cx="8610600" cy="533400"/>
          </a:xfrm>
          <a:prstGeom prst="roundRect">
            <a:avLst/>
          </a:prstGeom>
          <a:gradFill flip="none" rotWithShape="1">
            <a:gsLst>
              <a:gs pos="100000">
                <a:schemeClr val="bg1"/>
              </a:gs>
              <a:gs pos="17999">
                <a:schemeClr val="bg1"/>
              </a:gs>
              <a:gs pos="36000">
                <a:schemeClr val="bg1"/>
              </a:gs>
              <a:gs pos="86000">
                <a:schemeClr val="bg1"/>
              </a:gs>
              <a:gs pos="94000">
                <a:schemeClr val="bg1">
                  <a:lumMod val="75000"/>
                </a:schemeClr>
              </a:gs>
            </a:gsLst>
            <a:path path="shape">
              <a:fillToRect l="50000" t="50000" r="50000" b="50000"/>
            </a:path>
            <a:tileRect/>
          </a:gradFill>
          <a:ln w="41275">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514350" indent="-514350">
              <a:defRPr/>
            </a:pPr>
            <a:r>
              <a:rPr lang="en-US" b="1" dirty="0" smtClean="0">
                <a:solidFill>
                  <a:schemeClr val="bg2">
                    <a:lumMod val="25000"/>
                  </a:schemeClr>
                </a:solidFill>
                <a:cs typeface="Arial" charset="0"/>
              </a:rPr>
              <a:t>Hedge Risk Contracts For Future Price: </a:t>
            </a:r>
          </a:p>
          <a:p>
            <a:pPr marL="514350" indent="-514350">
              <a:defRPr/>
            </a:pPr>
            <a:r>
              <a:rPr lang="en-US" b="1" dirty="0" smtClean="0">
                <a:solidFill>
                  <a:schemeClr val="bg2">
                    <a:lumMod val="25000"/>
                  </a:schemeClr>
                </a:solidFill>
                <a:cs typeface="Arial" charset="0"/>
              </a:rPr>
              <a:t>Futures, Credit Default Swaps, Interest Rates, Exchange Rates, OTC, et al.</a:t>
            </a:r>
          </a:p>
        </p:txBody>
      </p:sp>
      <p:sp>
        <p:nvSpPr>
          <p:cNvPr id="34" name="Rounded Rectangle 12"/>
          <p:cNvSpPr/>
          <p:nvPr/>
        </p:nvSpPr>
        <p:spPr>
          <a:xfrm>
            <a:off x="304800" y="3276600"/>
            <a:ext cx="8610600" cy="762000"/>
          </a:xfrm>
          <a:prstGeom prst="roundRect">
            <a:avLst/>
          </a:prstGeom>
          <a:gradFill flip="none" rotWithShape="1">
            <a:gsLst>
              <a:gs pos="100000">
                <a:schemeClr val="bg1"/>
              </a:gs>
              <a:gs pos="17999">
                <a:schemeClr val="bg1"/>
              </a:gs>
              <a:gs pos="36000">
                <a:schemeClr val="bg1"/>
              </a:gs>
              <a:gs pos="86000">
                <a:schemeClr val="bg1"/>
              </a:gs>
              <a:gs pos="94000">
                <a:schemeClr val="bg1">
                  <a:lumMod val="75000"/>
                </a:schemeClr>
              </a:gs>
            </a:gsLst>
            <a:path path="shape">
              <a:fillToRect l="50000" t="50000" r="50000" b="50000"/>
            </a:path>
            <a:tileRect/>
          </a:gradFill>
          <a:ln w="41275">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514350" indent="-514350">
              <a:defRPr/>
            </a:pPr>
            <a:r>
              <a:rPr lang="en-US" b="1" u="sng" dirty="0" smtClean="0">
                <a:solidFill>
                  <a:schemeClr val="bg2">
                    <a:lumMod val="25000"/>
                  </a:schemeClr>
                </a:solidFill>
              </a:rPr>
              <a:t>Derivatives Traded Between 2 Parties </a:t>
            </a:r>
            <a:r>
              <a:rPr lang="en-US" b="1" dirty="0" smtClean="0">
                <a:solidFill>
                  <a:schemeClr val="bg2">
                    <a:lumMod val="25000"/>
                  </a:schemeClr>
                </a:solidFill>
              </a:rPr>
              <a:t>Outside of “Transparent, Organized Market </a:t>
            </a:r>
          </a:p>
          <a:p>
            <a:pPr marL="514350" indent="-514350">
              <a:defRPr/>
            </a:pPr>
            <a:r>
              <a:rPr lang="en-US" b="1" dirty="0" smtClean="0">
                <a:solidFill>
                  <a:schemeClr val="bg2">
                    <a:lumMod val="25000"/>
                  </a:schemeClr>
                </a:solidFill>
              </a:rPr>
              <a:t>Structures” such as NYMEX—a central exchange or trading venue. </a:t>
            </a:r>
            <a:endParaRPr lang="en-US" b="1" dirty="0">
              <a:solidFill>
                <a:schemeClr val="bg2">
                  <a:lumMod val="25000"/>
                </a:schemeClr>
              </a:solidFill>
              <a:cs typeface="Arial" charset="0"/>
            </a:endParaRPr>
          </a:p>
        </p:txBody>
      </p:sp>
      <p:sp>
        <p:nvSpPr>
          <p:cNvPr id="35" name="Rounded Rectangle 14"/>
          <p:cNvSpPr/>
          <p:nvPr/>
        </p:nvSpPr>
        <p:spPr>
          <a:xfrm>
            <a:off x="228600" y="2895600"/>
            <a:ext cx="6781800" cy="381000"/>
          </a:xfrm>
          <a:prstGeom prst="roundRect">
            <a:avLst/>
          </a:prstGeom>
          <a:gradFill>
            <a:gsLst>
              <a:gs pos="100000">
                <a:schemeClr val="bg1"/>
              </a:gs>
              <a:gs pos="17999">
                <a:schemeClr val="bg1"/>
              </a:gs>
              <a:gs pos="36000">
                <a:schemeClr val="bg1"/>
              </a:gs>
              <a:gs pos="86000">
                <a:schemeClr val="bg1"/>
              </a:gs>
              <a:gs pos="94000">
                <a:schemeClr val="bg1">
                  <a:lumMod val="65000"/>
                </a:schemeClr>
              </a:gs>
              <a:gs pos="94000">
                <a:schemeClr val="bg2">
                  <a:lumMod val="50000"/>
                </a:schemeClr>
              </a:gs>
              <a:gs pos="96000">
                <a:schemeClr val="bg2">
                  <a:lumMod val="25000"/>
                </a:schemeClr>
              </a:gs>
            </a:gsLst>
            <a:path path="shape">
              <a:fillToRect l="50000" t="50000" r="50000" b="50000"/>
            </a:path>
          </a:gradFill>
          <a:ln w="41275">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514350" indent="-514350" algn="ctr">
              <a:defRPr/>
            </a:pPr>
            <a:r>
              <a:rPr lang="en-US" sz="3200" b="1" dirty="0" smtClean="0">
                <a:solidFill>
                  <a:schemeClr val="accent2">
                    <a:lumMod val="50000"/>
                  </a:schemeClr>
                </a:solidFill>
                <a:cs typeface="Arial" charset="0"/>
              </a:rPr>
              <a:t>Over-The-Counter (OTC) Derivatives</a:t>
            </a:r>
            <a:endParaRPr lang="en-US" sz="3200" b="1" dirty="0">
              <a:solidFill>
                <a:schemeClr val="accent2">
                  <a:lumMod val="50000"/>
                </a:schemeClr>
              </a:solidFill>
              <a:cs typeface="Arial" charset="0"/>
            </a:endParaRPr>
          </a:p>
        </p:txBody>
      </p:sp>
      <p:sp>
        <p:nvSpPr>
          <p:cNvPr id="36" name="Rounded Rectangle 12"/>
          <p:cNvSpPr/>
          <p:nvPr/>
        </p:nvSpPr>
        <p:spPr>
          <a:xfrm>
            <a:off x="304800" y="2286000"/>
            <a:ext cx="8610600" cy="381000"/>
          </a:xfrm>
          <a:prstGeom prst="roundRect">
            <a:avLst/>
          </a:prstGeom>
          <a:gradFill flip="none" rotWithShape="1">
            <a:gsLst>
              <a:gs pos="100000">
                <a:schemeClr val="bg1"/>
              </a:gs>
              <a:gs pos="17999">
                <a:schemeClr val="bg1"/>
              </a:gs>
              <a:gs pos="36000">
                <a:schemeClr val="bg1"/>
              </a:gs>
              <a:gs pos="86000">
                <a:schemeClr val="bg1"/>
              </a:gs>
              <a:gs pos="94000">
                <a:schemeClr val="bg1">
                  <a:lumMod val="75000"/>
                </a:schemeClr>
              </a:gs>
            </a:gsLst>
            <a:path path="shape">
              <a:fillToRect l="50000" t="50000" r="50000" b="50000"/>
            </a:path>
            <a:tileRect/>
          </a:gradFill>
          <a:ln w="41275">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514350" indent="-514350">
              <a:defRPr/>
            </a:pPr>
            <a:r>
              <a:rPr lang="en-US" b="1" dirty="0" smtClean="0">
                <a:solidFill>
                  <a:schemeClr val="bg2">
                    <a:lumMod val="25000"/>
                  </a:schemeClr>
                </a:solidFill>
                <a:cs typeface="Arial" charset="0"/>
              </a:rPr>
              <a:t>Calls, Puts, Premium: $300 Trillion Dollar Market</a:t>
            </a:r>
            <a:endParaRPr lang="en-US" b="1" dirty="0">
              <a:solidFill>
                <a:schemeClr val="accent1">
                  <a:lumMod val="50000"/>
                </a:schemeClr>
              </a:solidFill>
              <a:cs typeface="Arial" charset="0"/>
            </a:endParaRPr>
          </a:p>
        </p:txBody>
      </p:sp>
      <p:sp>
        <p:nvSpPr>
          <p:cNvPr id="37" name="Rounded Rectangle 12"/>
          <p:cNvSpPr/>
          <p:nvPr/>
        </p:nvSpPr>
        <p:spPr>
          <a:xfrm>
            <a:off x="304800" y="4038600"/>
            <a:ext cx="8610600" cy="609600"/>
          </a:xfrm>
          <a:prstGeom prst="roundRect">
            <a:avLst/>
          </a:prstGeom>
          <a:gradFill flip="none" rotWithShape="1">
            <a:gsLst>
              <a:gs pos="100000">
                <a:schemeClr val="bg1"/>
              </a:gs>
              <a:gs pos="17999">
                <a:schemeClr val="bg1"/>
              </a:gs>
              <a:gs pos="36000">
                <a:schemeClr val="bg1"/>
              </a:gs>
              <a:gs pos="86000">
                <a:schemeClr val="bg1"/>
              </a:gs>
              <a:gs pos="94000">
                <a:schemeClr val="bg1">
                  <a:lumMod val="75000"/>
                </a:schemeClr>
              </a:gs>
            </a:gsLst>
            <a:path path="shape">
              <a:fillToRect l="50000" t="50000" r="50000" b="50000"/>
            </a:path>
            <a:tileRect/>
          </a:gradFill>
          <a:ln w="41275">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514350" indent="-514350">
              <a:defRPr/>
            </a:pPr>
            <a:r>
              <a:rPr lang="en-US" b="1" dirty="0" smtClean="0">
                <a:solidFill>
                  <a:schemeClr val="bg2">
                    <a:lumMod val="25000"/>
                  </a:schemeClr>
                </a:solidFill>
                <a:cs typeface="Arial" charset="0"/>
              </a:rPr>
              <a:t>Commodity Swap Dealers offer tailored swap contracts to client OTC </a:t>
            </a:r>
          </a:p>
          <a:p>
            <a:pPr marL="514350" indent="-514350">
              <a:defRPr/>
            </a:pPr>
            <a:r>
              <a:rPr lang="en-US" b="1" dirty="0" smtClean="0">
                <a:solidFill>
                  <a:schemeClr val="bg2">
                    <a:lumMod val="25000"/>
                  </a:schemeClr>
                </a:solidFill>
                <a:cs typeface="Arial" charset="0"/>
              </a:rPr>
              <a:t>Markets. Limiting unmatchable contract exposure requires futures markets</a:t>
            </a:r>
          </a:p>
        </p:txBody>
      </p:sp>
      <p:sp>
        <p:nvSpPr>
          <p:cNvPr id="38" name="Rounded Rectangle 14"/>
          <p:cNvSpPr/>
          <p:nvPr/>
        </p:nvSpPr>
        <p:spPr>
          <a:xfrm>
            <a:off x="228600" y="4953000"/>
            <a:ext cx="5791200" cy="381000"/>
          </a:xfrm>
          <a:prstGeom prst="roundRect">
            <a:avLst/>
          </a:prstGeom>
          <a:gradFill>
            <a:gsLst>
              <a:gs pos="100000">
                <a:schemeClr val="bg1"/>
              </a:gs>
              <a:gs pos="17999">
                <a:schemeClr val="bg1"/>
              </a:gs>
              <a:gs pos="36000">
                <a:schemeClr val="bg1"/>
              </a:gs>
              <a:gs pos="86000">
                <a:schemeClr val="bg1"/>
              </a:gs>
              <a:gs pos="94000">
                <a:schemeClr val="bg1">
                  <a:lumMod val="65000"/>
                </a:schemeClr>
              </a:gs>
              <a:gs pos="94000">
                <a:schemeClr val="bg2">
                  <a:lumMod val="50000"/>
                </a:schemeClr>
              </a:gs>
              <a:gs pos="96000">
                <a:schemeClr val="bg2">
                  <a:lumMod val="25000"/>
                </a:schemeClr>
              </a:gs>
            </a:gsLst>
            <a:path path="shape">
              <a:fillToRect l="50000" t="50000" r="50000" b="50000"/>
            </a:path>
          </a:gradFill>
          <a:ln w="41275">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514350" indent="-514350">
              <a:defRPr/>
            </a:pPr>
            <a:r>
              <a:rPr lang="en-US" sz="3200" b="1" dirty="0" smtClean="0">
                <a:solidFill>
                  <a:schemeClr val="accent2">
                    <a:lumMod val="50000"/>
                  </a:schemeClr>
                </a:solidFill>
                <a:cs typeface="Arial" charset="0"/>
              </a:rPr>
              <a:t>Clearing Houses</a:t>
            </a:r>
            <a:endParaRPr lang="en-US" sz="3200" b="1" dirty="0">
              <a:solidFill>
                <a:schemeClr val="accent2">
                  <a:lumMod val="50000"/>
                </a:schemeClr>
              </a:solidFill>
              <a:cs typeface="Arial" charset="0"/>
            </a:endParaRPr>
          </a:p>
        </p:txBody>
      </p:sp>
      <p:sp>
        <p:nvSpPr>
          <p:cNvPr id="39" name="Rounded Rectangle 12"/>
          <p:cNvSpPr/>
          <p:nvPr/>
        </p:nvSpPr>
        <p:spPr>
          <a:xfrm>
            <a:off x="304800" y="5334000"/>
            <a:ext cx="8534400" cy="838200"/>
          </a:xfrm>
          <a:prstGeom prst="roundRect">
            <a:avLst/>
          </a:prstGeom>
          <a:gradFill flip="none" rotWithShape="1">
            <a:gsLst>
              <a:gs pos="100000">
                <a:schemeClr val="bg1"/>
              </a:gs>
              <a:gs pos="17999">
                <a:schemeClr val="bg1"/>
              </a:gs>
              <a:gs pos="36000">
                <a:schemeClr val="bg1"/>
              </a:gs>
              <a:gs pos="86000">
                <a:schemeClr val="bg1"/>
              </a:gs>
              <a:gs pos="94000">
                <a:schemeClr val="bg1">
                  <a:lumMod val="75000"/>
                </a:schemeClr>
              </a:gs>
            </a:gsLst>
            <a:path path="shape">
              <a:fillToRect l="50000" t="50000" r="50000" b="50000"/>
            </a:path>
            <a:tileRect/>
          </a:gradFill>
          <a:ln w="41275">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514350" indent="-514350">
              <a:defRPr/>
            </a:pPr>
            <a:r>
              <a:rPr lang="en-US" b="1" dirty="0" smtClean="0">
                <a:solidFill>
                  <a:schemeClr val="bg2">
                    <a:lumMod val="25000"/>
                  </a:schemeClr>
                </a:solidFill>
                <a:cs typeface="Arial" charset="0"/>
              </a:rPr>
              <a:t>Clear the agreement to accept a future delivery of oil through a futures contract</a:t>
            </a:r>
          </a:p>
          <a:p>
            <a:pPr indent="-514350">
              <a:defRPr/>
            </a:pPr>
            <a:r>
              <a:rPr lang="en-US" b="1" dirty="0" smtClean="0">
                <a:solidFill>
                  <a:schemeClr val="bg2">
                    <a:lumMod val="25000"/>
                  </a:schemeClr>
                </a:solidFill>
                <a:cs typeface="Arial" charset="0"/>
              </a:rPr>
              <a:t>Often settled in cash rather than physical delivery.  03–08 only 2% physical delivery</a:t>
            </a:r>
          </a:p>
        </p:txBody>
      </p:sp>
      <p:sp>
        <p:nvSpPr>
          <p:cNvPr id="40" name="Rounded Rectangle 12"/>
          <p:cNvSpPr/>
          <p:nvPr/>
        </p:nvSpPr>
        <p:spPr>
          <a:xfrm>
            <a:off x="0" y="6324600"/>
            <a:ext cx="9144000" cy="533400"/>
          </a:xfrm>
          <a:prstGeom prst="roundRect">
            <a:avLst>
              <a:gd name="adj" fmla="val 3125"/>
            </a:avLst>
          </a:prstGeom>
          <a:gradFill>
            <a:gsLst>
              <a:gs pos="100000">
                <a:schemeClr val="bg1">
                  <a:alpha val="39000"/>
                </a:schemeClr>
              </a:gs>
              <a:gs pos="17999">
                <a:schemeClr val="bg1">
                  <a:alpha val="34000"/>
                </a:schemeClr>
              </a:gs>
              <a:gs pos="67000">
                <a:schemeClr val="bg1"/>
              </a:gs>
              <a:gs pos="86000">
                <a:schemeClr val="bg1">
                  <a:lumMod val="65000"/>
                  <a:alpha val="65000"/>
                </a:schemeClr>
              </a:gs>
              <a:gs pos="94000">
                <a:schemeClr val="accent2">
                  <a:lumMod val="40000"/>
                  <a:lumOff val="60000"/>
                  <a:alpha val="36000"/>
                </a:schemeClr>
              </a:gs>
              <a:gs pos="96000">
                <a:schemeClr val="bg1"/>
              </a:gs>
            </a:gsLst>
            <a:path path="rect">
              <a:fillToRect l="100000" t="100000"/>
            </a:path>
          </a:gradFill>
          <a:ln w="41275">
            <a:solidFill>
              <a:schemeClr val="bg1">
                <a:alpha val="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i="1" dirty="0" smtClean="0">
                <a:solidFill>
                  <a:schemeClr val="bg2">
                    <a:lumMod val="25000"/>
                  </a:schemeClr>
                </a:solidFill>
                <a:cs typeface="Arial" charset="0"/>
              </a:rPr>
              <a:t>Hedging Risk</a:t>
            </a:r>
            <a:endParaRPr lang="en-US" sz="3600" b="1" i="1" dirty="0">
              <a:solidFill>
                <a:schemeClr val="bg2">
                  <a:lumMod val="25000"/>
                </a:schemeClr>
              </a:solidFill>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그림 8" descr="NYMEX (1).jpg"/>
          <p:cNvPicPr>
            <a:picLocks noChangeAspect="1"/>
          </p:cNvPicPr>
          <p:nvPr/>
        </p:nvPicPr>
        <p:blipFill>
          <a:blip r:embed="rId3" cstate="print">
            <a:duotone>
              <a:prstClr val="black"/>
              <a:srgbClr val="D9C3A5">
                <a:tint val="50000"/>
                <a:satMod val="180000"/>
              </a:srgbClr>
            </a:duotone>
          </a:blip>
          <a:stretch>
            <a:fillRect/>
          </a:stretch>
        </p:blipFill>
        <p:spPr>
          <a:xfrm>
            <a:off x="228600" y="990600"/>
            <a:ext cx="8686800" cy="5621312"/>
          </a:xfrm>
          <a:prstGeom prst="rect">
            <a:avLst/>
          </a:prstGeom>
        </p:spPr>
      </p:pic>
      <p:sp>
        <p:nvSpPr>
          <p:cNvPr id="10" name="Rounded Rectangle 7"/>
          <p:cNvSpPr/>
          <p:nvPr/>
        </p:nvSpPr>
        <p:spPr>
          <a:xfrm>
            <a:off x="228600" y="228600"/>
            <a:ext cx="8686800" cy="838200"/>
          </a:xfrm>
          <a:prstGeom prst="roundRect">
            <a:avLst>
              <a:gd name="adj" fmla="val 3334"/>
            </a:avLst>
          </a:prstGeom>
          <a:gradFill>
            <a:gsLst>
              <a:gs pos="0">
                <a:schemeClr val="bg1"/>
              </a:gs>
              <a:gs pos="10000">
                <a:schemeClr val="tx1">
                  <a:lumMod val="75000"/>
                  <a:lumOff val="25000"/>
                </a:schemeClr>
              </a:gs>
              <a:gs pos="15000">
                <a:schemeClr val="accent2">
                  <a:lumMod val="40000"/>
                  <a:lumOff val="60000"/>
                </a:schemeClr>
              </a:gs>
              <a:gs pos="21000">
                <a:schemeClr val="bg1">
                  <a:lumMod val="95000"/>
                </a:schemeClr>
              </a:gs>
              <a:gs pos="20000">
                <a:schemeClr val="bg1"/>
              </a:gs>
              <a:gs pos="70000">
                <a:schemeClr val="bg1"/>
              </a:gs>
              <a:gs pos="84000">
                <a:schemeClr val="accent2">
                  <a:lumMod val="60000"/>
                  <a:lumOff val="40000"/>
                  <a:alpha val="27000"/>
                </a:schemeClr>
              </a:gs>
              <a:gs pos="88000">
                <a:schemeClr val="tx1">
                  <a:lumMod val="95000"/>
                  <a:lumOff val="5000"/>
                  <a:alpha val="38000"/>
                </a:schemeClr>
              </a:gs>
              <a:gs pos="100000">
                <a:schemeClr val="bg1"/>
              </a:gs>
            </a:gsLst>
            <a:lin ang="5400000" scaled="0"/>
          </a:gradFill>
          <a:ln w="41275">
            <a:solidFill>
              <a:schemeClr val="bg1"/>
            </a:solidFill>
          </a:ln>
          <a:scene3d>
            <a:camera prst="orthographicFront"/>
            <a:lightRig rig="threePt" dir="t"/>
          </a:scene3d>
          <a:sp3d>
            <a:bevelT w="0" h="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b="1" dirty="0" smtClean="0">
                <a:solidFill>
                  <a:schemeClr val="tx1"/>
                </a:solidFill>
                <a:cs typeface="Arial" charset="0"/>
              </a:rPr>
              <a:t>Oil Futures Fundamentals</a:t>
            </a:r>
            <a:endParaRPr lang="en-US" sz="4800" b="1" dirty="0">
              <a:solidFill>
                <a:schemeClr val="tx1"/>
              </a:solidFill>
              <a:cs typeface="Arial" charset="0"/>
            </a:endParaRPr>
          </a:p>
        </p:txBody>
      </p:sp>
      <p:sp>
        <p:nvSpPr>
          <p:cNvPr id="11" name="Oval 9"/>
          <p:cNvSpPr/>
          <p:nvPr/>
        </p:nvSpPr>
        <p:spPr>
          <a:xfrm>
            <a:off x="152400" y="304800"/>
            <a:ext cx="685800" cy="609600"/>
          </a:xfrm>
          <a:prstGeom prst="ellipse">
            <a:avLst/>
          </a:prstGeom>
          <a:gradFill>
            <a:gsLst>
              <a:gs pos="100000">
                <a:schemeClr val="bg1"/>
              </a:gs>
              <a:gs pos="17999">
                <a:schemeClr val="bg1"/>
              </a:gs>
              <a:gs pos="67000">
                <a:schemeClr val="bg1"/>
              </a:gs>
              <a:gs pos="86000">
                <a:schemeClr val="tx1"/>
              </a:gs>
              <a:gs pos="94000">
                <a:schemeClr val="accent2">
                  <a:lumMod val="40000"/>
                  <a:lumOff val="60000"/>
                </a:schemeClr>
              </a:gs>
              <a:gs pos="96000">
                <a:schemeClr val="tx1"/>
              </a:gs>
            </a:gsLst>
            <a:path path="shape">
              <a:fillToRect l="50000" t="50000" r="50000" b="50000"/>
            </a:path>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smtClean="0">
                <a:solidFill>
                  <a:schemeClr val="tx1"/>
                </a:solidFill>
              </a:rPr>
              <a:t>IV</a:t>
            </a:r>
            <a:endParaRPr lang="en-US" sz="2400" b="1" dirty="0">
              <a:solidFill>
                <a:schemeClr val="tx1"/>
              </a:solidFill>
            </a:endParaRPr>
          </a:p>
        </p:txBody>
      </p:sp>
      <p:sp>
        <p:nvSpPr>
          <p:cNvPr id="5" name="Rounded Rectangle 20"/>
          <p:cNvSpPr/>
          <p:nvPr/>
        </p:nvSpPr>
        <p:spPr>
          <a:xfrm>
            <a:off x="1524000" y="1219200"/>
            <a:ext cx="5791200" cy="457200"/>
          </a:xfrm>
          <a:prstGeom prst="roundRect">
            <a:avLst/>
          </a:prstGeom>
          <a:gradFill>
            <a:gsLst>
              <a:gs pos="100000">
                <a:schemeClr val="bg1">
                  <a:alpha val="32000"/>
                </a:schemeClr>
              </a:gs>
              <a:gs pos="17999">
                <a:schemeClr val="bg1"/>
              </a:gs>
              <a:gs pos="36000">
                <a:schemeClr val="bg1"/>
              </a:gs>
              <a:gs pos="86000">
                <a:schemeClr val="bg1">
                  <a:alpha val="30000"/>
                </a:schemeClr>
              </a:gs>
              <a:gs pos="94000">
                <a:schemeClr val="bg1">
                  <a:lumMod val="65000"/>
                  <a:alpha val="40000"/>
                </a:schemeClr>
              </a:gs>
              <a:gs pos="94000">
                <a:schemeClr val="bg2">
                  <a:lumMod val="50000"/>
                </a:schemeClr>
              </a:gs>
              <a:gs pos="96000">
                <a:schemeClr val="bg2">
                  <a:lumMod val="25000"/>
                </a:schemeClr>
              </a:gs>
            </a:gsLst>
            <a:path path="shape">
              <a:fillToRect l="50000" t="50000" r="50000" b="50000"/>
            </a:path>
          </a:gradFill>
          <a:ln w="41275">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smtClean="0">
                <a:solidFill>
                  <a:schemeClr val="tx1"/>
                </a:solidFill>
                <a:cs typeface="Arial" charset="0"/>
              </a:rPr>
              <a:t>Oil Futures</a:t>
            </a:r>
            <a:endParaRPr lang="en-US" sz="3200" b="1" dirty="0">
              <a:solidFill>
                <a:schemeClr val="tx1"/>
              </a:solidFill>
              <a:cs typeface="Arial" charset="0"/>
            </a:endParaRPr>
          </a:p>
        </p:txBody>
      </p:sp>
      <p:sp>
        <p:nvSpPr>
          <p:cNvPr id="6" name="Rounded Rectangle 20"/>
          <p:cNvSpPr/>
          <p:nvPr/>
        </p:nvSpPr>
        <p:spPr>
          <a:xfrm>
            <a:off x="1524000" y="1981200"/>
            <a:ext cx="5791200" cy="457200"/>
          </a:xfrm>
          <a:prstGeom prst="roundRect">
            <a:avLst/>
          </a:prstGeom>
          <a:gradFill>
            <a:gsLst>
              <a:gs pos="100000">
                <a:schemeClr val="bg1">
                  <a:alpha val="32000"/>
                </a:schemeClr>
              </a:gs>
              <a:gs pos="17999">
                <a:schemeClr val="bg1"/>
              </a:gs>
              <a:gs pos="36000">
                <a:schemeClr val="bg1"/>
              </a:gs>
              <a:gs pos="86000">
                <a:schemeClr val="bg1">
                  <a:alpha val="30000"/>
                </a:schemeClr>
              </a:gs>
              <a:gs pos="94000">
                <a:schemeClr val="bg1">
                  <a:lumMod val="65000"/>
                  <a:alpha val="40000"/>
                </a:schemeClr>
              </a:gs>
              <a:gs pos="94000">
                <a:schemeClr val="bg2">
                  <a:lumMod val="50000"/>
                </a:schemeClr>
              </a:gs>
              <a:gs pos="96000">
                <a:schemeClr val="bg2">
                  <a:lumMod val="25000"/>
                </a:schemeClr>
              </a:gs>
            </a:gsLst>
            <a:path path="shape">
              <a:fillToRect l="50000" t="50000" r="50000" b="50000"/>
            </a:path>
          </a:gradFill>
          <a:ln w="41275">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smtClean="0">
                <a:solidFill>
                  <a:schemeClr val="tx1"/>
                </a:solidFill>
                <a:cs typeface="Arial" charset="0"/>
              </a:rPr>
              <a:t>Price Discovery</a:t>
            </a:r>
            <a:endParaRPr lang="en-US" sz="3200" b="1" dirty="0">
              <a:solidFill>
                <a:schemeClr val="tx1"/>
              </a:solidFill>
              <a:cs typeface="Arial" charset="0"/>
            </a:endParaRPr>
          </a:p>
        </p:txBody>
      </p:sp>
      <p:sp>
        <p:nvSpPr>
          <p:cNvPr id="7" name="Rounded Rectangle 20"/>
          <p:cNvSpPr/>
          <p:nvPr/>
        </p:nvSpPr>
        <p:spPr>
          <a:xfrm>
            <a:off x="1524000" y="2743200"/>
            <a:ext cx="5791200" cy="457200"/>
          </a:xfrm>
          <a:prstGeom prst="roundRect">
            <a:avLst/>
          </a:prstGeom>
          <a:gradFill>
            <a:gsLst>
              <a:gs pos="100000">
                <a:schemeClr val="bg1">
                  <a:alpha val="32000"/>
                </a:schemeClr>
              </a:gs>
              <a:gs pos="17999">
                <a:schemeClr val="bg1"/>
              </a:gs>
              <a:gs pos="36000">
                <a:schemeClr val="bg1"/>
              </a:gs>
              <a:gs pos="86000">
                <a:schemeClr val="bg1">
                  <a:alpha val="30000"/>
                </a:schemeClr>
              </a:gs>
              <a:gs pos="94000">
                <a:schemeClr val="bg1">
                  <a:lumMod val="65000"/>
                  <a:alpha val="40000"/>
                </a:schemeClr>
              </a:gs>
              <a:gs pos="94000">
                <a:schemeClr val="bg2">
                  <a:lumMod val="50000"/>
                </a:schemeClr>
              </a:gs>
              <a:gs pos="96000">
                <a:schemeClr val="bg2">
                  <a:lumMod val="25000"/>
                </a:schemeClr>
              </a:gs>
            </a:gsLst>
            <a:path path="shape">
              <a:fillToRect l="50000" t="50000" r="50000" b="50000"/>
            </a:path>
          </a:gradFill>
          <a:ln w="41275">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smtClean="0">
                <a:solidFill>
                  <a:schemeClr val="tx1"/>
                </a:solidFill>
                <a:cs typeface="Arial" charset="0"/>
              </a:rPr>
              <a:t>Short &amp; Long Term</a:t>
            </a:r>
            <a:endParaRPr lang="en-US" sz="3200" b="1" dirty="0">
              <a:solidFill>
                <a:schemeClr val="tx1"/>
              </a:solidFill>
              <a:cs typeface="Arial" charset="0"/>
            </a:endParaRPr>
          </a:p>
        </p:txBody>
      </p:sp>
      <p:sp>
        <p:nvSpPr>
          <p:cNvPr id="8" name="Rounded Rectangle 20"/>
          <p:cNvSpPr/>
          <p:nvPr/>
        </p:nvSpPr>
        <p:spPr>
          <a:xfrm>
            <a:off x="1524000" y="3581400"/>
            <a:ext cx="5791200" cy="457200"/>
          </a:xfrm>
          <a:prstGeom prst="roundRect">
            <a:avLst/>
          </a:prstGeom>
          <a:gradFill>
            <a:gsLst>
              <a:gs pos="100000">
                <a:schemeClr val="bg1">
                  <a:alpha val="32000"/>
                </a:schemeClr>
              </a:gs>
              <a:gs pos="17999">
                <a:schemeClr val="bg1"/>
              </a:gs>
              <a:gs pos="36000">
                <a:schemeClr val="bg1"/>
              </a:gs>
              <a:gs pos="86000">
                <a:schemeClr val="bg1">
                  <a:alpha val="30000"/>
                </a:schemeClr>
              </a:gs>
              <a:gs pos="94000">
                <a:schemeClr val="bg1">
                  <a:lumMod val="65000"/>
                  <a:alpha val="40000"/>
                </a:schemeClr>
              </a:gs>
              <a:gs pos="94000">
                <a:schemeClr val="bg2">
                  <a:lumMod val="50000"/>
                </a:schemeClr>
              </a:gs>
              <a:gs pos="96000">
                <a:schemeClr val="bg2">
                  <a:lumMod val="25000"/>
                </a:schemeClr>
              </a:gs>
            </a:gsLst>
            <a:path path="shape">
              <a:fillToRect l="50000" t="50000" r="50000" b="50000"/>
            </a:path>
          </a:gradFill>
          <a:ln w="41275">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smtClean="0">
                <a:solidFill>
                  <a:schemeClr val="tx1"/>
                </a:solidFill>
                <a:cs typeface="Arial" charset="0"/>
              </a:rPr>
              <a:t>Trader Classifications</a:t>
            </a:r>
            <a:endParaRPr lang="en-US" sz="3200" b="1" dirty="0">
              <a:solidFill>
                <a:schemeClr val="tx1"/>
              </a:solidFill>
              <a:cs typeface="Arial" charset="0"/>
            </a:endParaRPr>
          </a:p>
        </p:txBody>
      </p:sp>
      <p:sp>
        <p:nvSpPr>
          <p:cNvPr id="12" name="Rounded Rectangle 20"/>
          <p:cNvSpPr/>
          <p:nvPr/>
        </p:nvSpPr>
        <p:spPr>
          <a:xfrm>
            <a:off x="1524000" y="4419600"/>
            <a:ext cx="5791200" cy="457200"/>
          </a:xfrm>
          <a:prstGeom prst="roundRect">
            <a:avLst/>
          </a:prstGeom>
          <a:gradFill>
            <a:gsLst>
              <a:gs pos="100000">
                <a:schemeClr val="bg1">
                  <a:alpha val="32000"/>
                </a:schemeClr>
              </a:gs>
              <a:gs pos="17999">
                <a:schemeClr val="bg1"/>
              </a:gs>
              <a:gs pos="36000">
                <a:schemeClr val="bg1"/>
              </a:gs>
              <a:gs pos="86000">
                <a:schemeClr val="bg1">
                  <a:alpha val="30000"/>
                </a:schemeClr>
              </a:gs>
              <a:gs pos="94000">
                <a:schemeClr val="bg1">
                  <a:lumMod val="65000"/>
                  <a:alpha val="40000"/>
                </a:schemeClr>
              </a:gs>
              <a:gs pos="94000">
                <a:schemeClr val="bg2">
                  <a:lumMod val="50000"/>
                </a:schemeClr>
              </a:gs>
              <a:gs pos="96000">
                <a:schemeClr val="bg2">
                  <a:lumMod val="25000"/>
                </a:schemeClr>
              </a:gs>
            </a:gsLst>
            <a:path path="shape">
              <a:fillToRect l="50000" t="50000" r="50000" b="50000"/>
            </a:path>
          </a:gradFill>
          <a:ln w="41275">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smtClean="0">
                <a:solidFill>
                  <a:schemeClr val="tx1"/>
                </a:solidFill>
                <a:cs typeface="Arial" charset="0"/>
              </a:rPr>
              <a:t>Position Limit</a:t>
            </a:r>
            <a:endParaRPr lang="en-US" sz="3200" b="1" dirty="0">
              <a:solidFill>
                <a:schemeClr val="tx1"/>
              </a:solidFill>
              <a:cs typeface="Arial" charset="0"/>
            </a:endParaRPr>
          </a:p>
        </p:txBody>
      </p:sp>
      <p:sp>
        <p:nvSpPr>
          <p:cNvPr id="13" name="Rounded Rectangle 20"/>
          <p:cNvSpPr/>
          <p:nvPr/>
        </p:nvSpPr>
        <p:spPr>
          <a:xfrm>
            <a:off x="1600200" y="5257800"/>
            <a:ext cx="5791200" cy="457200"/>
          </a:xfrm>
          <a:prstGeom prst="roundRect">
            <a:avLst/>
          </a:prstGeom>
          <a:gradFill>
            <a:gsLst>
              <a:gs pos="100000">
                <a:schemeClr val="bg1">
                  <a:alpha val="32000"/>
                </a:schemeClr>
              </a:gs>
              <a:gs pos="17999">
                <a:schemeClr val="bg1"/>
              </a:gs>
              <a:gs pos="36000">
                <a:schemeClr val="bg1"/>
              </a:gs>
              <a:gs pos="86000">
                <a:schemeClr val="bg1">
                  <a:alpha val="30000"/>
                </a:schemeClr>
              </a:gs>
              <a:gs pos="94000">
                <a:schemeClr val="bg1">
                  <a:lumMod val="65000"/>
                  <a:alpha val="40000"/>
                </a:schemeClr>
              </a:gs>
              <a:gs pos="94000">
                <a:schemeClr val="bg2">
                  <a:lumMod val="50000"/>
                </a:schemeClr>
              </a:gs>
              <a:gs pos="96000">
                <a:schemeClr val="bg2">
                  <a:lumMod val="25000"/>
                </a:schemeClr>
              </a:gs>
            </a:gsLst>
            <a:path path="shape">
              <a:fillToRect l="50000" t="50000" r="50000" b="50000"/>
            </a:path>
          </a:gradFill>
          <a:ln w="41275">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smtClean="0">
                <a:solidFill>
                  <a:schemeClr val="tx1"/>
                </a:solidFill>
                <a:cs typeface="Arial" charset="0"/>
              </a:rPr>
              <a:t>CFTC</a:t>
            </a:r>
            <a:endParaRPr lang="en-US" sz="3200" b="1" dirty="0">
              <a:solidFill>
                <a:schemeClr val="tx1"/>
              </a:solidFill>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그림 17" descr="NYMEX (1).jpg"/>
          <p:cNvPicPr>
            <a:picLocks noChangeAspect="1"/>
          </p:cNvPicPr>
          <p:nvPr/>
        </p:nvPicPr>
        <p:blipFill>
          <a:blip r:embed="rId3" cstate="print">
            <a:duotone>
              <a:prstClr val="black"/>
              <a:srgbClr val="D9C3A5">
                <a:tint val="50000"/>
                <a:satMod val="180000"/>
              </a:srgbClr>
            </a:duotone>
          </a:blip>
          <a:stretch>
            <a:fillRect/>
          </a:stretch>
        </p:blipFill>
        <p:spPr>
          <a:xfrm>
            <a:off x="228600" y="990600"/>
            <a:ext cx="8686800" cy="5621312"/>
          </a:xfrm>
          <a:prstGeom prst="rect">
            <a:avLst/>
          </a:prstGeom>
        </p:spPr>
      </p:pic>
      <p:sp>
        <p:nvSpPr>
          <p:cNvPr id="29" name="Rounded Rectangle 28"/>
          <p:cNvSpPr/>
          <p:nvPr/>
        </p:nvSpPr>
        <p:spPr>
          <a:xfrm>
            <a:off x="228600" y="3581400"/>
            <a:ext cx="8001000" cy="609600"/>
          </a:xfrm>
          <a:prstGeom prst="roundRect">
            <a:avLst/>
          </a:prstGeom>
          <a:gradFill>
            <a:gsLst>
              <a:gs pos="100000">
                <a:schemeClr val="bg1"/>
              </a:gs>
              <a:gs pos="17999">
                <a:schemeClr val="bg1"/>
              </a:gs>
              <a:gs pos="36000">
                <a:schemeClr val="bg1"/>
              </a:gs>
              <a:gs pos="86000">
                <a:schemeClr val="bg1"/>
              </a:gs>
              <a:gs pos="94000">
                <a:schemeClr val="bg1">
                  <a:lumMod val="65000"/>
                </a:schemeClr>
              </a:gs>
              <a:gs pos="94000">
                <a:schemeClr val="bg2">
                  <a:lumMod val="50000"/>
                </a:schemeClr>
              </a:gs>
              <a:gs pos="96000">
                <a:schemeClr val="bg2">
                  <a:lumMod val="25000"/>
                </a:schemeClr>
              </a:gs>
            </a:gsLst>
            <a:path path="shape">
              <a:fillToRect l="50000" t="50000" r="50000" b="50000"/>
            </a:path>
          </a:gradFill>
          <a:ln w="41275">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514350" indent="-514350" algn="ctr">
              <a:defRPr/>
            </a:pPr>
            <a:r>
              <a:rPr lang="en-US" sz="3200" b="1" dirty="0" smtClean="0">
                <a:solidFill>
                  <a:schemeClr val="accent2">
                    <a:lumMod val="75000"/>
                  </a:schemeClr>
                </a:solidFill>
                <a:cs typeface="Arial" charset="0"/>
              </a:rPr>
              <a:t>Price Discovery</a:t>
            </a:r>
            <a:endParaRPr lang="en-US" sz="3200" b="1" dirty="0">
              <a:solidFill>
                <a:schemeClr val="accent2">
                  <a:lumMod val="75000"/>
                </a:schemeClr>
              </a:solidFill>
              <a:cs typeface="Arial" charset="0"/>
            </a:endParaRPr>
          </a:p>
        </p:txBody>
      </p:sp>
      <p:sp>
        <p:nvSpPr>
          <p:cNvPr id="23" name="Rounded Rectangle 12"/>
          <p:cNvSpPr/>
          <p:nvPr/>
        </p:nvSpPr>
        <p:spPr>
          <a:xfrm>
            <a:off x="228600" y="4191000"/>
            <a:ext cx="8077200" cy="609600"/>
          </a:xfrm>
          <a:prstGeom prst="roundRect">
            <a:avLst/>
          </a:prstGeom>
          <a:gradFill flip="none" rotWithShape="1">
            <a:gsLst>
              <a:gs pos="100000">
                <a:schemeClr val="bg1"/>
              </a:gs>
              <a:gs pos="17999">
                <a:schemeClr val="bg1"/>
              </a:gs>
              <a:gs pos="36000">
                <a:schemeClr val="bg1"/>
              </a:gs>
              <a:gs pos="86000">
                <a:schemeClr val="bg1"/>
              </a:gs>
              <a:gs pos="94000">
                <a:schemeClr val="bg1">
                  <a:lumMod val="75000"/>
                </a:schemeClr>
              </a:gs>
            </a:gsLst>
            <a:path path="shape">
              <a:fillToRect l="50000" t="50000" r="50000" b="50000"/>
            </a:path>
            <a:tileRect/>
          </a:gradFill>
          <a:ln w="41275">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514350" indent="-514350">
              <a:defRPr/>
            </a:pPr>
            <a:r>
              <a:rPr lang="en-US" b="1" dirty="0" smtClean="0">
                <a:solidFill>
                  <a:schemeClr val="bg2">
                    <a:lumMod val="25000"/>
                  </a:schemeClr>
                </a:solidFill>
                <a:cs typeface="Arial" charset="0"/>
              </a:rPr>
              <a:t>Information Sharing and Equilibrium – one world oil price</a:t>
            </a:r>
          </a:p>
          <a:p>
            <a:pPr marL="514350" indent="-514350">
              <a:defRPr/>
            </a:pPr>
            <a:r>
              <a:rPr lang="en-US" b="1" dirty="0" smtClean="0">
                <a:solidFill>
                  <a:schemeClr val="bg2">
                    <a:lumMod val="25000"/>
                  </a:schemeClr>
                </a:solidFill>
                <a:cs typeface="Arial" charset="0"/>
              </a:rPr>
              <a:t>One countries oil supply gain, is everyone’s gain</a:t>
            </a:r>
            <a:endParaRPr lang="en-US" b="1" dirty="0">
              <a:solidFill>
                <a:schemeClr val="bg2">
                  <a:lumMod val="25000"/>
                </a:schemeClr>
              </a:solidFill>
              <a:cs typeface="Arial" charset="0"/>
            </a:endParaRPr>
          </a:p>
        </p:txBody>
      </p:sp>
      <p:sp>
        <p:nvSpPr>
          <p:cNvPr id="24" name="Rounded Rectangle 7"/>
          <p:cNvSpPr/>
          <p:nvPr/>
        </p:nvSpPr>
        <p:spPr>
          <a:xfrm>
            <a:off x="228600" y="228600"/>
            <a:ext cx="8686800" cy="838200"/>
          </a:xfrm>
          <a:prstGeom prst="roundRect">
            <a:avLst>
              <a:gd name="adj" fmla="val 3334"/>
            </a:avLst>
          </a:prstGeom>
          <a:gradFill>
            <a:gsLst>
              <a:gs pos="0">
                <a:schemeClr val="bg1"/>
              </a:gs>
              <a:gs pos="10000">
                <a:schemeClr val="tx1">
                  <a:lumMod val="75000"/>
                  <a:lumOff val="25000"/>
                </a:schemeClr>
              </a:gs>
              <a:gs pos="15000">
                <a:schemeClr val="accent2">
                  <a:lumMod val="40000"/>
                  <a:lumOff val="60000"/>
                </a:schemeClr>
              </a:gs>
              <a:gs pos="21000">
                <a:schemeClr val="bg1">
                  <a:lumMod val="95000"/>
                </a:schemeClr>
              </a:gs>
              <a:gs pos="20000">
                <a:schemeClr val="bg1"/>
              </a:gs>
              <a:gs pos="70000">
                <a:schemeClr val="bg1"/>
              </a:gs>
              <a:gs pos="84000">
                <a:schemeClr val="accent2">
                  <a:lumMod val="60000"/>
                  <a:lumOff val="40000"/>
                  <a:alpha val="27000"/>
                </a:schemeClr>
              </a:gs>
              <a:gs pos="88000">
                <a:schemeClr val="tx1">
                  <a:lumMod val="95000"/>
                  <a:lumOff val="5000"/>
                  <a:alpha val="38000"/>
                </a:schemeClr>
              </a:gs>
              <a:gs pos="100000">
                <a:schemeClr val="bg1"/>
              </a:gs>
            </a:gsLst>
            <a:lin ang="5400000" scaled="0"/>
          </a:gradFill>
          <a:ln w="41275">
            <a:solidFill>
              <a:schemeClr val="bg1"/>
            </a:solidFill>
          </a:ln>
          <a:scene3d>
            <a:camera prst="orthographicFront"/>
            <a:lightRig rig="threePt" dir="t"/>
          </a:scene3d>
          <a:sp3d>
            <a:bevelT w="0" h="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b="1" dirty="0" smtClean="0">
                <a:solidFill>
                  <a:schemeClr val="tx1"/>
                </a:solidFill>
                <a:cs typeface="Arial" charset="0"/>
              </a:rPr>
              <a:t>Oil Futures Fundamentals</a:t>
            </a:r>
            <a:endParaRPr lang="en-US" sz="4800" b="1" dirty="0">
              <a:solidFill>
                <a:schemeClr val="tx1"/>
              </a:solidFill>
              <a:cs typeface="Arial" charset="0"/>
            </a:endParaRPr>
          </a:p>
        </p:txBody>
      </p:sp>
      <p:sp>
        <p:nvSpPr>
          <p:cNvPr id="27" name="Oval 9"/>
          <p:cNvSpPr/>
          <p:nvPr/>
        </p:nvSpPr>
        <p:spPr>
          <a:xfrm>
            <a:off x="152400" y="304800"/>
            <a:ext cx="685800" cy="609600"/>
          </a:xfrm>
          <a:prstGeom prst="ellipse">
            <a:avLst/>
          </a:prstGeom>
          <a:gradFill>
            <a:gsLst>
              <a:gs pos="100000">
                <a:schemeClr val="bg1"/>
              </a:gs>
              <a:gs pos="17999">
                <a:schemeClr val="bg1"/>
              </a:gs>
              <a:gs pos="67000">
                <a:schemeClr val="bg1"/>
              </a:gs>
              <a:gs pos="86000">
                <a:schemeClr val="tx1"/>
              </a:gs>
              <a:gs pos="94000">
                <a:schemeClr val="accent2">
                  <a:lumMod val="40000"/>
                  <a:lumOff val="60000"/>
                </a:schemeClr>
              </a:gs>
              <a:gs pos="96000">
                <a:schemeClr val="tx1"/>
              </a:gs>
            </a:gsLst>
            <a:path path="shape">
              <a:fillToRect l="50000" t="50000" r="50000" b="50000"/>
            </a:path>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smtClean="0">
                <a:solidFill>
                  <a:schemeClr val="tx1"/>
                </a:solidFill>
              </a:rPr>
              <a:t>IV</a:t>
            </a:r>
            <a:endParaRPr lang="en-US" sz="2400" b="1" dirty="0">
              <a:solidFill>
                <a:schemeClr val="tx1"/>
              </a:solidFill>
            </a:endParaRPr>
          </a:p>
        </p:txBody>
      </p:sp>
      <p:sp>
        <p:nvSpPr>
          <p:cNvPr id="20" name="Rounded Rectangle 14"/>
          <p:cNvSpPr/>
          <p:nvPr/>
        </p:nvSpPr>
        <p:spPr>
          <a:xfrm>
            <a:off x="228600" y="1143000"/>
            <a:ext cx="7924800" cy="609600"/>
          </a:xfrm>
          <a:prstGeom prst="roundRect">
            <a:avLst/>
          </a:prstGeom>
          <a:gradFill>
            <a:gsLst>
              <a:gs pos="100000">
                <a:schemeClr val="bg1"/>
              </a:gs>
              <a:gs pos="17999">
                <a:schemeClr val="bg1"/>
              </a:gs>
              <a:gs pos="36000">
                <a:schemeClr val="bg1"/>
              </a:gs>
              <a:gs pos="86000">
                <a:schemeClr val="bg1"/>
              </a:gs>
              <a:gs pos="94000">
                <a:schemeClr val="bg1">
                  <a:lumMod val="65000"/>
                </a:schemeClr>
              </a:gs>
              <a:gs pos="94000">
                <a:schemeClr val="bg2">
                  <a:lumMod val="50000"/>
                </a:schemeClr>
              </a:gs>
              <a:gs pos="96000">
                <a:schemeClr val="bg2">
                  <a:lumMod val="25000"/>
                </a:schemeClr>
              </a:gs>
            </a:gsLst>
            <a:path path="shape">
              <a:fillToRect l="50000" t="50000" r="50000" b="50000"/>
            </a:path>
          </a:gradFill>
          <a:ln w="41275">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514350" indent="-514350" algn="ctr">
              <a:defRPr/>
            </a:pPr>
            <a:r>
              <a:rPr lang="en-US" sz="3200" b="1" dirty="0" smtClean="0">
                <a:solidFill>
                  <a:schemeClr val="accent5">
                    <a:lumMod val="50000"/>
                  </a:schemeClr>
                </a:solidFill>
                <a:cs typeface="Arial" charset="0"/>
              </a:rPr>
              <a:t>Futures Market – NYMEX (DCM), ICE (ECM)</a:t>
            </a:r>
            <a:endParaRPr lang="en-US" sz="3200" b="1" dirty="0">
              <a:solidFill>
                <a:schemeClr val="accent5">
                  <a:lumMod val="50000"/>
                </a:schemeClr>
              </a:solidFill>
              <a:cs typeface="Arial" charset="0"/>
            </a:endParaRPr>
          </a:p>
        </p:txBody>
      </p:sp>
      <p:sp>
        <p:nvSpPr>
          <p:cNvPr id="21" name="Rounded Rectangle 12"/>
          <p:cNvSpPr/>
          <p:nvPr/>
        </p:nvSpPr>
        <p:spPr>
          <a:xfrm>
            <a:off x="457200" y="1752600"/>
            <a:ext cx="8458200" cy="609600"/>
          </a:xfrm>
          <a:prstGeom prst="roundRect">
            <a:avLst/>
          </a:prstGeom>
          <a:gradFill flip="none" rotWithShape="1">
            <a:gsLst>
              <a:gs pos="100000">
                <a:schemeClr val="bg1"/>
              </a:gs>
              <a:gs pos="17999">
                <a:schemeClr val="bg1"/>
              </a:gs>
              <a:gs pos="36000">
                <a:schemeClr val="bg1"/>
              </a:gs>
              <a:gs pos="86000">
                <a:schemeClr val="bg1"/>
              </a:gs>
              <a:gs pos="94000">
                <a:schemeClr val="bg1">
                  <a:lumMod val="75000"/>
                </a:schemeClr>
              </a:gs>
            </a:gsLst>
            <a:path path="shape">
              <a:fillToRect l="50000" t="50000" r="50000" b="50000"/>
            </a:path>
            <a:tileRect/>
          </a:gradFill>
          <a:ln w="41275">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514350" indent="-514350">
              <a:defRPr/>
            </a:pPr>
            <a:r>
              <a:rPr lang="en-US" b="1" dirty="0" smtClean="0">
                <a:solidFill>
                  <a:schemeClr val="tx1"/>
                </a:solidFill>
                <a:cs typeface="Arial" charset="0"/>
              </a:rPr>
              <a:t>A Contract to Receive Delivery of a Commodity at a Future Date: </a:t>
            </a:r>
          </a:p>
          <a:p>
            <a:pPr marL="514350" indent="-514350">
              <a:defRPr/>
            </a:pPr>
            <a:r>
              <a:rPr lang="en-US" b="1" dirty="0" smtClean="0">
                <a:solidFill>
                  <a:schemeClr val="tx1"/>
                </a:solidFill>
                <a:cs typeface="Arial" charset="0"/>
              </a:rPr>
              <a:t>Paper Oil – less than 1% Physical</a:t>
            </a:r>
            <a:endParaRPr lang="en-US" b="1" dirty="0">
              <a:solidFill>
                <a:schemeClr val="tx1"/>
              </a:solidFill>
              <a:cs typeface="Arial" charset="0"/>
            </a:endParaRPr>
          </a:p>
        </p:txBody>
      </p:sp>
      <p:sp>
        <p:nvSpPr>
          <p:cNvPr id="22" name="Rounded Rectangle 14"/>
          <p:cNvSpPr/>
          <p:nvPr/>
        </p:nvSpPr>
        <p:spPr>
          <a:xfrm>
            <a:off x="228600" y="5334000"/>
            <a:ext cx="5791200" cy="381000"/>
          </a:xfrm>
          <a:prstGeom prst="roundRect">
            <a:avLst/>
          </a:prstGeom>
          <a:gradFill>
            <a:gsLst>
              <a:gs pos="100000">
                <a:schemeClr val="bg1"/>
              </a:gs>
              <a:gs pos="17999">
                <a:schemeClr val="bg1"/>
              </a:gs>
              <a:gs pos="36000">
                <a:schemeClr val="bg1"/>
              </a:gs>
              <a:gs pos="86000">
                <a:schemeClr val="bg1"/>
              </a:gs>
              <a:gs pos="94000">
                <a:schemeClr val="bg1">
                  <a:lumMod val="65000"/>
                </a:schemeClr>
              </a:gs>
              <a:gs pos="94000">
                <a:schemeClr val="bg2">
                  <a:lumMod val="50000"/>
                </a:schemeClr>
              </a:gs>
              <a:gs pos="96000">
                <a:schemeClr val="bg2">
                  <a:lumMod val="25000"/>
                </a:schemeClr>
              </a:gs>
            </a:gsLst>
            <a:path path="shape">
              <a:fillToRect l="50000" t="50000" r="50000" b="50000"/>
            </a:path>
          </a:gradFill>
          <a:ln w="41275">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514350" indent="-514350" algn="ctr">
              <a:defRPr/>
            </a:pPr>
            <a:r>
              <a:rPr lang="en-US" sz="3200" b="1" dirty="0" smtClean="0">
                <a:solidFill>
                  <a:srgbClr val="52527A"/>
                </a:solidFill>
                <a:cs typeface="Arial" charset="0"/>
              </a:rPr>
              <a:t>A Forward Curve</a:t>
            </a:r>
            <a:endParaRPr lang="en-US" sz="3200" b="1" dirty="0">
              <a:solidFill>
                <a:srgbClr val="52527A"/>
              </a:solidFill>
              <a:cs typeface="Arial" charset="0"/>
            </a:endParaRPr>
          </a:p>
        </p:txBody>
      </p:sp>
      <p:sp>
        <p:nvSpPr>
          <p:cNvPr id="28" name="Rounded Rectangle 12"/>
          <p:cNvSpPr/>
          <p:nvPr/>
        </p:nvSpPr>
        <p:spPr>
          <a:xfrm>
            <a:off x="457200" y="5715000"/>
            <a:ext cx="8077200" cy="609600"/>
          </a:xfrm>
          <a:prstGeom prst="roundRect">
            <a:avLst/>
          </a:prstGeom>
          <a:gradFill flip="none" rotWithShape="1">
            <a:gsLst>
              <a:gs pos="100000">
                <a:schemeClr val="bg1"/>
              </a:gs>
              <a:gs pos="17999">
                <a:schemeClr val="bg1"/>
              </a:gs>
              <a:gs pos="36000">
                <a:schemeClr val="bg1"/>
              </a:gs>
              <a:gs pos="86000">
                <a:schemeClr val="bg1"/>
              </a:gs>
              <a:gs pos="94000">
                <a:schemeClr val="bg1">
                  <a:lumMod val="75000"/>
                </a:schemeClr>
              </a:gs>
            </a:gsLst>
            <a:path path="shape">
              <a:fillToRect l="50000" t="50000" r="50000" b="50000"/>
            </a:path>
            <a:tileRect/>
          </a:gradFill>
          <a:ln w="41275">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514350" indent="-514350">
              <a:defRPr/>
            </a:pPr>
            <a:r>
              <a:rPr lang="en-US" b="1" dirty="0" err="1" smtClean="0">
                <a:solidFill>
                  <a:schemeClr val="tx1"/>
                </a:solidFill>
                <a:cs typeface="Arial" charset="0"/>
              </a:rPr>
              <a:t>Contango</a:t>
            </a:r>
            <a:r>
              <a:rPr lang="en-US" b="1" dirty="0" smtClean="0">
                <a:solidFill>
                  <a:schemeClr val="tx1"/>
                </a:solidFill>
                <a:cs typeface="Arial" charset="0"/>
              </a:rPr>
              <a:t> </a:t>
            </a:r>
            <a:r>
              <a:rPr lang="en-US" b="1" dirty="0" smtClean="0">
                <a:solidFill>
                  <a:schemeClr val="bg2">
                    <a:lumMod val="25000"/>
                  </a:schemeClr>
                </a:solidFill>
                <a:cs typeface="Arial" charset="0"/>
              </a:rPr>
              <a:t>versus </a:t>
            </a:r>
            <a:r>
              <a:rPr lang="en-US" b="1" dirty="0" smtClean="0">
                <a:solidFill>
                  <a:schemeClr val="tx1"/>
                </a:solidFill>
                <a:cs typeface="Arial" charset="0"/>
              </a:rPr>
              <a:t>Backwardation </a:t>
            </a:r>
          </a:p>
          <a:p>
            <a:pPr marL="514350" indent="-514350">
              <a:defRPr/>
            </a:pPr>
            <a:r>
              <a:rPr lang="en-US" b="1" dirty="0" smtClean="0">
                <a:solidFill>
                  <a:schemeClr val="bg2">
                    <a:lumMod val="25000"/>
                  </a:schemeClr>
                </a:solidFill>
                <a:cs typeface="Arial" charset="0"/>
              </a:rPr>
              <a:t>Intermonth Spread (Switch) – Full Carry + Forward Curve (In </a:t>
            </a:r>
            <a:r>
              <a:rPr lang="en-US" b="1" dirty="0" err="1" smtClean="0">
                <a:solidFill>
                  <a:schemeClr val="bg2">
                    <a:lumMod val="25000"/>
                  </a:schemeClr>
                </a:solidFill>
                <a:cs typeface="Arial" charset="0"/>
              </a:rPr>
              <a:t>Contango</a:t>
            </a:r>
            <a:r>
              <a:rPr lang="en-US" b="1" dirty="0" smtClean="0">
                <a:solidFill>
                  <a:schemeClr val="bg2">
                    <a:lumMod val="25000"/>
                  </a:schemeClr>
                </a:solidFill>
                <a:cs typeface="Arial" charset="0"/>
              </a:rPr>
              <a:t>) </a:t>
            </a:r>
            <a:endParaRPr lang="en-US" b="1" dirty="0">
              <a:solidFill>
                <a:schemeClr val="bg2">
                  <a:lumMod val="25000"/>
                </a:schemeClr>
              </a:solidFill>
              <a:cs typeface="Arial" charset="0"/>
            </a:endParaRPr>
          </a:p>
        </p:txBody>
      </p:sp>
      <p:sp>
        <p:nvSpPr>
          <p:cNvPr id="16" name="Rounded Rectangle 12"/>
          <p:cNvSpPr/>
          <p:nvPr/>
        </p:nvSpPr>
        <p:spPr>
          <a:xfrm>
            <a:off x="228600" y="3048000"/>
            <a:ext cx="4572000" cy="533400"/>
          </a:xfrm>
          <a:prstGeom prst="roundRect">
            <a:avLst>
              <a:gd name="adj" fmla="val 50000"/>
            </a:avLst>
          </a:prstGeom>
          <a:gradFill flip="none" rotWithShape="1">
            <a:gsLst>
              <a:gs pos="100000">
                <a:schemeClr val="bg1">
                  <a:alpha val="57000"/>
                </a:schemeClr>
              </a:gs>
              <a:gs pos="17999">
                <a:schemeClr val="bg1">
                  <a:alpha val="93000"/>
                </a:schemeClr>
              </a:gs>
              <a:gs pos="67000">
                <a:schemeClr val="bg1">
                  <a:alpha val="79000"/>
                </a:schemeClr>
              </a:gs>
              <a:gs pos="86000">
                <a:schemeClr val="bg1">
                  <a:lumMod val="85000"/>
                </a:schemeClr>
              </a:gs>
              <a:gs pos="94000">
                <a:schemeClr val="accent2">
                  <a:lumMod val="40000"/>
                  <a:lumOff val="60000"/>
                  <a:alpha val="66000"/>
                </a:schemeClr>
              </a:gs>
              <a:gs pos="96000">
                <a:schemeClr val="tx1">
                  <a:alpha val="16000"/>
                </a:schemeClr>
              </a:gs>
            </a:gsLst>
            <a:path path="shape">
              <a:fillToRect l="50000" t="50000" r="50000" b="50000"/>
            </a:path>
            <a:tileRect/>
          </a:gradFill>
          <a:ln w="41275">
            <a:solidFill>
              <a:schemeClr val="bg1">
                <a:alpha val="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i="1" dirty="0" smtClean="0">
                <a:solidFill>
                  <a:schemeClr val="tx1"/>
                </a:solidFill>
                <a:cs typeface="Arial" charset="0"/>
              </a:rPr>
              <a:t>Primary Functions</a:t>
            </a:r>
            <a:endParaRPr lang="en-US" sz="2400" b="1" i="1" dirty="0">
              <a:solidFill>
                <a:schemeClr val="tx1"/>
              </a:solidFill>
              <a:cs typeface="Arial" charset="0"/>
            </a:endParaRPr>
          </a:p>
        </p:txBody>
      </p:sp>
      <p:sp>
        <p:nvSpPr>
          <p:cNvPr id="17" name="Rounded Rectangle 12"/>
          <p:cNvSpPr/>
          <p:nvPr/>
        </p:nvSpPr>
        <p:spPr>
          <a:xfrm>
            <a:off x="228600" y="4800600"/>
            <a:ext cx="4572000" cy="533400"/>
          </a:xfrm>
          <a:prstGeom prst="roundRect">
            <a:avLst>
              <a:gd name="adj" fmla="val 50000"/>
            </a:avLst>
          </a:prstGeom>
          <a:gradFill flip="none" rotWithShape="1">
            <a:gsLst>
              <a:gs pos="100000">
                <a:schemeClr val="bg1">
                  <a:alpha val="57000"/>
                </a:schemeClr>
              </a:gs>
              <a:gs pos="17999">
                <a:schemeClr val="bg1">
                  <a:alpha val="93000"/>
                </a:schemeClr>
              </a:gs>
              <a:gs pos="67000">
                <a:schemeClr val="bg1">
                  <a:alpha val="79000"/>
                </a:schemeClr>
              </a:gs>
              <a:gs pos="86000">
                <a:schemeClr val="bg1">
                  <a:lumMod val="85000"/>
                </a:schemeClr>
              </a:gs>
              <a:gs pos="94000">
                <a:schemeClr val="accent2">
                  <a:lumMod val="40000"/>
                  <a:lumOff val="60000"/>
                  <a:alpha val="66000"/>
                </a:schemeClr>
              </a:gs>
              <a:gs pos="96000">
                <a:schemeClr val="tx1">
                  <a:alpha val="16000"/>
                </a:schemeClr>
              </a:gs>
            </a:gsLst>
            <a:path path="shape">
              <a:fillToRect l="50000" t="50000" r="50000" b="50000"/>
            </a:path>
            <a:tileRect/>
          </a:gradFill>
          <a:ln w="41275">
            <a:solidFill>
              <a:schemeClr val="bg1">
                <a:alpha val="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i="1" dirty="0" smtClean="0">
                <a:solidFill>
                  <a:schemeClr val="tx1"/>
                </a:solidFill>
                <a:cs typeface="Arial" charset="0"/>
              </a:rPr>
              <a:t>Economics of Futures</a:t>
            </a:r>
            <a:endParaRPr lang="en-US" sz="2400" b="1" i="1" dirty="0">
              <a:solidFill>
                <a:schemeClr val="tx1"/>
              </a:solidFill>
              <a:cs typeface="Arial" charset="0"/>
            </a:endParaRPr>
          </a:p>
        </p:txBody>
      </p:sp>
      <p:sp>
        <p:nvSpPr>
          <p:cNvPr id="19" name="Rounded Rectangle 12"/>
          <p:cNvSpPr/>
          <p:nvPr/>
        </p:nvSpPr>
        <p:spPr>
          <a:xfrm>
            <a:off x="0" y="6324600"/>
            <a:ext cx="9144000" cy="533400"/>
          </a:xfrm>
          <a:prstGeom prst="roundRect">
            <a:avLst>
              <a:gd name="adj" fmla="val 3125"/>
            </a:avLst>
          </a:prstGeom>
          <a:gradFill>
            <a:gsLst>
              <a:gs pos="100000">
                <a:schemeClr val="bg1">
                  <a:alpha val="39000"/>
                </a:schemeClr>
              </a:gs>
              <a:gs pos="17999">
                <a:schemeClr val="bg1">
                  <a:alpha val="34000"/>
                </a:schemeClr>
              </a:gs>
              <a:gs pos="67000">
                <a:schemeClr val="bg1"/>
              </a:gs>
              <a:gs pos="86000">
                <a:schemeClr val="bg1">
                  <a:lumMod val="65000"/>
                  <a:alpha val="65000"/>
                </a:schemeClr>
              </a:gs>
              <a:gs pos="94000">
                <a:schemeClr val="accent2">
                  <a:lumMod val="40000"/>
                  <a:lumOff val="60000"/>
                  <a:alpha val="36000"/>
                </a:schemeClr>
              </a:gs>
              <a:gs pos="96000">
                <a:schemeClr val="bg1"/>
              </a:gs>
            </a:gsLst>
            <a:path path="rect">
              <a:fillToRect l="100000" t="100000"/>
            </a:path>
          </a:gradFill>
          <a:ln w="41275">
            <a:solidFill>
              <a:schemeClr val="bg1">
                <a:alpha val="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i="1" dirty="0" smtClean="0">
                <a:solidFill>
                  <a:schemeClr val="bg2">
                    <a:lumMod val="25000"/>
                  </a:schemeClr>
                </a:solidFill>
                <a:cs typeface="Arial" charset="0"/>
              </a:rPr>
              <a:t>Oil Futures Market</a:t>
            </a:r>
            <a:endParaRPr lang="en-US" sz="3600" b="1" i="1" dirty="0">
              <a:solidFill>
                <a:schemeClr val="bg2">
                  <a:lumMod val="25000"/>
                </a:schemeClr>
              </a:solidFill>
              <a:cs typeface="Arial" charset="0"/>
            </a:endParaRPr>
          </a:p>
        </p:txBody>
      </p:sp>
      <p:sp>
        <p:nvSpPr>
          <p:cNvPr id="30" name="Rounded Rectangle 12"/>
          <p:cNvSpPr/>
          <p:nvPr/>
        </p:nvSpPr>
        <p:spPr>
          <a:xfrm>
            <a:off x="457200" y="2362200"/>
            <a:ext cx="8458200" cy="609600"/>
          </a:xfrm>
          <a:prstGeom prst="roundRect">
            <a:avLst/>
          </a:prstGeom>
          <a:gradFill flip="none" rotWithShape="1">
            <a:gsLst>
              <a:gs pos="100000">
                <a:schemeClr val="bg1"/>
              </a:gs>
              <a:gs pos="17999">
                <a:schemeClr val="bg1"/>
              </a:gs>
              <a:gs pos="36000">
                <a:schemeClr val="bg1"/>
              </a:gs>
              <a:gs pos="86000">
                <a:schemeClr val="bg1"/>
              </a:gs>
              <a:gs pos="94000">
                <a:schemeClr val="bg1">
                  <a:lumMod val="75000"/>
                </a:schemeClr>
              </a:gs>
            </a:gsLst>
            <a:path path="shape">
              <a:fillToRect l="50000" t="50000" r="50000" b="50000"/>
            </a:path>
            <a:tileRect/>
          </a:gradFill>
          <a:ln w="41275">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514350" indent="-514350">
              <a:defRPr/>
            </a:pPr>
            <a:r>
              <a:rPr lang="en-US" b="1" dirty="0" smtClean="0">
                <a:solidFill>
                  <a:schemeClr val="tx1"/>
                </a:solidFill>
                <a:cs typeface="Arial" charset="0"/>
              </a:rPr>
              <a:t>“In first 10 months of 2009, more than 114 million (114 billion barrels at $1.6 Trillion </a:t>
            </a:r>
          </a:p>
          <a:p>
            <a:pPr marL="514350" indent="-514350">
              <a:defRPr/>
            </a:pPr>
            <a:r>
              <a:rPr lang="en-US" b="1" dirty="0" smtClean="0">
                <a:solidFill>
                  <a:schemeClr val="tx1"/>
                </a:solidFill>
                <a:cs typeface="Arial" charset="0"/>
              </a:rPr>
              <a:t>dollars) WTI contracts were traded on CFTC-regulated exchanges.” Gary </a:t>
            </a:r>
            <a:r>
              <a:rPr lang="en-US" b="1" dirty="0" err="1" smtClean="0">
                <a:solidFill>
                  <a:schemeClr val="tx1"/>
                </a:solidFill>
                <a:cs typeface="Arial" charset="0"/>
              </a:rPr>
              <a:t>Geisler</a:t>
            </a:r>
            <a:endParaRPr lang="en-US" b="1" dirty="0">
              <a:solidFill>
                <a:schemeClr val="tx1"/>
              </a:solidFill>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7"/>
          <p:cNvSpPr/>
          <p:nvPr/>
        </p:nvSpPr>
        <p:spPr>
          <a:xfrm>
            <a:off x="228600" y="228600"/>
            <a:ext cx="8686800" cy="838200"/>
          </a:xfrm>
          <a:prstGeom prst="roundRect">
            <a:avLst>
              <a:gd name="adj" fmla="val 3334"/>
            </a:avLst>
          </a:prstGeom>
          <a:gradFill>
            <a:gsLst>
              <a:gs pos="0">
                <a:schemeClr val="bg1"/>
              </a:gs>
              <a:gs pos="10000">
                <a:schemeClr val="tx1">
                  <a:lumMod val="75000"/>
                  <a:lumOff val="25000"/>
                </a:schemeClr>
              </a:gs>
              <a:gs pos="15000">
                <a:schemeClr val="accent2">
                  <a:lumMod val="40000"/>
                  <a:lumOff val="60000"/>
                </a:schemeClr>
              </a:gs>
              <a:gs pos="21000">
                <a:schemeClr val="bg1">
                  <a:lumMod val="95000"/>
                </a:schemeClr>
              </a:gs>
              <a:gs pos="20000">
                <a:schemeClr val="bg1"/>
              </a:gs>
              <a:gs pos="70000">
                <a:schemeClr val="bg1"/>
              </a:gs>
              <a:gs pos="84000">
                <a:schemeClr val="accent2">
                  <a:lumMod val="60000"/>
                  <a:lumOff val="40000"/>
                  <a:alpha val="27000"/>
                </a:schemeClr>
              </a:gs>
              <a:gs pos="88000">
                <a:schemeClr val="tx1">
                  <a:lumMod val="95000"/>
                  <a:lumOff val="5000"/>
                  <a:alpha val="38000"/>
                </a:schemeClr>
              </a:gs>
              <a:gs pos="100000">
                <a:schemeClr val="bg1"/>
              </a:gs>
            </a:gsLst>
            <a:lin ang="5400000" scaled="0"/>
          </a:gradFill>
          <a:ln w="41275">
            <a:solidFill>
              <a:schemeClr val="bg1"/>
            </a:solidFill>
          </a:ln>
          <a:scene3d>
            <a:camera prst="orthographicFront"/>
            <a:lightRig rig="threePt" dir="t"/>
          </a:scene3d>
          <a:sp3d>
            <a:bevelT w="0" h="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b="1" dirty="0" smtClean="0">
                <a:solidFill>
                  <a:schemeClr val="tx1"/>
                </a:solidFill>
                <a:cs typeface="Arial" charset="0"/>
              </a:rPr>
              <a:t>Oil Futures Fundamentals</a:t>
            </a:r>
            <a:endParaRPr lang="en-US" sz="4800" b="1" dirty="0">
              <a:solidFill>
                <a:schemeClr val="tx1"/>
              </a:solidFill>
              <a:cs typeface="Arial" charset="0"/>
            </a:endParaRPr>
          </a:p>
        </p:txBody>
      </p:sp>
      <p:sp>
        <p:nvSpPr>
          <p:cNvPr id="35" name="Oval 9"/>
          <p:cNvSpPr/>
          <p:nvPr/>
        </p:nvSpPr>
        <p:spPr>
          <a:xfrm>
            <a:off x="152400" y="304800"/>
            <a:ext cx="685800" cy="609600"/>
          </a:xfrm>
          <a:prstGeom prst="ellipse">
            <a:avLst/>
          </a:prstGeom>
          <a:gradFill>
            <a:gsLst>
              <a:gs pos="100000">
                <a:schemeClr val="bg1"/>
              </a:gs>
              <a:gs pos="17999">
                <a:schemeClr val="bg1"/>
              </a:gs>
              <a:gs pos="67000">
                <a:schemeClr val="bg1"/>
              </a:gs>
              <a:gs pos="86000">
                <a:schemeClr val="tx1"/>
              </a:gs>
              <a:gs pos="94000">
                <a:schemeClr val="accent2">
                  <a:lumMod val="40000"/>
                  <a:lumOff val="60000"/>
                </a:schemeClr>
              </a:gs>
              <a:gs pos="96000">
                <a:schemeClr val="tx1"/>
              </a:gs>
            </a:gsLst>
            <a:path path="shape">
              <a:fillToRect l="50000" t="50000" r="50000" b="50000"/>
            </a:path>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smtClean="0">
                <a:solidFill>
                  <a:schemeClr val="tx1"/>
                </a:solidFill>
              </a:rPr>
              <a:t>III</a:t>
            </a:r>
            <a:endParaRPr lang="en-US" sz="2400" b="1" dirty="0">
              <a:solidFill>
                <a:schemeClr val="tx1"/>
              </a:solidFill>
            </a:endParaRPr>
          </a:p>
        </p:txBody>
      </p:sp>
      <p:graphicFrame>
        <p:nvGraphicFramePr>
          <p:cNvPr id="13" name="차트 12"/>
          <p:cNvGraphicFramePr/>
          <p:nvPr/>
        </p:nvGraphicFramePr>
        <p:xfrm>
          <a:off x="381000" y="914400"/>
          <a:ext cx="8382000" cy="5562600"/>
        </p:xfrm>
        <a:graphic>
          <a:graphicData uri="http://schemas.openxmlformats.org/drawingml/2006/chart">
            <c:chart xmlns:c="http://schemas.openxmlformats.org/drawingml/2006/chart" xmlns:r="http://schemas.openxmlformats.org/officeDocument/2006/relationships" r:id="rId3"/>
          </a:graphicData>
        </a:graphic>
      </p:graphicFrame>
      <p:sp>
        <p:nvSpPr>
          <p:cNvPr id="7" name="Rounded Rectangle 12"/>
          <p:cNvSpPr/>
          <p:nvPr/>
        </p:nvSpPr>
        <p:spPr>
          <a:xfrm>
            <a:off x="0" y="6324600"/>
            <a:ext cx="9144000" cy="533400"/>
          </a:xfrm>
          <a:prstGeom prst="roundRect">
            <a:avLst>
              <a:gd name="adj" fmla="val 3125"/>
            </a:avLst>
          </a:prstGeom>
          <a:gradFill>
            <a:gsLst>
              <a:gs pos="100000">
                <a:schemeClr val="bg1">
                  <a:alpha val="39000"/>
                </a:schemeClr>
              </a:gs>
              <a:gs pos="17999">
                <a:schemeClr val="bg1">
                  <a:alpha val="34000"/>
                </a:schemeClr>
              </a:gs>
              <a:gs pos="67000">
                <a:schemeClr val="bg1"/>
              </a:gs>
              <a:gs pos="86000">
                <a:schemeClr val="bg1">
                  <a:lumMod val="65000"/>
                  <a:alpha val="65000"/>
                </a:schemeClr>
              </a:gs>
              <a:gs pos="94000">
                <a:schemeClr val="accent2">
                  <a:lumMod val="40000"/>
                  <a:lumOff val="60000"/>
                  <a:alpha val="36000"/>
                </a:schemeClr>
              </a:gs>
              <a:gs pos="96000">
                <a:schemeClr val="bg1"/>
              </a:gs>
            </a:gsLst>
            <a:path path="rect">
              <a:fillToRect l="100000" t="100000"/>
            </a:path>
          </a:gradFill>
          <a:ln w="41275">
            <a:solidFill>
              <a:schemeClr val="bg1">
                <a:alpha val="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i="1" dirty="0" smtClean="0">
                <a:solidFill>
                  <a:schemeClr val="bg2">
                    <a:lumMod val="25000"/>
                  </a:schemeClr>
                </a:solidFill>
                <a:cs typeface="Arial" charset="0"/>
              </a:rPr>
              <a:t>Oil Futures Market</a:t>
            </a:r>
            <a:endParaRPr lang="en-US" sz="3600" b="1" i="1" dirty="0">
              <a:solidFill>
                <a:schemeClr val="bg2">
                  <a:lumMod val="25000"/>
                </a:schemeClr>
              </a:solidFill>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그림 18" descr="NYMEX (1).jpg"/>
          <p:cNvPicPr>
            <a:picLocks noChangeAspect="1"/>
          </p:cNvPicPr>
          <p:nvPr/>
        </p:nvPicPr>
        <p:blipFill>
          <a:blip r:embed="rId3" cstate="print">
            <a:duotone>
              <a:prstClr val="black"/>
              <a:srgbClr val="D9C3A5">
                <a:tint val="50000"/>
                <a:satMod val="180000"/>
              </a:srgbClr>
            </a:duotone>
          </a:blip>
          <a:stretch>
            <a:fillRect/>
          </a:stretch>
        </p:blipFill>
        <p:spPr>
          <a:xfrm>
            <a:off x="228600" y="990600"/>
            <a:ext cx="8686800" cy="5621312"/>
          </a:xfrm>
          <a:prstGeom prst="rect">
            <a:avLst/>
          </a:prstGeom>
        </p:spPr>
      </p:pic>
      <p:sp>
        <p:nvSpPr>
          <p:cNvPr id="15" name="Rounded Rectangle 14"/>
          <p:cNvSpPr/>
          <p:nvPr/>
        </p:nvSpPr>
        <p:spPr>
          <a:xfrm>
            <a:off x="762000" y="3810000"/>
            <a:ext cx="7086600" cy="533400"/>
          </a:xfrm>
          <a:prstGeom prst="roundRect">
            <a:avLst/>
          </a:prstGeom>
          <a:gradFill>
            <a:gsLst>
              <a:gs pos="100000">
                <a:schemeClr val="bg1"/>
              </a:gs>
              <a:gs pos="17999">
                <a:schemeClr val="bg1"/>
              </a:gs>
              <a:gs pos="36000">
                <a:schemeClr val="bg1"/>
              </a:gs>
              <a:gs pos="86000">
                <a:schemeClr val="bg1"/>
              </a:gs>
              <a:gs pos="94000">
                <a:schemeClr val="bg1">
                  <a:lumMod val="65000"/>
                </a:schemeClr>
              </a:gs>
              <a:gs pos="94000">
                <a:schemeClr val="bg2">
                  <a:lumMod val="50000"/>
                </a:schemeClr>
              </a:gs>
              <a:gs pos="96000">
                <a:schemeClr val="bg2">
                  <a:lumMod val="25000"/>
                </a:schemeClr>
              </a:gs>
            </a:gsLst>
            <a:path path="shape">
              <a:fillToRect l="50000" t="50000" r="50000" b="50000"/>
            </a:path>
          </a:gradFill>
          <a:ln w="41275">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514350" indent="-514350">
              <a:defRPr/>
            </a:pPr>
            <a:r>
              <a:rPr lang="en-US" sz="3200" b="1" dirty="0" smtClean="0">
                <a:solidFill>
                  <a:schemeClr val="tx1"/>
                </a:solidFill>
                <a:cs typeface="Arial" charset="0"/>
              </a:rPr>
              <a:t>Speculator 1: Scalpers or Market Makers</a:t>
            </a:r>
            <a:endParaRPr lang="en-US" sz="3200" b="1" dirty="0">
              <a:solidFill>
                <a:schemeClr val="tx1"/>
              </a:solidFill>
              <a:cs typeface="Arial" charset="0"/>
            </a:endParaRPr>
          </a:p>
        </p:txBody>
      </p:sp>
      <p:sp>
        <p:nvSpPr>
          <p:cNvPr id="13" name="Rounded Rectangle 12"/>
          <p:cNvSpPr/>
          <p:nvPr/>
        </p:nvSpPr>
        <p:spPr>
          <a:xfrm>
            <a:off x="762000" y="4267200"/>
            <a:ext cx="8077200" cy="609600"/>
          </a:xfrm>
          <a:prstGeom prst="roundRect">
            <a:avLst/>
          </a:prstGeom>
          <a:gradFill flip="none" rotWithShape="1">
            <a:gsLst>
              <a:gs pos="100000">
                <a:schemeClr val="bg1"/>
              </a:gs>
              <a:gs pos="17999">
                <a:schemeClr val="bg1"/>
              </a:gs>
              <a:gs pos="36000">
                <a:schemeClr val="bg1"/>
              </a:gs>
              <a:gs pos="86000">
                <a:schemeClr val="bg1"/>
              </a:gs>
              <a:gs pos="94000">
                <a:schemeClr val="bg1">
                  <a:lumMod val="75000"/>
                </a:schemeClr>
              </a:gs>
            </a:gsLst>
            <a:path path="shape">
              <a:fillToRect l="50000" t="50000" r="50000" b="50000"/>
            </a:path>
            <a:tileRect/>
          </a:gradFill>
          <a:ln w="41275">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514350" indent="-514350">
              <a:defRPr/>
            </a:pPr>
            <a:r>
              <a:rPr lang="en-US" b="1" dirty="0" smtClean="0">
                <a:solidFill>
                  <a:schemeClr val="bg2">
                    <a:lumMod val="25000"/>
                  </a:schemeClr>
                </a:solidFill>
                <a:cs typeface="Arial" charset="0"/>
              </a:rPr>
              <a:t>Operate Shortest Horizon, sometimes trading within seconds. Do not trade with a view of where prices are going. CFTC Interim Report</a:t>
            </a:r>
            <a:endParaRPr lang="en-US" b="1" dirty="0">
              <a:solidFill>
                <a:schemeClr val="bg2">
                  <a:lumMod val="25000"/>
                </a:schemeClr>
              </a:solidFill>
              <a:cs typeface="Arial" charset="0"/>
            </a:endParaRPr>
          </a:p>
        </p:txBody>
      </p:sp>
      <p:sp>
        <p:nvSpPr>
          <p:cNvPr id="24" name="Rounded Rectangle 7"/>
          <p:cNvSpPr/>
          <p:nvPr/>
        </p:nvSpPr>
        <p:spPr>
          <a:xfrm>
            <a:off x="228600" y="228600"/>
            <a:ext cx="8686800" cy="838200"/>
          </a:xfrm>
          <a:prstGeom prst="roundRect">
            <a:avLst>
              <a:gd name="adj" fmla="val 3334"/>
            </a:avLst>
          </a:prstGeom>
          <a:gradFill>
            <a:gsLst>
              <a:gs pos="0">
                <a:schemeClr val="bg1"/>
              </a:gs>
              <a:gs pos="10000">
                <a:schemeClr val="tx1">
                  <a:lumMod val="75000"/>
                  <a:lumOff val="25000"/>
                </a:schemeClr>
              </a:gs>
              <a:gs pos="15000">
                <a:schemeClr val="accent2">
                  <a:lumMod val="40000"/>
                  <a:lumOff val="60000"/>
                </a:schemeClr>
              </a:gs>
              <a:gs pos="21000">
                <a:schemeClr val="bg1">
                  <a:lumMod val="95000"/>
                </a:schemeClr>
              </a:gs>
              <a:gs pos="20000">
                <a:schemeClr val="bg1"/>
              </a:gs>
              <a:gs pos="70000">
                <a:schemeClr val="bg1"/>
              </a:gs>
              <a:gs pos="84000">
                <a:schemeClr val="accent2">
                  <a:lumMod val="60000"/>
                  <a:lumOff val="40000"/>
                  <a:alpha val="27000"/>
                </a:schemeClr>
              </a:gs>
              <a:gs pos="88000">
                <a:schemeClr val="tx1">
                  <a:lumMod val="95000"/>
                  <a:lumOff val="5000"/>
                  <a:alpha val="38000"/>
                </a:schemeClr>
              </a:gs>
              <a:gs pos="100000">
                <a:schemeClr val="bg1"/>
              </a:gs>
            </a:gsLst>
            <a:lin ang="5400000" scaled="0"/>
          </a:gradFill>
          <a:ln w="41275">
            <a:solidFill>
              <a:schemeClr val="bg1"/>
            </a:solidFill>
          </a:ln>
          <a:scene3d>
            <a:camera prst="orthographicFront"/>
            <a:lightRig rig="threePt" dir="t"/>
          </a:scene3d>
          <a:sp3d>
            <a:bevelT w="0" h="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b="1" dirty="0" smtClean="0">
                <a:solidFill>
                  <a:schemeClr val="tx1"/>
                </a:solidFill>
                <a:cs typeface="Arial" charset="0"/>
              </a:rPr>
              <a:t>Oil Futures Fundamentals</a:t>
            </a:r>
            <a:endParaRPr lang="en-US" sz="4800" b="1" dirty="0">
              <a:solidFill>
                <a:schemeClr val="tx1"/>
              </a:solidFill>
              <a:cs typeface="Arial" charset="0"/>
            </a:endParaRPr>
          </a:p>
        </p:txBody>
      </p:sp>
      <p:sp>
        <p:nvSpPr>
          <p:cNvPr id="27" name="Oval 9"/>
          <p:cNvSpPr/>
          <p:nvPr/>
        </p:nvSpPr>
        <p:spPr>
          <a:xfrm>
            <a:off x="152400" y="304800"/>
            <a:ext cx="685800" cy="609600"/>
          </a:xfrm>
          <a:prstGeom prst="ellipse">
            <a:avLst/>
          </a:prstGeom>
          <a:gradFill>
            <a:gsLst>
              <a:gs pos="100000">
                <a:schemeClr val="bg1"/>
              </a:gs>
              <a:gs pos="17999">
                <a:schemeClr val="bg1"/>
              </a:gs>
              <a:gs pos="67000">
                <a:schemeClr val="bg1"/>
              </a:gs>
              <a:gs pos="86000">
                <a:schemeClr val="tx1"/>
              </a:gs>
              <a:gs pos="94000">
                <a:schemeClr val="accent2">
                  <a:lumMod val="40000"/>
                  <a:lumOff val="60000"/>
                </a:schemeClr>
              </a:gs>
              <a:gs pos="96000">
                <a:schemeClr val="tx1"/>
              </a:gs>
            </a:gsLst>
            <a:path path="shape">
              <a:fillToRect l="50000" t="50000" r="50000" b="50000"/>
            </a:path>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smtClean="0">
                <a:solidFill>
                  <a:schemeClr val="tx1"/>
                </a:solidFill>
              </a:rPr>
              <a:t>IV</a:t>
            </a:r>
            <a:endParaRPr lang="en-US" sz="2400" b="1" dirty="0">
              <a:solidFill>
                <a:schemeClr val="tx1"/>
              </a:solidFill>
            </a:endParaRPr>
          </a:p>
        </p:txBody>
      </p:sp>
      <p:sp>
        <p:nvSpPr>
          <p:cNvPr id="20" name="Rounded Rectangle 14"/>
          <p:cNvSpPr/>
          <p:nvPr/>
        </p:nvSpPr>
        <p:spPr>
          <a:xfrm>
            <a:off x="762000" y="5029200"/>
            <a:ext cx="7086600" cy="533400"/>
          </a:xfrm>
          <a:prstGeom prst="roundRect">
            <a:avLst/>
          </a:prstGeom>
          <a:gradFill>
            <a:gsLst>
              <a:gs pos="100000">
                <a:schemeClr val="bg1"/>
              </a:gs>
              <a:gs pos="17999">
                <a:schemeClr val="bg1"/>
              </a:gs>
              <a:gs pos="36000">
                <a:schemeClr val="bg1"/>
              </a:gs>
              <a:gs pos="86000">
                <a:schemeClr val="bg1"/>
              </a:gs>
              <a:gs pos="94000">
                <a:schemeClr val="bg1">
                  <a:lumMod val="65000"/>
                </a:schemeClr>
              </a:gs>
              <a:gs pos="94000">
                <a:schemeClr val="bg2">
                  <a:lumMod val="50000"/>
                </a:schemeClr>
              </a:gs>
              <a:gs pos="96000">
                <a:schemeClr val="bg2">
                  <a:lumMod val="25000"/>
                </a:schemeClr>
              </a:gs>
            </a:gsLst>
            <a:path path="shape">
              <a:fillToRect l="50000" t="50000" r="50000" b="50000"/>
            </a:path>
          </a:gradFill>
          <a:ln w="41275">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514350" indent="-514350">
              <a:defRPr/>
            </a:pPr>
            <a:r>
              <a:rPr lang="en-US" sz="3200" b="1" dirty="0" smtClean="0">
                <a:solidFill>
                  <a:schemeClr val="tx1"/>
                </a:solidFill>
                <a:cs typeface="Arial" charset="0"/>
              </a:rPr>
              <a:t>Speculator 2: View of Long Term</a:t>
            </a:r>
            <a:endParaRPr lang="en-US" sz="3200" b="1" dirty="0">
              <a:solidFill>
                <a:schemeClr val="tx1"/>
              </a:solidFill>
              <a:cs typeface="Arial" charset="0"/>
            </a:endParaRPr>
          </a:p>
        </p:txBody>
      </p:sp>
      <p:sp>
        <p:nvSpPr>
          <p:cNvPr id="21" name="Rounded Rectangle 12"/>
          <p:cNvSpPr/>
          <p:nvPr/>
        </p:nvSpPr>
        <p:spPr>
          <a:xfrm>
            <a:off x="762000" y="5562600"/>
            <a:ext cx="8077200" cy="609600"/>
          </a:xfrm>
          <a:prstGeom prst="roundRect">
            <a:avLst/>
          </a:prstGeom>
          <a:gradFill flip="none" rotWithShape="1">
            <a:gsLst>
              <a:gs pos="100000">
                <a:schemeClr val="bg1"/>
              </a:gs>
              <a:gs pos="17999">
                <a:schemeClr val="bg1"/>
              </a:gs>
              <a:gs pos="36000">
                <a:schemeClr val="bg1"/>
              </a:gs>
              <a:gs pos="86000">
                <a:schemeClr val="bg1"/>
              </a:gs>
              <a:gs pos="94000">
                <a:schemeClr val="bg1">
                  <a:lumMod val="75000"/>
                </a:schemeClr>
              </a:gs>
            </a:gsLst>
            <a:path path="shape">
              <a:fillToRect l="50000" t="50000" r="50000" b="50000"/>
            </a:path>
            <a:tileRect/>
          </a:gradFill>
          <a:ln w="41275">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514350" indent="-514350">
              <a:defRPr/>
            </a:pPr>
            <a:r>
              <a:rPr lang="en-US" b="1" dirty="0" smtClean="0">
                <a:solidFill>
                  <a:schemeClr val="bg2">
                    <a:lumMod val="25000"/>
                  </a:schemeClr>
                </a:solidFill>
                <a:cs typeface="Arial" charset="0"/>
              </a:rPr>
              <a:t>Anticipate prices in minutes, hours, days, weeks, or months = make price discovery</a:t>
            </a:r>
            <a:endParaRPr lang="en-US" b="1" dirty="0">
              <a:solidFill>
                <a:schemeClr val="bg2">
                  <a:lumMod val="25000"/>
                </a:schemeClr>
              </a:solidFill>
              <a:cs typeface="Arial" charset="0"/>
            </a:endParaRPr>
          </a:p>
        </p:txBody>
      </p:sp>
      <p:sp>
        <p:nvSpPr>
          <p:cNvPr id="22" name="Rounded Rectangle 14"/>
          <p:cNvSpPr/>
          <p:nvPr/>
        </p:nvSpPr>
        <p:spPr>
          <a:xfrm>
            <a:off x="609600" y="1676400"/>
            <a:ext cx="7010400" cy="609600"/>
          </a:xfrm>
          <a:prstGeom prst="roundRect">
            <a:avLst/>
          </a:prstGeom>
          <a:gradFill>
            <a:gsLst>
              <a:gs pos="100000">
                <a:schemeClr val="bg1"/>
              </a:gs>
              <a:gs pos="17999">
                <a:schemeClr val="bg1"/>
              </a:gs>
              <a:gs pos="36000">
                <a:schemeClr val="bg1"/>
              </a:gs>
              <a:gs pos="86000">
                <a:schemeClr val="bg1"/>
              </a:gs>
              <a:gs pos="94000">
                <a:schemeClr val="bg1">
                  <a:lumMod val="65000"/>
                </a:schemeClr>
              </a:gs>
              <a:gs pos="94000">
                <a:schemeClr val="bg2">
                  <a:lumMod val="50000"/>
                </a:schemeClr>
              </a:gs>
              <a:gs pos="96000">
                <a:schemeClr val="bg2">
                  <a:lumMod val="25000"/>
                </a:schemeClr>
              </a:gs>
            </a:gsLst>
            <a:path path="shape">
              <a:fillToRect l="50000" t="50000" r="50000" b="50000"/>
            </a:path>
          </a:gradFill>
          <a:ln w="41275">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514350" indent="-514350">
              <a:defRPr/>
            </a:pPr>
            <a:r>
              <a:rPr lang="en-US" sz="3200" b="1" dirty="0" smtClean="0">
                <a:solidFill>
                  <a:schemeClr val="tx1"/>
                </a:solidFill>
                <a:cs typeface="Arial" charset="0"/>
              </a:rPr>
              <a:t>Hedgers</a:t>
            </a:r>
            <a:endParaRPr lang="en-US" sz="3200" b="1" dirty="0">
              <a:solidFill>
                <a:schemeClr val="tx1"/>
              </a:solidFill>
              <a:cs typeface="Arial" charset="0"/>
            </a:endParaRPr>
          </a:p>
        </p:txBody>
      </p:sp>
      <p:sp>
        <p:nvSpPr>
          <p:cNvPr id="28" name="Rounded Rectangle 12"/>
          <p:cNvSpPr/>
          <p:nvPr/>
        </p:nvSpPr>
        <p:spPr>
          <a:xfrm>
            <a:off x="609600" y="2286000"/>
            <a:ext cx="8077200" cy="609600"/>
          </a:xfrm>
          <a:prstGeom prst="roundRect">
            <a:avLst/>
          </a:prstGeom>
          <a:gradFill flip="none" rotWithShape="1">
            <a:gsLst>
              <a:gs pos="100000">
                <a:schemeClr val="bg1"/>
              </a:gs>
              <a:gs pos="17999">
                <a:schemeClr val="bg1"/>
              </a:gs>
              <a:gs pos="36000">
                <a:schemeClr val="bg1"/>
              </a:gs>
              <a:gs pos="86000">
                <a:schemeClr val="bg1"/>
              </a:gs>
              <a:gs pos="94000">
                <a:schemeClr val="bg1">
                  <a:lumMod val="75000"/>
                </a:schemeClr>
              </a:gs>
            </a:gsLst>
            <a:path path="shape">
              <a:fillToRect l="50000" t="50000" r="50000" b="50000"/>
            </a:path>
            <a:tileRect/>
          </a:gradFill>
          <a:ln w="41275">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514350" indent="-514350">
              <a:defRPr/>
            </a:pPr>
            <a:r>
              <a:rPr lang="en-US" b="1" dirty="0" smtClean="0">
                <a:solidFill>
                  <a:schemeClr val="bg2">
                    <a:lumMod val="25000"/>
                  </a:schemeClr>
                </a:solidFill>
                <a:cs typeface="Arial" charset="0"/>
              </a:rPr>
              <a:t>Commercial Interests. If one holds physical inventory but does not hedge by going </a:t>
            </a:r>
          </a:p>
          <a:p>
            <a:pPr marL="514350" indent="-514350">
              <a:defRPr/>
            </a:pPr>
            <a:r>
              <a:rPr lang="en-US" b="1" dirty="0" smtClean="0">
                <a:solidFill>
                  <a:schemeClr val="bg2">
                    <a:lumMod val="25000"/>
                  </a:schemeClr>
                </a:solidFill>
                <a:cs typeface="Arial" charset="0"/>
              </a:rPr>
              <a:t>short, will with hold downward pressure on prices</a:t>
            </a:r>
            <a:endParaRPr lang="en-US" b="1" dirty="0">
              <a:solidFill>
                <a:schemeClr val="bg2">
                  <a:lumMod val="25000"/>
                </a:schemeClr>
              </a:solidFill>
              <a:cs typeface="Arial" charset="0"/>
            </a:endParaRPr>
          </a:p>
        </p:txBody>
      </p:sp>
      <p:sp>
        <p:nvSpPr>
          <p:cNvPr id="17" name="Rounded Rectangle 12"/>
          <p:cNvSpPr/>
          <p:nvPr/>
        </p:nvSpPr>
        <p:spPr>
          <a:xfrm>
            <a:off x="228600" y="1143000"/>
            <a:ext cx="4572000" cy="533400"/>
          </a:xfrm>
          <a:prstGeom prst="roundRect">
            <a:avLst>
              <a:gd name="adj" fmla="val 50000"/>
            </a:avLst>
          </a:prstGeom>
          <a:gradFill flip="none" rotWithShape="1">
            <a:gsLst>
              <a:gs pos="100000">
                <a:schemeClr val="bg1">
                  <a:alpha val="57000"/>
                </a:schemeClr>
              </a:gs>
              <a:gs pos="17999">
                <a:schemeClr val="bg1">
                  <a:alpha val="93000"/>
                </a:schemeClr>
              </a:gs>
              <a:gs pos="67000">
                <a:schemeClr val="bg1">
                  <a:alpha val="79000"/>
                </a:schemeClr>
              </a:gs>
              <a:gs pos="86000">
                <a:schemeClr val="bg1">
                  <a:lumMod val="85000"/>
                </a:schemeClr>
              </a:gs>
              <a:gs pos="94000">
                <a:schemeClr val="accent2">
                  <a:lumMod val="40000"/>
                  <a:lumOff val="60000"/>
                  <a:alpha val="66000"/>
                </a:schemeClr>
              </a:gs>
              <a:gs pos="96000">
                <a:schemeClr val="tx1">
                  <a:alpha val="16000"/>
                </a:schemeClr>
              </a:gs>
            </a:gsLst>
            <a:path path="shape">
              <a:fillToRect l="50000" t="50000" r="50000" b="50000"/>
            </a:path>
            <a:tileRect/>
          </a:gradFill>
          <a:ln w="41275">
            <a:solidFill>
              <a:schemeClr val="bg1">
                <a:alpha val="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i="1" dirty="0" smtClean="0">
                <a:solidFill>
                  <a:schemeClr val="accent1">
                    <a:lumMod val="50000"/>
                  </a:schemeClr>
                </a:solidFill>
                <a:cs typeface="Arial" charset="0"/>
              </a:rPr>
              <a:t>Commercial Traders</a:t>
            </a:r>
            <a:endParaRPr lang="en-US" sz="3200" b="1" i="1" dirty="0">
              <a:solidFill>
                <a:schemeClr val="accent1">
                  <a:lumMod val="50000"/>
                </a:schemeClr>
              </a:solidFill>
              <a:cs typeface="Arial" charset="0"/>
            </a:endParaRPr>
          </a:p>
        </p:txBody>
      </p:sp>
      <p:sp>
        <p:nvSpPr>
          <p:cNvPr id="18" name="Rounded Rectangle 12"/>
          <p:cNvSpPr/>
          <p:nvPr/>
        </p:nvSpPr>
        <p:spPr>
          <a:xfrm>
            <a:off x="228600" y="3276600"/>
            <a:ext cx="4572000" cy="533400"/>
          </a:xfrm>
          <a:prstGeom prst="roundRect">
            <a:avLst>
              <a:gd name="adj" fmla="val 50000"/>
            </a:avLst>
          </a:prstGeom>
          <a:gradFill flip="none" rotWithShape="1">
            <a:gsLst>
              <a:gs pos="100000">
                <a:schemeClr val="bg1">
                  <a:alpha val="57000"/>
                </a:schemeClr>
              </a:gs>
              <a:gs pos="17999">
                <a:schemeClr val="bg1">
                  <a:alpha val="93000"/>
                </a:schemeClr>
              </a:gs>
              <a:gs pos="67000">
                <a:schemeClr val="bg1">
                  <a:alpha val="79000"/>
                </a:schemeClr>
              </a:gs>
              <a:gs pos="86000">
                <a:schemeClr val="bg1">
                  <a:lumMod val="85000"/>
                </a:schemeClr>
              </a:gs>
              <a:gs pos="94000">
                <a:schemeClr val="accent2">
                  <a:lumMod val="40000"/>
                  <a:lumOff val="60000"/>
                  <a:alpha val="66000"/>
                </a:schemeClr>
              </a:gs>
              <a:gs pos="96000">
                <a:schemeClr val="tx1">
                  <a:alpha val="16000"/>
                </a:schemeClr>
              </a:gs>
            </a:gsLst>
            <a:path path="shape">
              <a:fillToRect l="50000" t="50000" r="50000" b="50000"/>
            </a:path>
            <a:tileRect/>
          </a:gradFill>
          <a:ln w="41275">
            <a:solidFill>
              <a:schemeClr val="bg1">
                <a:alpha val="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i="1" dirty="0" smtClean="0">
                <a:solidFill>
                  <a:schemeClr val="accent2">
                    <a:lumMod val="50000"/>
                  </a:schemeClr>
                </a:solidFill>
                <a:cs typeface="Arial" charset="0"/>
              </a:rPr>
              <a:t>Non-Commercial Traders</a:t>
            </a:r>
            <a:endParaRPr lang="en-US" sz="3200" b="1" i="1" dirty="0">
              <a:solidFill>
                <a:schemeClr val="accent2">
                  <a:lumMod val="50000"/>
                </a:schemeClr>
              </a:solidFill>
              <a:cs typeface="Arial" charset="0"/>
            </a:endParaRPr>
          </a:p>
        </p:txBody>
      </p:sp>
      <p:sp>
        <p:nvSpPr>
          <p:cNvPr id="16" name="Rounded Rectangle 12"/>
          <p:cNvSpPr/>
          <p:nvPr/>
        </p:nvSpPr>
        <p:spPr>
          <a:xfrm>
            <a:off x="0" y="6324600"/>
            <a:ext cx="9144000" cy="533400"/>
          </a:xfrm>
          <a:prstGeom prst="roundRect">
            <a:avLst>
              <a:gd name="adj" fmla="val 3125"/>
            </a:avLst>
          </a:prstGeom>
          <a:gradFill>
            <a:gsLst>
              <a:gs pos="100000">
                <a:schemeClr val="bg1">
                  <a:alpha val="39000"/>
                </a:schemeClr>
              </a:gs>
              <a:gs pos="17999">
                <a:schemeClr val="bg1">
                  <a:alpha val="34000"/>
                </a:schemeClr>
              </a:gs>
              <a:gs pos="67000">
                <a:schemeClr val="bg1"/>
              </a:gs>
              <a:gs pos="86000">
                <a:schemeClr val="bg1">
                  <a:lumMod val="65000"/>
                  <a:alpha val="65000"/>
                </a:schemeClr>
              </a:gs>
              <a:gs pos="94000">
                <a:schemeClr val="accent2">
                  <a:lumMod val="40000"/>
                  <a:lumOff val="60000"/>
                  <a:alpha val="36000"/>
                </a:schemeClr>
              </a:gs>
              <a:gs pos="96000">
                <a:schemeClr val="bg1"/>
              </a:gs>
            </a:gsLst>
            <a:path path="rect">
              <a:fillToRect l="100000" t="100000"/>
            </a:path>
          </a:gradFill>
          <a:ln w="41275">
            <a:solidFill>
              <a:schemeClr val="bg1">
                <a:alpha val="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i="1" dirty="0" smtClean="0">
                <a:solidFill>
                  <a:schemeClr val="bg2">
                    <a:lumMod val="25000"/>
                  </a:schemeClr>
                </a:solidFill>
                <a:cs typeface="Arial" charset="0"/>
              </a:rPr>
              <a:t>Oil Futures Market</a:t>
            </a:r>
            <a:endParaRPr lang="en-US" sz="3600" b="1" i="1" dirty="0">
              <a:solidFill>
                <a:schemeClr val="bg2">
                  <a:lumMod val="25000"/>
                </a:schemeClr>
              </a:solidFill>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그림 29" descr="Oil Rig.JPG"/>
          <p:cNvPicPr>
            <a:picLocks noChangeAspect="1"/>
          </p:cNvPicPr>
          <p:nvPr/>
        </p:nvPicPr>
        <p:blipFill>
          <a:blip r:embed="rId3" cstate="print">
            <a:duotone>
              <a:prstClr val="black"/>
              <a:srgbClr val="D9C3A5">
                <a:tint val="50000"/>
                <a:satMod val="180000"/>
              </a:srgbClr>
            </a:duotone>
          </a:blip>
          <a:stretch>
            <a:fillRect/>
          </a:stretch>
        </p:blipFill>
        <p:spPr>
          <a:xfrm>
            <a:off x="147637" y="228600"/>
            <a:ext cx="8848725" cy="6496050"/>
          </a:xfrm>
          <a:prstGeom prst="rect">
            <a:avLst/>
          </a:prstGeom>
        </p:spPr>
      </p:pic>
      <p:sp>
        <p:nvSpPr>
          <p:cNvPr id="29" name="Rounded Rectangle 28"/>
          <p:cNvSpPr/>
          <p:nvPr/>
        </p:nvSpPr>
        <p:spPr>
          <a:xfrm>
            <a:off x="152400" y="3657600"/>
            <a:ext cx="7010400" cy="685800"/>
          </a:xfrm>
          <a:prstGeom prst="roundRect">
            <a:avLst/>
          </a:prstGeom>
          <a:gradFill>
            <a:gsLst>
              <a:gs pos="100000">
                <a:schemeClr val="bg1"/>
              </a:gs>
              <a:gs pos="17999">
                <a:schemeClr val="bg1"/>
              </a:gs>
              <a:gs pos="36000">
                <a:schemeClr val="bg1"/>
              </a:gs>
              <a:gs pos="86000">
                <a:schemeClr val="bg1"/>
              </a:gs>
              <a:gs pos="94000">
                <a:schemeClr val="bg1">
                  <a:lumMod val="65000"/>
                </a:schemeClr>
              </a:gs>
              <a:gs pos="94000">
                <a:schemeClr val="bg2">
                  <a:lumMod val="50000"/>
                </a:schemeClr>
              </a:gs>
              <a:gs pos="96000">
                <a:schemeClr val="bg2">
                  <a:lumMod val="25000"/>
                </a:schemeClr>
              </a:gs>
            </a:gsLst>
            <a:path path="shape">
              <a:fillToRect l="50000" t="50000" r="50000" b="50000"/>
            </a:path>
          </a:gradFill>
          <a:ln w="41275">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514350" indent="-514350">
              <a:defRPr/>
            </a:pPr>
            <a:r>
              <a:rPr lang="en-US" sz="3200" b="1" dirty="0" smtClean="0">
                <a:solidFill>
                  <a:schemeClr val="accent2">
                    <a:lumMod val="50000"/>
                  </a:schemeClr>
                </a:solidFill>
                <a:cs typeface="Arial" charset="0"/>
              </a:rPr>
              <a:t>COT Report</a:t>
            </a:r>
            <a:endParaRPr lang="en-US" sz="3200" b="1" dirty="0">
              <a:solidFill>
                <a:schemeClr val="accent2">
                  <a:lumMod val="50000"/>
                </a:schemeClr>
              </a:solidFill>
              <a:cs typeface="Arial" charset="0"/>
            </a:endParaRPr>
          </a:p>
        </p:txBody>
      </p:sp>
      <p:sp>
        <p:nvSpPr>
          <p:cNvPr id="23" name="Rounded Rectangle 12"/>
          <p:cNvSpPr/>
          <p:nvPr/>
        </p:nvSpPr>
        <p:spPr>
          <a:xfrm>
            <a:off x="381000" y="4343400"/>
            <a:ext cx="8077200" cy="1143000"/>
          </a:xfrm>
          <a:prstGeom prst="roundRect">
            <a:avLst/>
          </a:prstGeom>
          <a:gradFill flip="none" rotWithShape="1">
            <a:gsLst>
              <a:gs pos="100000">
                <a:schemeClr val="bg1"/>
              </a:gs>
              <a:gs pos="17999">
                <a:schemeClr val="bg1"/>
              </a:gs>
              <a:gs pos="36000">
                <a:schemeClr val="bg1"/>
              </a:gs>
              <a:gs pos="86000">
                <a:schemeClr val="bg1"/>
              </a:gs>
              <a:gs pos="94000">
                <a:schemeClr val="bg1">
                  <a:lumMod val="75000"/>
                </a:schemeClr>
              </a:gs>
            </a:gsLst>
            <a:path path="shape">
              <a:fillToRect l="50000" t="50000" r="50000" b="50000"/>
            </a:path>
            <a:tileRect/>
          </a:gradFill>
          <a:ln w="41275">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indent="-514350">
              <a:defRPr/>
            </a:pPr>
            <a:r>
              <a:rPr lang="en-US" b="1" dirty="0" smtClean="0">
                <a:solidFill>
                  <a:schemeClr val="bg2">
                    <a:lumMod val="25000"/>
                  </a:schemeClr>
                </a:solidFill>
                <a:cs typeface="Arial" charset="0"/>
              </a:rPr>
              <a:t>CFTC Publishes every Friday at 3:30 PM Eastern Time. 90% of all Open Interests! Contains a summary of traders’ positions as of the close of business on previous Tuesday for each market in which 20 or more traders hold positions equal to or above the large trader reporting levels established by the CFTC</a:t>
            </a:r>
            <a:endParaRPr lang="en-US" b="1" dirty="0">
              <a:solidFill>
                <a:schemeClr val="bg2">
                  <a:lumMod val="25000"/>
                </a:schemeClr>
              </a:solidFill>
              <a:cs typeface="Arial" charset="0"/>
            </a:endParaRPr>
          </a:p>
        </p:txBody>
      </p:sp>
      <p:sp>
        <p:nvSpPr>
          <p:cNvPr id="24" name="Rounded Rectangle 7"/>
          <p:cNvSpPr/>
          <p:nvPr/>
        </p:nvSpPr>
        <p:spPr>
          <a:xfrm>
            <a:off x="228600" y="228600"/>
            <a:ext cx="8686800" cy="838200"/>
          </a:xfrm>
          <a:prstGeom prst="roundRect">
            <a:avLst>
              <a:gd name="adj" fmla="val 3334"/>
            </a:avLst>
          </a:prstGeom>
          <a:gradFill>
            <a:gsLst>
              <a:gs pos="0">
                <a:schemeClr val="bg1"/>
              </a:gs>
              <a:gs pos="10000">
                <a:schemeClr val="tx1">
                  <a:lumMod val="75000"/>
                  <a:lumOff val="25000"/>
                </a:schemeClr>
              </a:gs>
              <a:gs pos="15000">
                <a:schemeClr val="accent2">
                  <a:lumMod val="40000"/>
                  <a:lumOff val="60000"/>
                </a:schemeClr>
              </a:gs>
              <a:gs pos="21000">
                <a:schemeClr val="bg1">
                  <a:lumMod val="95000"/>
                </a:schemeClr>
              </a:gs>
              <a:gs pos="20000">
                <a:schemeClr val="bg1"/>
              </a:gs>
              <a:gs pos="70000">
                <a:schemeClr val="bg1"/>
              </a:gs>
              <a:gs pos="84000">
                <a:schemeClr val="accent2">
                  <a:lumMod val="60000"/>
                  <a:lumOff val="40000"/>
                  <a:alpha val="27000"/>
                </a:schemeClr>
              </a:gs>
              <a:gs pos="88000">
                <a:schemeClr val="tx1">
                  <a:lumMod val="95000"/>
                  <a:lumOff val="5000"/>
                  <a:alpha val="38000"/>
                </a:schemeClr>
              </a:gs>
              <a:gs pos="100000">
                <a:schemeClr val="bg1"/>
              </a:gs>
            </a:gsLst>
            <a:lin ang="5400000" scaled="0"/>
          </a:gradFill>
          <a:ln w="41275">
            <a:solidFill>
              <a:schemeClr val="bg1"/>
            </a:solidFill>
          </a:ln>
          <a:scene3d>
            <a:camera prst="orthographicFront"/>
            <a:lightRig rig="threePt" dir="t"/>
          </a:scene3d>
          <a:sp3d>
            <a:bevelT w="0" h="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b="1" dirty="0" smtClean="0">
                <a:solidFill>
                  <a:schemeClr val="tx1"/>
                </a:solidFill>
                <a:cs typeface="Arial" charset="0"/>
              </a:rPr>
              <a:t>Oil Futures Fundamentals</a:t>
            </a:r>
            <a:endParaRPr lang="en-US" sz="4800" b="1" dirty="0">
              <a:solidFill>
                <a:schemeClr val="tx1"/>
              </a:solidFill>
              <a:cs typeface="Arial" charset="0"/>
            </a:endParaRPr>
          </a:p>
        </p:txBody>
      </p:sp>
      <p:sp>
        <p:nvSpPr>
          <p:cNvPr id="27" name="Oval 9"/>
          <p:cNvSpPr/>
          <p:nvPr/>
        </p:nvSpPr>
        <p:spPr>
          <a:xfrm>
            <a:off x="152400" y="304800"/>
            <a:ext cx="685800" cy="609600"/>
          </a:xfrm>
          <a:prstGeom prst="ellipse">
            <a:avLst/>
          </a:prstGeom>
          <a:gradFill>
            <a:gsLst>
              <a:gs pos="100000">
                <a:schemeClr val="bg1"/>
              </a:gs>
              <a:gs pos="17999">
                <a:schemeClr val="bg1"/>
              </a:gs>
              <a:gs pos="67000">
                <a:schemeClr val="bg1"/>
              </a:gs>
              <a:gs pos="86000">
                <a:schemeClr val="tx1"/>
              </a:gs>
              <a:gs pos="94000">
                <a:schemeClr val="accent2">
                  <a:lumMod val="40000"/>
                  <a:lumOff val="60000"/>
                </a:schemeClr>
              </a:gs>
              <a:gs pos="96000">
                <a:schemeClr val="tx1"/>
              </a:gs>
            </a:gsLst>
            <a:path path="shape">
              <a:fillToRect l="50000" t="50000" r="50000" b="50000"/>
            </a:path>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smtClean="0">
                <a:solidFill>
                  <a:schemeClr val="tx1"/>
                </a:solidFill>
              </a:rPr>
              <a:t>III</a:t>
            </a:r>
            <a:endParaRPr lang="en-US" sz="2400" b="1" dirty="0">
              <a:solidFill>
                <a:schemeClr val="tx1"/>
              </a:solidFill>
            </a:endParaRPr>
          </a:p>
        </p:txBody>
      </p:sp>
      <p:sp>
        <p:nvSpPr>
          <p:cNvPr id="20" name="Rounded Rectangle 14"/>
          <p:cNvSpPr/>
          <p:nvPr/>
        </p:nvSpPr>
        <p:spPr>
          <a:xfrm>
            <a:off x="152400" y="1933575"/>
            <a:ext cx="7010400" cy="685800"/>
          </a:xfrm>
          <a:prstGeom prst="roundRect">
            <a:avLst/>
          </a:prstGeom>
          <a:gradFill>
            <a:gsLst>
              <a:gs pos="100000">
                <a:schemeClr val="bg1"/>
              </a:gs>
              <a:gs pos="17999">
                <a:schemeClr val="bg1"/>
              </a:gs>
              <a:gs pos="36000">
                <a:schemeClr val="bg1"/>
              </a:gs>
              <a:gs pos="86000">
                <a:schemeClr val="bg1"/>
              </a:gs>
              <a:gs pos="94000">
                <a:schemeClr val="bg1">
                  <a:lumMod val="65000"/>
                </a:schemeClr>
              </a:gs>
              <a:gs pos="94000">
                <a:schemeClr val="bg2">
                  <a:lumMod val="50000"/>
                </a:schemeClr>
              </a:gs>
              <a:gs pos="96000">
                <a:schemeClr val="bg2">
                  <a:lumMod val="25000"/>
                </a:schemeClr>
              </a:gs>
            </a:gsLst>
            <a:path path="shape">
              <a:fillToRect l="50000" t="50000" r="50000" b="50000"/>
            </a:path>
          </a:gradFill>
          <a:ln w="41275">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514350" indent="-514350">
              <a:defRPr/>
            </a:pPr>
            <a:r>
              <a:rPr lang="en-US" sz="3200" b="1" dirty="0" smtClean="0">
                <a:solidFill>
                  <a:schemeClr val="accent1">
                    <a:lumMod val="50000"/>
                  </a:schemeClr>
                </a:solidFill>
                <a:cs typeface="Arial" charset="0"/>
              </a:rPr>
              <a:t>CFTC: </a:t>
            </a:r>
            <a:r>
              <a:rPr lang="en-US" sz="2400" b="1" dirty="0" smtClean="0">
                <a:solidFill>
                  <a:schemeClr val="accent1">
                    <a:lumMod val="50000"/>
                  </a:schemeClr>
                </a:solidFill>
                <a:cs typeface="Arial" charset="0"/>
              </a:rPr>
              <a:t>Commodity Futures TRADING Commission</a:t>
            </a:r>
          </a:p>
        </p:txBody>
      </p:sp>
      <p:sp>
        <p:nvSpPr>
          <p:cNvPr id="21" name="Rounded Rectangle 12"/>
          <p:cNvSpPr/>
          <p:nvPr/>
        </p:nvSpPr>
        <p:spPr>
          <a:xfrm>
            <a:off x="304800" y="2619375"/>
            <a:ext cx="8077200" cy="609600"/>
          </a:xfrm>
          <a:prstGeom prst="roundRect">
            <a:avLst/>
          </a:prstGeom>
          <a:gradFill flip="none" rotWithShape="1">
            <a:gsLst>
              <a:gs pos="100000">
                <a:schemeClr val="bg1"/>
              </a:gs>
              <a:gs pos="17999">
                <a:schemeClr val="bg1"/>
              </a:gs>
              <a:gs pos="36000">
                <a:schemeClr val="bg1"/>
              </a:gs>
              <a:gs pos="86000">
                <a:schemeClr val="bg1"/>
              </a:gs>
              <a:gs pos="94000">
                <a:schemeClr val="bg1">
                  <a:lumMod val="75000"/>
                </a:schemeClr>
              </a:gs>
            </a:gsLst>
            <a:path path="shape">
              <a:fillToRect l="50000" t="50000" r="50000" b="50000"/>
            </a:path>
            <a:tileRect/>
          </a:gradFill>
          <a:ln w="41275">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514350" indent="-514350">
              <a:defRPr/>
            </a:pPr>
            <a:r>
              <a:rPr lang="en-US" b="1" dirty="0" smtClean="0">
                <a:solidFill>
                  <a:schemeClr val="bg2">
                    <a:lumMod val="25000"/>
                  </a:schemeClr>
                </a:solidFill>
                <a:cs typeface="Arial" charset="0"/>
              </a:rPr>
              <a:t>Regulating Certain Markets for Risk Management Contracts (Derivatives) </a:t>
            </a:r>
            <a:endParaRPr lang="en-US" b="1" dirty="0">
              <a:solidFill>
                <a:schemeClr val="bg2">
                  <a:lumMod val="25000"/>
                </a:schemeClr>
              </a:solidFill>
              <a:cs typeface="Arial" charset="0"/>
            </a:endParaRPr>
          </a:p>
        </p:txBody>
      </p:sp>
      <p:sp>
        <p:nvSpPr>
          <p:cNvPr id="25" name="Rounded Rectangle 12"/>
          <p:cNvSpPr/>
          <p:nvPr/>
        </p:nvSpPr>
        <p:spPr>
          <a:xfrm>
            <a:off x="76200" y="1143000"/>
            <a:ext cx="8839200" cy="533400"/>
          </a:xfrm>
          <a:prstGeom prst="roundRect">
            <a:avLst>
              <a:gd name="adj" fmla="val 50000"/>
            </a:avLst>
          </a:prstGeom>
          <a:gradFill flip="none" rotWithShape="1">
            <a:gsLst>
              <a:gs pos="100000">
                <a:schemeClr val="bg1">
                  <a:alpha val="57000"/>
                </a:schemeClr>
              </a:gs>
              <a:gs pos="17999">
                <a:schemeClr val="bg1">
                  <a:alpha val="93000"/>
                </a:schemeClr>
              </a:gs>
              <a:gs pos="67000">
                <a:schemeClr val="bg1">
                  <a:alpha val="79000"/>
                </a:schemeClr>
              </a:gs>
              <a:gs pos="86000">
                <a:schemeClr val="bg1">
                  <a:lumMod val="85000"/>
                </a:schemeClr>
              </a:gs>
              <a:gs pos="94000">
                <a:schemeClr val="accent2">
                  <a:lumMod val="40000"/>
                  <a:lumOff val="60000"/>
                  <a:alpha val="66000"/>
                </a:schemeClr>
              </a:gs>
              <a:gs pos="96000">
                <a:schemeClr val="tx1">
                  <a:alpha val="16000"/>
                </a:schemeClr>
              </a:gs>
            </a:gsLst>
            <a:path path="shape">
              <a:fillToRect l="50000" t="50000" r="50000" b="50000"/>
            </a:path>
            <a:tileRect/>
          </a:gradFill>
          <a:ln w="41275">
            <a:solidFill>
              <a:schemeClr val="bg1">
                <a:alpha val="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i="1" dirty="0" smtClean="0">
                <a:solidFill>
                  <a:schemeClr val="tx1">
                    <a:lumMod val="95000"/>
                    <a:lumOff val="5000"/>
                  </a:schemeClr>
                </a:solidFill>
                <a:cs typeface="Arial" charset="0"/>
              </a:rPr>
              <a:t>REGULATORS</a:t>
            </a:r>
            <a:endParaRPr lang="en-US" sz="4000" b="1" i="1" dirty="0">
              <a:solidFill>
                <a:schemeClr val="tx1">
                  <a:lumMod val="95000"/>
                  <a:lumOff val="5000"/>
                </a:schemeClr>
              </a:solidFill>
              <a:cs typeface="Arial" charset="0"/>
            </a:endParaRPr>
          </a:p>
        </p:txBody>
      </p:sp>
      <p:sp>
        <p:nvSpPr>
          <p:cNvPr id="12" name="Rounded Rectangle 12"/>
          <p:cNvSpPr/>
          <p:nvPr/>
        </p:nvSpPr>
        <p:spPr>
          <a:xfrm>
            <a:off x="0" y="6324600"/>
            <a:ext cx="9144000" cy="533400"/>
          </a:xfrm>
          <a:prstGeom prst="roundRect">
            <a:avLst>
              <a:gd name="adj" fmla="val 3125"/>
            </a:avLst>
          </a:prstGeom>
          <a:gradFill>
            <a:gsLst>
              <a:gs pos="100000">
                <a:schemeClr val="bg1">
                  <a:alpha val="39000"/>
                </a:schemeClr>
              </a:gs>
              <a:gs pos="17999">
                <a:schemeClr val="bg1">
                  <a:alpha val="34000"/>
                </a:schemeClr>
              </a:gs>
              <a:gs pos="67000">
                <a:schemeClr val="bg1"/>
              </a:gs>
              <a:gs pos="86000">
                <a:schemeClr val="bg1">
                  <a:lumMod val="65000"/>
                  <a:alpha val="65000"/>
                </a:schemeClr>
              </a:gs>
              <a:gs pos="94000">
                <a:schemeClr val="accent2">
                  <a:lumMod val="40000"/>
                  <a:lumOff val="60000"/>
                  <a:alpha val="36000"/>
                </a:schemeClr>
              </a:gs>
              <a:gs pos="96000">
                <a:schemeClr val="bg1"/>
              </a:gs>
            </a:gsLst>
            <a:path path="rect">
              <a:fillToRect l="100000" t="100000"/>
            </a:path>
          </a:gradFill>
          <a:ln w="41275">
            <a:solidFill>
              <a:schemeClr val="bg1">
                <a:alpha val="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i="1" dirty="0" smtClean="0">
                <a:solidFill>
                  <a:schemeClr val="bg2">
                    <a:lumMod val="25000"/>
                  </a:schemeClr>
                </a:solidFill>
                <a:cs typeface="Arial" charset="0"/>
              </a:rPr>
              <a:t>Oil Futures Market</a:t>
            </a:r>
            <a:endParaRPr lang="en-US" sz="3600" b="1" i="1" dirty="0">
              <a:solidFill>
                <a:schemeClr val="bg2">
                  <a:lumMod val="25000"/>
                </a:schemeClr>
              </a:solidFill>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그림 22" descr="Refinery.JPG"/>
          <p:cNvPicPr>
            <a:picLocks noChangeAspect="1"/>
          </p:cNvPicPr>
          <p:nvPr/>
        </p:nvPicPr>
        <p:blipFill>
          <a:blip r:embed="rId3" cstate="print">
            <a:duotone>
              <a:prstClr val="black"/>
              <a:srgbClr val="D9C3A5">
                <a:tint val="50000"/>
                <a:satMod val="180000"/>
              </a:srgbClr>
            </a:duotone>
            <a:lum bright="10000"/>
          </a:blip>
          <a:stretch>
            <a:fillRect/>
          </a:stretch>
        </p:blipFill>
        <p:spPr>
          <a:xfrm>
            <a:off x="228600" y="130161"/>
            <a:ext cx="8610600" cy="6423039"/>
          </a:xfrm>
          <a:prstGeom prst="rect">
            <a:avLst/>
          </a:prstGeom>
        </p:spPr>
      </p:pic>
      <p:sp>
        <p:nvSpPr>
          <p:cNvPr id="19" name="Rounded Rectangle 7"/>
          <p:cNvSpPr/>
          <p:nvPr/>
        </p:nvSpPr>
        <p:spPr>
          <a:xfrm>
            <a:off x="228600" y="228600"/>
            <a:ext cx="8686800" cy="838200"/>
          </a:xfrm>
          <a:prstGeom prst="roundRect">
            <a:avLst>
              <a:gd name="adj" fmla="val 3334"/>
            </a:avLst>
          </a:prstGeom>
          <a:gradFill>
            <a:gsLst>
              <a:gs pos="0">
                <a:schemeClr val="bg1"/>
              </a:gs>
              <a:gs pos="10000">
                <a:schemeClr val="tx1">
                  <a:lumMod val="75000"/>
                  <a:lumOff val="25000"/>
                </a:schemeClr>
              </a:gs>
              <a:gs pos="15000">
                <a:schemeClr val="accent2">
                  <a:lumMod val="40000"/>
                  <a:lumOff val="60000"/>
                </a:schemeClr>
              </a:gs>
              <a:gs pos="21000">
                <a:schemeClr val="bg1">
                  <a:lumMod val="95000"/>
                </a:schemeClr>
              </a:gs>
              <a:gs pos="20000">
                <a:schemeClr val="bg1"/>
              </a:gs>
              <a:gs pos="70000">
                <a:schemeClr val="bg1"/>
              </a:gs>
              <a:gs pos="84000">
                <a:schemeClr val="accent2">
                  <a:lumMod val="60000"/>
                  <a:lumOff val="40000"/>
                  <a:alpha val="27000"/>
                </a:schemeClr>
              </a:gs>
              <a:gs pos="88000">
                <a:schemeClr val="tx1">
                  <a:lumMod val="95000"/>
                  <a:lumOff val="5000"/>
                  <a:alpha val="38000"/>
                </a:schemeClr>
              </a:gs>
              <a:gs pos="100000">
                <a:schemeClr val="bg1"/>
              </a:gs>
            </a:gsLst>
            <a:lin ang="5400000" scaled="0"/>
          </a:gradFill>
          <a:ln w="41275">
            <a:solidFill>
              <a:schemeClr val="bg1"/>
            </a:solidFill>
          </a:ln>
          <a:scene3d>
            <a:camera prst="orthographicFront"/>
            <a:lightRig rig="threePt" dir="t"/>
          </a:scene3d>
          <a:sp3d>
            <a:bevelT w="0" h="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b="1" dirty="0" smtClean="0">
                <a:solidFill>
                  <a:schemeClr val="tx1"/>
                </a:solidFill>
                <a:cs typeface="Arial" charset="0"/>
              </a:rPr>
              <a:t>Speculation Debate</a:t>
            </a:r>
            <a:endParaRPr lang="en-US" sz="4800" b="1" dirty="0">
              <a:solidFill>
                <a:schemeClr val="tx1"/>
              </a:solidFill>
              <a:cs typeface="Arial" charset="0"/>
            </a:endParaRPr>
          </a:p>
        </p:txBody>
      </p:sp>
      <p:sp>
        <p:nvSpPr>
          <p:cNvPr id="35" name="Oval 9"/>
          <p:cNvSpPr/>
          <p:nvPr/>
        </p:nvSpPr>
        <p:spPr>
          <a:xfrm>
            <a:off x="152400" y="304800"/>
            <a:ext cx="685800" cy="609600"/>
          </a:xfrm>
          <a:prstGeom prst="ellipse">
            <a:avLst/>
          </a:prstGeom>
          <a:gradFill>
            <a:gsLst>
              <a:gs pos="100000">
                <a:schemeClr val="bg1"/>
              </a:gs>
              <a:gs pos="17999">
                <a:schemeClr val="bg1"/>
              </a:gs>
              <a:gs pos="67000">
                <a:schemeClr val="bg1"/>
              </a:gs>
              <a:gs pos="86000">
                <a:schemeClr val="tx1"/>
              </a:gs>
              <a:gs pos="94000">
                <a:schemeClr val="accent2">
                  <a:lumMod val="40000"/>
                  <a:lumOff val="60000"/>
                </a:schemeClr>
              </a:gs>
              <a:gs pos="96000">
                <a:schemeClr val="tx1"/>
              </a:gs>
            </a:gsLst>
            <a:path path="shape">
              <a:fillToRect l="50000" t="50000" r="50000" b="50000"/>
            </a:path>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smtClean="0">
                <a:solidFill>
                  <a:schemeClr val="tx1"/>
                </a:solidFill>
              </a:rPr>
              <a:t>V</a:t>
            </a:r>
            <a:endParaRPr lang="en-US" sz="2400" b="1" dirty="0">
              <a:solidFill>
                <a:schemeClr val="tx1"/>
              </a:solidFill>
            </a:endParaRPr>
          </a:p>
        </p:txBody>
      </p:sp>
      <p:sp>
        <p:nvSpPr>
          <p:cNvPr id="12" name="Rounded Rectangle 12"/>
          <p:cNvSpPr/>
          <p:nvPr/>
        </p:nvSpPr>
        <p:spPr>
          <a:xfrm>
            <a:off x="228600" y="1143000"/>
            <a:ext cx="8610600" cy="533400"/>
          </a:xfrm>
          <a:prstGeom prst="roundRect">
            <a:avLst>
              <a:gd name="adj" fmla="val 50000"/>
            </a:avLst>
          </a:prstGeom>
          <a:gradFill>
            <a:gsLst>
              <a:gs pos="100000">
                <a:schemeClr val="bg1">
                  <a:alpha val="57000"/>
                </a:schemeClr>
              </a:gs>
              <a:gs pos="17999">
                <a:schemeClr val="bg1">
                  <a:alpha val="93000"/>
                </a:schemeClr>
              </a:gs>
              <a:gs pos="67000">
                <a:schemeClr val="bg1">
                  <a:alpha val="79000"/>
                </a:schemeClr>
              </a:gs>
              <a:gs pos="86000">
                <a:schemeClr val="bg1">
                  <a:lumMod val="85000"/>
                </a:schemeClr>
              </a:gs>
              <a:gs pos="94000">
                <a:schemeClr val="accent2">
                  <a:lumMod val="40000"/>
                  <a:lumOff val="60000"/>
                  <a:alpha val="66000"/>
                </a:schemeClr>
              </a:gs>
              <a:gs pos="96000">
                <a:schemeClr val="tx1">
                  <a:alpha val="16000"/>
                </a:schemeClr>
              </a:gs>
            </a:gsLst>
            <a:path path="rect">
              <a:fillToRect l="100000" t="100000"/>
            </a:path>
          </a:gradFill>
          <a:ln w="41275">
            <a:solidFill>
              <a:schemeClr val="bg1">
                <a:alpha val="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smtClean="0">
                <a:solidFill>
                  <a:schemeClr val="tx1"/>
                </a:solidFill>
              </a:rPr>
              <a:t>WTI Average Open Interest by Non-</a:t>
            </a:r>
            <a:r>
              <a:rPr lang="en-US" b="1" dirty="0" err="1" smtClean="0">
                <a:solidFill>
                  <a:schemeClr val="tx1"/>
                </a:solidFill>
              </a:rPr>
              <a:t>Commerical</a:t>
            </a:r>
            <a:r>
              <a:rPr lang="en-US" b="1" dirty="0" smtClean="0">
                <a:solidFill>
                  <a:schemeClr val="tx1"/>
                </a:solidFill>
              </a:rPr>
              <a:t> Participants, 2003-2008</a:t>
            </a:r>
            <a:endParaRPr lang="en-US" b="1" i="1" dirty="0">
              <a:solidFill>
                <a:schemeClr val="tx1"/>
              </a:solidFill>
              <a:cs typeface="Arial" charset="0"/>
            </a:endParaRPr>
          </a:p>
        </p:txBody>
      </p:sp>
      <p:sp>
        <p:nvSpPr>
          <p:cNvPr id="9" name="Rounded Rectangle 12"/>
          <p:cNvSpPr/>
          <p:nvPr/>
        </p:nvSpPr>
        <p:spPr>
          <a:xfrm>
            <a:off x="0" y="6324600"/>
            <a:ext cx="9144000" cy="533400"/>
          </a:xfrm>
          <a:prstGeom prst="roundRect">
            <a:avLst>
              <a:gd name="adj" fmla="val 3125"/>
            </a:avLst>
          </a:prstGeom>
          <a:gradFill>
            <a:gsLst>
              <a:gs pos="100000">
                <a:schemeClr val="bg1">
                  <a:alpha val="39000"/>
                </a:schemeClr>
              </a:gs>
              <a:gs pos="17999">
                <a:schemeClr val="bg1">
                  <a:alpha val="34000"/>
                </a:schemeClr>
              </a:gs>
              <a:gs pos="67000">
                <a:schemeClr val="bg1"/>
              </a:gs>
              <a:gs pos="86000">
                <a:schemeClr val="bg1">
                  <a:lumMod val="65000"/>
                  <a:alpha val="65000"/>
                </a:schemeClr>
              </a:gs>
              <a:gs pos="94000">
                <a:schemeClr val="accent2">
                  <a:lumMod val="40000"/>
                  <a:lumOff val="60000"/>
                  <a:alpha val="36000"/>
                </a:schemeClr>
              </a:gs>
              <a:gs pos="96000">
                <a:schemeClr val="bg1"/>
              </a:gs>
            </a:gsLst>
            <a:path path="rect">
              <a:fillToRect l="100000" t="100000"/>
            </a:path>
          </a:gradFill>
          <a:ln w="41275">
            <a:solidFill>
              <a:schemeClr val="bg1">
                <a:alpha val="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i="1" dirty="0" smtClean="0">
                <a:solidFill>
                  <a:schemeClr val="bg2">
                    <a:lumMod val="25000"/>
                  </a:schemeClr>
                </a:solidFill>
                <a:cs typeface="Arial" charset="0"/>
              </a:rPr>
              <a:t>Investment Banks &amp; Speculation</a:t>
            </a:r>
            <a:endParaRPr lang="en-US" sz="3600" b="1" i="1" dirty="0">
              <a:solidFill>
                <a:schemeClr val="bg2">
                  <a:lumMod val="25000"/>
                </a:schemeClr>
              </a:solidFill>
              <a:cs typeface="Arial" charset="0"/>
            </a:endParaRPr>
          </a:p>
        </p:txBody>
      </p:sp>
      <p:pic>
        <p:nvPicPr>
          <p:cNvPr id="2" name="Picture 3"/>
          <p:cNvPicPr>
            <a:picLocks noChangeAspect="1" noChangeArrowheads="1"/>
          </p:cNvPicPr>
          <p:nvPr/>
        </p:nvPicPr>
        <p:blipFill>
          <a:blip r:embed="rId4" cstate="print"/>
          <a:srcRect/>
          <a:stretch>
            <a:fillRect/>
          </a:stretch>
        </p:blipFill>
        <p:spPr bwMode="auto">
          <a:xfrm>
            <a:off x="914400" y="1905000"/>
            <a:ext cx="7550541" cy="4191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그림 22" descr="Refinery.JPG"/>
          <p:cNvPicPr>
            <a:picLocks noChangeAspect="1"/>
          </p:cNvPicPr>
          <p:nvPr/>
        </p:nvPicPr>
        <p:blipFill>
          <a:blip r:embed="rId3" cstate="print">
            <a:duotone>
              <a:prstClr val="black"/>
              <a:srgbClr val="D9C3A5">
                <a:tint val="50000"/>
                <a:satMod val="180000"/>
              </a:srgbClr>
            </a:duotone>
            <a:lum bright="10000"/>
          </a:blip>
          <a:stretch>
            <a:fillRect/>
          </a:stretch>
        </p:blipFill>
        <p:spPr>
          <a:xfrm>
            <a:off x="228600" y="130161"/>
            <a:ext cx="8610600" cy="6423039"/>
          </a:xfrm>
          <a:prstGeom prst="rect">
            <a:avLst/>
          </a:prstGeom>
        </p:spPr>
      </p:pic>
      <p:sp>
        <p:nvSpPr>
          <p:cNvPr id="19" name="Rounded Rectangle 7"/>
          <p:cNvSpPr/>
          <p:nvPr/>
        </p:nvSpPr>
        <p:spPr>
          <a:xfrm>
            <a:off x="228600" y="228600"/>
            <a:ext cx="8686800" cy="838200"/>
          </a:xfrm>
          <a:prstGeom prst="roundRect">
            <a:avLst>
              <a:gd name="adj" fmla="val 3334"/>
            </a:avLst>
          </a:prstGeom>
          <a:gradFill>
            <a:gsLst>
              <a:gs pos="0">
                <a:schemeClr val="bg1"/>
              </a:gs>
              <a:gs pos="10000">
                <a:schemeClr val="tx1">
                  <a:lumMod val="75000"/>
                  <a:lumOff val="25000"/>
                </a:schemeClr>
              </a:gs>
              <a:gs pos="15000">
                <a:schemeClr val="accent2">
                  <a:lumMod val="40000"/>
                  <a:lumOff val="60000"/>
                </a:schemeClr>
              </a:gs>
              <a:gs pos="21000">
                <a:schemeClr val="bg1">
                  <a:lumMod val="95000"/>
                </a:schemeClr>
              </a:gs>
              <a:gs pos="20000">
                <a:schemeClr val="bg1"/>
              </a:gs>
              <a:gs pos="70000">
                <a:schemeClr val="bg1"/>
              </a:gs>
              <a:gs pos="84000">
                <a:schemeClr val="accent2">
                  <a:lumMod val="60000"/>
                  <a:lumOff val="40000"/>
                  <a:alpha val="27000"/>
                </a:schemeClr>
              </a:gs>
              <a:gs pos="88000">
                <a:schemeClr val="tx1">
                  <a:lumMod val="95000"/>
                  <a:lumOff val="5000"/>
                  <a:alpha val="38000"/>
                </a:schemeClr>
              </a:gs>
              <a:gs pos="100000">
                <a:schemeClr val="bg1"/>
              </a:gs>
            </a:gsLst>
            <a:lin ang="5400000" scaled="0"/>
          </a:gradFill>
          <a:ln w="41275">
            <a:solidFill>
              <a:schemeClr val="bg1"/>
            </a:solidFill>
          </a:ln>
          <a:scene3d>
            <a:camera prst="orthographicFront"/>
            <a:lightRig rig="threePt" dir="t"/>
          </a:scene3d>
          <a:sp3d>
            <a:bevelT w="0" h="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smtClean="0">
                <a:solidFill>
                  <a:schemeClr val="tx1"/>
                </a:solidFill>
                <a:cs typeface="Arial" charset="0"/>
              </a:rPr>
              <a:t>Background</a:t>
            </a:r>
            <a:endParaRPr lang="en-US" sz="6000" b="1" dirty="0">
              <a:solidFill>
                <a:schemeClr val="tx1"/>
              </a:solidFill>
              <a:cs typeface="Arial" charset="0"/>
            </a:endParaRPr>
          </a:p>
        </p:txBody>
      </p:sp>
      <p:sp>
        <p:nvSpPr>
          <p:cNvPr id="29" name="Rounded Rectangle 12"/>
          <p:cNvSpPr/>
          <p:nvPr/>
        </p:nvSpPr>
        <p:spPr>
          <a:xfrm>
            <a:off x="609600" y="6248400"/>
            <a:ext cx="8229600" cy="609600"/>
          </a:xfrm>
          <a:prstGeom prst="roundRect">
            <a:avLst>
              <a:gd name="adj" fmla="val 0"/>
            </a:avLst>
          </a:prstGeom>
          <a:gradFill>
            <a:gsLst>
              <a:gs pos="100000">
                <a:schemeClr val="bg1">
                  <a:alpha val="39000"/>
                </a:schemeClr>
              </a:gs>
              <a:gs pos="17999">
                <a:schemeClr val="bg1">
                  <a:alpha val="34000"/>
                </a:schemeClr>
              </a:gs>
              <a:gs pos="67000">
                <a:schemeClr val="bg1"/>
              </a:gs>
              <a:gs pos="86000">
                <a:schemeClr val="tx1"/>
              </a:gs>
              <a:gs pos="94000">
                <a:schemeClr val="accent2">
                  <a:lumMod val="40000"/>
                  <a:lumOff val="60000"/>
                  <a:alpha val="36000"/>
                </a:schemeClr>
              </a:gs>
              <a:gs pos="96000">
                <a:schemeClr val="tx1">
                  <a:alpha val="57000"/>
                </a:schemeClr>
              </a:gs>
            </a:gsLst>
            <a:path path="rect">
              <a:fillToRect l="100000" t="100000"/>
            </a:path>
          </a:gradFill>
          <a:ln w="41275">
            <a:solidFill>
              <a:schemeClr val="bg1">
                <a:alpha val="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i="1" dirty="0" smtClean="0">
                <a:solidFill>
                  <a:schemeClr val="bg2">
                    <a:lumMod val="25000"/>
                  </a:schemeClr>
                </a:solidFill>
                <a:cs typeface="Arial" charset="0"/>
              </a:rPr>
              <a:t>Oil Prices</a:t>
            </a:r>
            <a:endParaRPr lang="en-US" sz="3600" b="1" i="1" dirty="0">
              <a:solidFill>
                <a:schemeClr val="bg2">
                  <a:lumMod val="25000"/>
                </a:schemeClr>
              </a:solidFill>
              <a:cs typeface="Arial" charset="0"/>
            </a:endParaRPr>
          </a:p>
        </p:txBody>
      </p:sp>
      <p:sp>
        <p:nvSpPr>
          <p:cNvPr id="32" name="Oval 9"/>
          <p:cNvSpPr/>
          <p:nvPr/>
        </p:nvSpPr>
        <p:spPr>
          <a:xfrm>
            <a:off x="228600" y="6248400"/>
            <a:ext cx="685800" cy="609600"/>
          </a:xfrm>
          <a:prstGeom prst="ellipse">
            <a:avLst/>
          </a:prstGeom>
          <a:gradFill>
            <a:gsLst>
              <a:gs pos="100000">
                <a:schemeClr val="bg1">
                  <a:alpha val="39000"/>
                </a:schemeClr>
              </a:gs>
              <a:gs pos="17999">
                <a:schemeClr val="bg1">
                  <a:alpha val="34000"/>
                </a:schemeClr>
              </a:gs>
              <a:gs pos="67000">
                <a:schemeClr val="bg1"/>
              </a:gs>
              <a:gs pos="86000">
                <a:schemeClr val="tx1"/>
              </a:gs>
              <a:gs pos="94000">
                <a:schemeClr val="accent2">
                  <a:lumMod val="40000"/>
                  <a:lumOff val="60000"/>
                  <a:alpha val="36000"/>
                </a:schemeClr>
              </a:gs>
              <a:gs pos="96000">
                <a:schemeClr val="tx1">
                  <a:alpha val="57000"/>
                </a:schemeClr>
              </a:gs>
            </a:gsLst>
            <a:path path="rect">
              <a:fillToRect l="100000" t="100000"/>
            </a:path>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smtClean="0">
                <a:solidFill>
                  <a:schemeClr val="tx1"/>
                </a:solidFill>
              </a:rPr>
              <a:t>A</a:t>
            </a:r>
            <a:endParaRPr lang="en-US" sz="2400" b="1" dirty="0">
              <a:solidFill>
                <a:schemeClr val="tx1"/>
              </a:solidFill>
            </a:endParaRPr>
          </a:p>
        </p:txBody>
      </p:sp>
      <p:sp>
        <p:nvSpPr>
          <p:cNvPr id="35" name="Oval 9"/>
          <p:cNvSpPr/>
          <p:nvPr/>
        </p:nvSpPr>
        <p:spPr>
          <a:xfrm>
            <a:off x="152400" y="304800"/>
            <a:ext cx="685800" cy="609600"/>
          </a:xfrm>
          <a:prstGeom prst="ellipse">
            <a:avLst/>
          </a:prstGeom>
          <a:gradFill>
            <a:gsLst>
              <a:gs pos="100000">
                <a:schemeClr val="bg1"/>
              </a:gs>
              <a:gs pos="17999">
                <a:schemeClr val="bg1"/>
              </a:gs>
              <a:gs pos="67000">
                <a:schemeClr val="bg1"/>
              </a:gs>
              <a:gs pos="86000">
                <a:schemeClr val="tx1"/>
              </a:gs>
              <a:gs pos="94000">
                <a:schemeClr val="accent2">
                  <a:lumMod val="40000"/>
                  <a:lumOff val="60000"/>
                </a:schemeClr>
              </a:gs>
              <a:gs pos="96000">
                <a:schemeClr val="tx1"/>
              </a:gs>
            </a:gsLst>
            <a:path path="shape">
              <a:fillToRect l="50000" t="50000" r="50000" b="50000"/>
            </a:path>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rPr>
              <a:t>I</a:t>
            </a:r>
          </a:p>
        </p:txBody>
      </p:sp>
      <p:graphicFrame>
        <p:nvGraphicFramePr>
          <p:cNvPr id="11" name="차트 10"/>
          <p:cNvGraphicFramePr/>
          <p:nvPr/>
        </p:nvGraphicFramePr>
        <p:xfrm>
          <a:off x="228600" y="1143000"/>
          <a:ext cx="8610599" cy="52578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그림 22" descr="Refinery.JPG"/>
          <p:cNvPicPr>
            <a:picLocks noChangeAspect="1"/>
          </p:cNvPicPr>
          <p:nvPr/>
        </p:nvPicPr>
        <p:blipFill>
          <a:blip r:embed="rId3" cstate="print">
            <a:duotone>
              <a:prstClr val="black"/>
              <a:srgbClr val="D9C3A5">
                <a:tint val="50000"/>
                <a:satMod val="180000"/>
              </a:srgbClr>
            </a:duotone>
            <a:lum bright="10000"/>
          </a:blip>
          <a:stretch>
            <a:fillRect/>
          </a:stretch>
        </p:blipFill>
        <p:spPr>
          <a:xfrm>
            <a:off x="228600" y="130161"/>
            <a:ext cx="8610600" cy="6423039"/>
          </a:xfrm>
          <a:prstGeom prst="rect">
            <a:avLst/>
          </a:prstGeom>
        </p:spPr>
      </p:pic>
      <p:sp>
        <p:nvSpPr>
          <p:cNvPr id="19" name="Rounded Rectangle 7"/>
          <p:cNvSpPr/>
          <p:nvPr/>
        </p:nvSpPr>
        <p:spPr>
          <a:xfrm>
            <a:off x="228600" y="228600"/>
            <a:ext cx="8686800" cy="838200"/>
          </a:xfrm>
          <a:prstGeom prst="roundRect">
            <a:avLst>
              <a:gd name="adj" fmla="val 3334"/>
            </a:avLst>
          </a:prstGeom>
          <a:gradFill>
            <a:gsLst>
              <a:gs pos="0">
                <a:schemeClr val="bg1"/>
              </a:gs>
              <a:gs pos="10000">
                <a:schemeClr val="tx1">
                  <a:lumMod val="75000"/>
                  <a:lumOff val="25000"/>
                </a:schemeClr>
              </a:gs>
              <a:gs pos="15000">
                <a:schemeClr val="accent2">
                  <a:lumMod val="40000"/>
                  <a:lumOff val="60000"/>
                </a:schemeClr>
              </a:gs>
              <a:gs pos="21000">
                <a:schemeClr val="bg1">
                  <a:lumMod val="95000"/>
                </a:schemeClr>
              </a:gs>
              <a:gs pos="20000">
                <a:schemeClr val="bg1"/>
              </a:gs>
              <a:gs pos="70000">
                <a:schemeClr val="bg1"/>
              </a:gs>
              <a:gs pos="84000">
                <a:schemeClr val="accent2">
                  <a:lumMod val="60000"/>
                  <a:lumOff val="40000"/>
                  <a:alpha val="27000"/>
                </a:schemeClr>
              </a:gs>
              <a:gs pos="88000">
                <a:schemeClr val="tx1">
                  <a:lumMod val="95000"/>
                  <a:lumOff val="5000"/>
                  <a:alpha val="38000"/>
                </a:schemeClr>
              </a:gs>
              <a:gs pos="100000">
                <a:schemeClr val="bg1"/>
              </a:gs>
            </a:gsLst>
            <a:lin ang="5400000" scaled="0"/>
          </a:gradFill>
          <a:ln w="41275">
            <a:solidFill>
              <a:schemeClr val="bg1"/>
            </a:solidFill>
          </a:ln>
          <a:scene3d>
            <a:camera prst="orthographicFront"/>
            <a:lightRig rig="threePt" dir="t"/>
          </a:scene3d>
          <a:sp3d>
            <a:bevelT w="0" h="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b="1" dirty="0" smtClean="0">
                <a:solidFill>
                  <a:schemeClr val="tx1"/>
                </a:solidFill>
                <a:cs typeface="Arial" charset="0"/>
              </a:rPr>
              <a:t>Speculation Debate</a:t>
            </a:r>
            <a:endParaRPr lang="en-US" sz="4800" b="1" dirty="0">
              <a:solidFill>
                <a:schemeClr val="tx1"/>
              </a:solidFill>
              <a:cs typeface="Arial" charset="0"/>
            </a:endParaRPr>
          </a:p>
        </p:txBody>
      </p:sp>
      <p:sp>
        <p:nvSpPr>
          <p:cNvPr id="35" name="Oval 9"/>
          <p:cNvSpPr/>
          <p:nvPr/>
        </p:nvSpPr>
        <p:spPr>
          <a:xfrm>
            <a:off x="152400" y="304800"/>
            <a:ext cx="685800" cy="609600"/>
          </a:xfrm>
          <a:prstGeom prst="ellipse">
            <a:avLst/>
          </a:prstGeom>
          <a:gradFill>
            <a:gsLst>
              <a:gs pos="100000">
                <a:schemeClr val="bg1"/>
              </a:gs>
              <a:gs pos="17999">
                <a:schemeClr val="bg1"/>
              </a:gs>
              <a:gs pos="67000">
                <a:schemeClr val="bg1"/>
              </a:gs>
              <a:gs pos="86000">
                <a:schemeClr val="tx1"/>
              </a:gs>
              <a:gs pos="94000">
                <a:schemeClr val="accent2">
                  <a:lumMod val="40000"/>
                  <a:lumOff val="60000"/>
                </a:schemeClr>
              </a:gs>
              <a:gs pos="96000">
                <a:schemeClr val="tx1"/>
              </a:gs>
            </a:gsLst>
            <a:path path="shape">
              <a:fillToRect l="50000" t="50000" r="50000" b="50000"/>
            </a:path>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smtClean="0">
                <a:solidFill>
                  <a:schemeClr val="tx1"/>
                </a:solidFill>
              </a:rPr>
              <a:t>V</a:t>
            </a:r>
            <a:endParaRPr lang="en-US" sz="2400" b="1" dirty="0">
              <a:solidFill>
                <a:schemeClr val="tx1"/>
              </a:solidFill>
            </a:endParaRPr>
          </a:p>
        </p:txBody>
      </p:sp>
      <p:sp>
        <p:nvSpPr>
          <p:cNvPr id="12" name="Rounded Rectangle 12"/>
          <p:cNvSpPr/>
          <p:nvPr/>
        </p:nvSpPr>
        <p:spPr>
          <a:xfrm>
            <a:off x="228600" y="1143000"/>
            <a:ext cx="8610600" cy="533400"/>
          </a:xfrm>
          <a:prstGeom prst="roundRect">
            <a:avLst>
              <a:gd name="adj" fmla="val 50000"/>
            </a:avLst>
          </a:prstGeom>
          <a:gradFill>
            <a:gsLst>
              <a:gs pos="100000">
                <a:schemeClr val="bg1">
                  <a:alpha val="57000"/>
                </a:schemeClr>
              </a:gs>
              <a:gs pos="17999">
                <a:schemeClr val="bg1">
                  <a:alpha val="93000"/>
                </a:schemeClr>
              </a:gs>
              <a:gs pos="67000">
                <a:schemeClr val="bg1">
                  <a:alpha val="79000"/>
                </a:schemeClr>
              </a:gs>
              <a:gs pos="86000">
                <a:schemeClr val="bg1">
                  <a:lumMod val="85000"/>
                </a:schemeClr>
              </a:gs>
              <a:gs pos="94000">
                <a:schemeClr val="accent2">
                  <a:lumMod val="40000"/>
                  <a:lumOff val="60000"/>
                  <a:alpha val="66000"/>
                </a:schemeClr>
              </a:gs>
              <a:gs pos="96000">
                <a:schemeClr val="tx1">
                  <a:alpha val="16000"/>
                </a:schemeClr>
              </a:gs>
            </a:gsLst>
            <a:path path="rect">
              <a:fillToRect l="100000" t="100000"/>
            </a:path>
          </a:gradFill>
          <a:ln w="41275">
            <a:solidFill>
              <a:schemeClr val="bg1">
                <a:alpha val="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smtClean="0">
                <a:solidFill>
                  <a:schemeClr val="tx1"/>
                </a:solidFill>
              </a:rPr>
              <a:t>WTI Average Open Interest by Commercial Participants, 2003-2008</a:t>
            </a:r>
            <a:endParaRPr lang="en-US" sz="2000" b="1" i="1" dirty="0">
              <a:solidFill>
                <a:schemeClr val="tx1"/>
              </a:solidFill>
              <a:cs typeface="Arial" charset="0"/>
            </a:endParaRPr>
          </a:p>
        </p:txBody>
      </p:sp>
      <p:sp>
        <p:nvSpPr>
          <p:cNvPr id="9" name="Rounded Rectangle 12"/>
          <p:cNvSpPr/>
          <p:nvPr/>
        </p:nvSpPr>
        <p:spPr>
          <a:xfrm>
            <a:off x="0" y="6324600"/>
            <a:ext cx="9144000" cy="533400"/>
          </a:xfrm>
          <a:prstGeom prst="roundRect">
            <a:avLst>
              <a:gd name="adj" fmla="val 3125"/>
            </a:avLst>
          </a:prstGeom>
          <a:gradFill>
            <a:gsLst>
              <a:gs pos="100000">
                <a:schemeClr val="bg1">
                  <a:alpha val="39000"/>
                </a:schemeClr>
              </a:gs>
              <a:gs pos="17999">
                <a:schemeClr val="bg1">
                  <a:alpha val="34000"/>
                </a:schemeClr>
              </a:gs>
              <a:gs pos="67000">
                <a:schemeClr val="bg1"/>
              </a:gs>
              <a:gs pos="86000">
                <a:schemeClr val="bg1">
                  <a:lumMod val="65000"/>
                  <a:alpha val="65000"/>
                </a:schemeClr>
              </a:gs>
              <a:gs pos="94000">
                <a:schemeClr val="accent2">
                  <a:lumMod val="40000"/>
                  <a:lumOff val="60000"/>
                  <a:alpha val="36000"/>
                </a:schemeClr>
              </a:gs>
              <a:gs pos="96000">
                <a:schemeClr val="bg1"/>
              </a:gs>
            </a:gsLst>
            <a:path path="rect">
              <a:fillToRect l="100000" t="100000"/>
            </a:path>
          </a:gradFill>
          <a:ln w="41275">
            <a:solidFill>
              <a:schemeClr val="bg1">
                <a:alpha val="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i="1" dirty="0" smtClean="0">
                <a:solidFill>
                  <a:schemeClr val="bg2">
                    <a:lumMod val="25000"/>
                  </a:schemeClr>
                </a:solidFill>
                <a:cs typeface="Arial" charset="0"/>
              </a:rPr>
              <a:t>Investment Banks &amp; Speculation</a:t>
            </a:r>
            <a:endParaRPr lang="en-US" sz="3600" b="1" i="1" dirty="0">
              <a:solidFill>
                <a:schemeClr val="bg2">
                  <a:lumMod val="25000"/>
                </a:schemeClr>
              </a:solidFill>
              <a:cs typeface="Arial" charset="0"/>
            </a:endParaRPr>
          </a:p>
        </p:txBody>
      </p:sp>
      <p:pic>
        <p:nvPicPr>
          <p:cNvPr id="1026" name="Picture 2"/>
          <p:cNvPicPr>
            <a:picLocks noChangeAspect="1" noChangeArrowheads="1"/>
          </p:cNvPicPr>
          <p:nvPr/>
        </p:nvPicPr>
        <p:blipFill>
          <a:blip r:embed="rId4" cstate="print"/>
          <a:srcRect/>
          <a:stretch>
            <a:fillRect/>
          </a:stretch>
        </p:blipFill>
        <p:spPr bwMode="auto">
          <a:xfrm>
            <a:off x="838200" y="1847320"/>
            <a:ext cx="7400925" cy="4334406"/>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그림 22" descr="Refinery.JPG"/>
          <p:cNvPicPr>
            <a:picLocks noChangeAspect="1"/>
          </p:cNvPicPr>
          <p:nvPr/>
        </p:nvPicPr>
        <p:blipFill>
          <a:blip r:embed="rId3" cstate="print">
            <a:duotone>
              <a:prstClr val="black"/>
              <a:srgbClr val="D9C3A5">
                <a:tint val="50000"/>
                <a:satMod val="180000"/>
              </a:srgbClr>
            </a:duotone>
            <a:lum bright="10000"/>
          </a:blip>
          <a:stretch>
            <a:fillRect/>
          </a:stretch>
        </p:blipFill>
        <p:spPr>
          <a:xfrm>
            <a:off x="304800" y="228600"/>
            <a:ext cx="8610600" cy="6423039"/>
          </a:xfrm>
          <a:prstGeom prst="rect">
            <a:avLst/>
          </a:prstGeom>
        </p:spPr>
      </p:pic>
      <p:sp>
        <p:nvSpPr>
          <p:cNvPr id="19" name="Rounded Rectangle 7"/>
          <p:cNvSpPr/>
          <p:nvPr/>
        </p:nvSpPr>
        <p:spPr>
          <a:xfrm>
            <a:off x="228600" y="228600"/>
            <a:ext cx="8686800" cy="838200"/>
          </a:xfrm>
          <a:prstGeom prst="roundRect">
            <a:avLst>
              <a:gd name="adj" fmla="val 3334"/>
            </a:avLst>
          </a:prstGeom>
          <a:gradFill>
            <a:gsLst>
              <a:gs pos="0">
                <a:schemeClr val="bg1"/>
              </a:gs>
              <a:gs pos="10000">
                <a:schemeClr val="tx1">
                  <a:lumMod val="75000"/>
                  <a:lumOff val="25000"/>
                </a:schemeClr>
              </a:gs>
              <a:gs pos="15000">
                <a:schemeClr val="accent2">
                  <a:lumMod val="40000"/>
                  <a:lumOff val="60000"/>
                </a:schemeClr>
              </a:gs>
              <a:gs pos="21000">
                <a:schemeClr val="bg1">
                  <a:lumMod val="95000"/>
                </a:schemeClr>
              </a:gs>
              <a:gs pos="20000">
                <a:schemeClr val="bg1"/>
              </a:gs>
              <a:gs pos="70000">
                <a:schemeClr val="bg1"/>
              </a:gs>
              <a:gs pos="84000">
                <a:schemeClr val="accent2">
                  <a:lumMod val="60000"/>
                  <a:lumOff val="40000"/>
                  <a:alpha val="27000"/>
                </a:schemeClr>
              </a:gs>
              <a:gs pos="88000">
                <a:schemeClr val="tx1">
                  <a:lumMod val="95000"/>
                  <a:lumOff val="5000"/>
                  <a:alpha val="38000"/>
                </a:schemeClr>
              </a:gs>
              <a:gs pos="100000">
                <a:schemeClr val="bg1"/>
              </a:gs>
            </a:gsLst>
            <a:lin ang="5400000" scaled="0"/>
          </a:gradFill>
          <a:ln w="41275">
            <a:solidFill>
              <a:schemeClr val="bg1"/>
            </a:solidFill>
          </a:ln>
          <a:scene3d>
            <a:camera prst="orthographicFront"/>
            <a:lightRig rig="threePt" dir="t"/>
          </a:scene3d>
          <a:sp3d>
            <a:bevelT w="0" h="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b="1" dirty="0" smtClean="0">
                <a:solidFill>
                  <a:schemeClr val="tx1"/>
                </a:solidFill>
                <a:cs typeface="Arial" charset="0"/>
              </a:rPr>
              <a:t>Speculation Debate</a:t>
            </a:r>
            <a:endParaRPr lang="en-US" sz="4800" b="1" dirty="0">
              <a:solidFill>
                <a:schemeClr val="tx1"/>
              </a:solidFill>
              <a:cs typeface="Arial" charset="0"/>
            </a:endParaRPr>
          </a:p>
        </p:txBody>
      </p:sp>
      <p:sp>
        <p:nvSpPr>
          <p:cNvPr id="35" name="Oval 9"/>
          <p:cNvSpPr/>
          <p:nvPr/>
        </p:nvSpPr>
        <p:spPr>
          <a:xfrm>
            <a:off x="152400" y="304800"/>
            <a:ext cx="685800" cy="609600"/>
          </a:xfrm>
          <a:prstGeom prst="ellipse">
            <a:avLst/>
          </a:prstGeom>
          <a:gradFill>
            <a:gsLst>
              <a:gs pos="100000">
                <a:schemeClr val="bg1"/>
              </a:gs>
              <a:gs pos="17999">
                <a:schemeClr val="bg1"/>
              </a:gs>
              <a:gs pos="67000">
                <a:schemeClr val="bg1"/>
              </a:gs>
              <a:gs pos="86000">
                <a:schemeClr val="tx1"/>
              </a:gs>
              <a:gs pos="94000">
                <a:schemeClr val="accent2">
                  <a:lumMod val="40000"/>
                  <a:lumOff val="60000"/>
                </a:schemeClr>
              </a:gs>
              <a:gs pos="96000">
                <a:schemeClr val="tx1"/>
              </a:gs>
            </a:gsLst>
            <a:path path="shape">
              <a:fillToRect l="50000" t="50000" r="50000" b="50000"/>
            </a:path>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smtClean="0">
                <a:solidFill>
                  <a:schemeClr val="tx1"/>
                </a:solidFill>
              </a:rPr>
              <a:t>V</a:t>
            </a:r>
            <a:endParaRPr lang="en-US" sz="2400" b="1" dirty="0">
              <a:solidFill>
                <a:schemeClr val="tx1"/>
              </a:solidFill>
            </a:endParaRPr>
          </a:p>
        </p:txBody>
      </p:sp>
      <p:graphicFrame>
        <p:nvGraphicFramePr>
          <p:cNvPr id="13" name="차트 12"/>
          <p:cNvGraphicFramePr/>
          <p:nvPr/>
        </p:nvGraphicFramePr>
        <p:xfrm>
          <a:off x="304800" y="1066800"/>
          <a:ext cx="8610600" cy="5257800"/>
        </p:xfrm>
        <a:graphic>
          <a:graphicData uri="http://schemas.openxmlformats.org/drawingml/2006/chart">
            <c:chart xmlns:c="http://schemas.openxmlformats.org/drawingml/2006/chart" xmlns:r="http://schemas.openxmlformats.org/officeDocument/2006/relationships" r:id="rId4"/>
          </a:graphicData>
        </a:graphic>
      </p:graphicFrame>
      <p:sp>
        <p:nvSpPr>
          <p:cNvPr id="8" name="Rounded Rectangle 12"/>
          <p:cNvSpPr/>
          <p:nvPr/>
        </p:nvSpPr>
        <p:spPr>
          <a:xfrm>
            <a:off x="0" y="6324600"/>
            <a:ext cx="9144000" cy="533400"/>
          </a:xfrm>
          <a:prstGeom prst="roundRect">
            <a:avLst>
              <a:gd name="adj" fmla="val 3125"/>
            </a:avLst>
          </a:prstGeom>
          <a:gradFill>
            <a:gsLst>
              <a:gs pos="100000">
                <a:schemeClr val="bg1">
                  <a:alpha val="39000"/>
                </a:schemeClr>
              </a:gs>
              <a:gs pos="17999">
                <a:schemeClr val="bg1">
                  <a:alpha val="34000"/>
                </a:schemeClr>
              </a:gs>
              <a:gs pos="67000">
                <a:schemeClr val="bg1"/>
              </a:gs>
              <a:gs pos="86000">
                <a:schemeClr val="bg1">
                  <a:lumMod val="65000"/>
                  <a:alpha val="65000"/>
                </a:schemeClr>
              </a:gs>
              <a:gs pos="94000">
                <a:schemeClr val="accent2">
                  <a:lumMod val="40000"/>
                  <a:lumOff val="60000"/>
                  <a:alpha val="36000"/>
                </a:schemeClr>
              </a:gs>
              <a:gs pos="96000">
                <a:schemeClr val="bg1"/>
              </a:gs>
            </a:gsLst>
            <a:path path="rect">
              <a:fillToRect l="100000" t="100000"/>
            </a:path>
          </a:gradFill>
          <a:ln w="41275">
            <a:solidFill>
              <a:schemeClr val="bg1">
                <a:alpha val="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i="1" dirty="0" smtClean="0">
                <a:solidFill>
                  <a:schemeClr val="bg2">
                    <a:lumMod val="25000"/>
                  </a:schemeClr>
                </a:solidFill>
                <a:cs typeface="Arial" charset="0"/>
              </a:rPr>
              <a:t>Long Positions &amp; Oil Prices</a:t>
            </a:r>
            <a:endParaRPr lang="en-US" sz="3600" b="1" i="1" dirty="0">
              <a:solidFill>
                <a:schemeClr val="bg2">
                  <a:lumMod val="25000"/>
                </a:schemeClr>
              </a:solidFill>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그림 22" descr="Refinery.JPG"/>
          <p:cNvPicPr>
            <a:picLocks noChangeAspect="1"/>
          </p:cNvPicPr>
          <p:nvPr/>
        </p:nvPicPr>
        <p:blipFill>
          <a:blip r:embed="rId3" cstate="print">
            <a:duotone>
              <a:prstClr val="black"/>
              <a:srgbClr val="D9C3A5">
                <a:tint val="50000"/>
                <a:satMod val="180000"/>
              </a:srgbClr>
            </a:duotone>
            <a:lum bright="10000"/>
          </a:blip>
          <a:stretch>
            <a:fillRect/>
          </a:stretch>
        </p:blipFill>
        <p:spPr>
          <a:xfrm>
            <a:off x="304800" y="228600"/>
            <a:ext cx="8610600" cy="6423039"/>
          </a:xfrm>
          <a:prstGeom prst="rect">
            <a:avLst/>
          </a:prstGeom>
        </p:spPr>
      </p:pic>
      <p:sp>
        <p:nvSpPr>
          <p:cNvPr id="19" name="Rounded Rectangle 7"/>
          <p:cNvSpPr/>
          <p:nvPr/>
        </p:nvSpPr>
        <p:spPr>
          <a:xfrm>
            <a:off x="228600" y="228600"/>
            <a:ext cx="8686800" cy="838200"/>
          </a:xfrm>
          <a:prstGeom prst="roundRect">
            <a:avLst>
              <a:gd name="adj" fmla="val 3334"/>
            </a:avLst>
          </a:prstGeom>
          <a:gradFill>
            <a:gsLst>
              <a:gs pos="0">
                <a:schemeClr val="bg1"/>
              </a:gs>
              <a:gs pos="10000">
                <a:schemeClr val="tx1">
                  <a:lumMod val="75000"/>
                  <a:lumOff val="25000"/>
                </a:schemeClr>
              </a:gs>
              <a:gs pos="15000">
                <a:schemeClr val="accent2">
                  <a:lumMod val="40000"/>
                  <a:lumOff val="60000"/>
                </a:schemeClr>
              </a:gs>
              <a:gs pos="21000">
                <a:schemeClr val="bg1">
                  <a:lumMod val="95000"/>
                </a:schemeClr>
              </a:gs>
              <a:gs pos="20000">
                <a:schemeClr val="bg1"/>
              </a:gs>
              <a:gs pos="70000">
                <a:schemeClr val="bg1"/>
              </a:gs>
              <a:gs pos="84000">
                <a:schemeClr val="accent2">
                  <a:lumMod val="60000"/>
                  <a:lumOff val="40000"/>
                  <a:alpha val="27000"/>
                </a:schemeClr>
              </a:gs>
              <a:gs pos="88000">
                <a:schemeClr val="tx1">
                  <a:lumMod val="95000"/>
                  <a:lumOff val="5000"/>
                  <a:alpha val="38000"/>
                </a:schemeClr>
              </a:gs>
              <a:gs pos="100000">
                <a:schemeClr val="bg1"/>
              </a:gs>
            </a:gsLst>
            <a:lin ang="5400000" scaled="0"/>
          </a:gradFill>
          <a:ln w="41275">
            <a:solidFill>
              <a:schemeClr val="bg1"/>
            </a:solidFill>
          </a:ln>
          <a:scene3d>
            <a:camera prst="orthographicFront"/>
            <a:lightRig rig="threePt" dir="t"/>
          </a:scene3d>
          <a:sp3d>
            <a:bevelT w="0" h="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b="1" dirty="0" smtClean="0">
                <a:solidFill>
                  <a:schemeClr val="tx1"/>
                </a:solidFill>
                <a:cs typeface="Arial" charset="0"/>
              </a:rPr>
              <a:t>Speculation Debate</a:t>
            </a:r>
            <a:endParaRPr lang="en-US" sz="4800" b="1" dirty="0">
              <a:solidFill>
                <a:schemeClr val="tx1"/>
              </a:solidFill>
              <a:cs typeface="Arial" charset="0"/>
            </a:endParaRPr>
          </a:p>
        </p:txBody>
      </p:sp>
      <p:sp>
        <p:nvSpPr>
          <p:cNvPr id="35" name="Oval 9"/>
          <p:cNvSpPr/>
          <p:nvPr/>
        </p:nvSpPr>
        <p:spPr>
          <a:xfrm>
            <a:off x="152400" y="304800"/>
            <a:ext cx="685800" cy="609600"/>
          </a:xfrm>
          <a:prstGeom prst="ellipse">
            <a:avLst/>
          </a:prstGeom>
          <a:gradFill>
            <a:gsLst>
              <a:gs pos="100000">
                <a:schemeClr val="bg1"/>
              </a:gs>
              <a:gs pos="17999">
                <a:schemeClr val="bg1"/>
              </a:gs>
              <a:gs pos="67000">
                <a:schemeClr val="bg1"/>
              </a:gs>
              <a:gs pos="86000">
                <a:schemeClr val="tx1"/>
              </a:gs>
              <a:gs pos="94000">
                <a:schemeClr val="accent2">
                  <a:lumMod val="40000"/>
                  <a:lumOff val="60000"/>
                </a:schemeClr>
              </a:gs>
              <a:gs pos="96000">
                <a:schemeClr val="tx1"/>
              </a:gs>
            </a:gsLst>
            <a:path path="shape">
              <a:fillToRect l="50000" t="50000" r="50000" b="50000"/>
            </a:path>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smtClean="0">
                <a:solidFill>
                  <a:schemeClr val="tx1"/>
                </a:solidFill>
              </a:rPr>
              <a:t>V</a:t>
            </a:r>
            <a:endParaRPr lang="en-US" sz="2400" b="1" dirty="0">
              <a:solidFill>
                <a:schemeClr val="tx1"/>
              </a:solidFill>
            </a:endParaRPr>
          </a:p>
        </p:txBody>
      </p:sp>
      <p:graphicFrame>
        <p:nvGraphicFramePr>
          <p:cNvPr id="12" name="차트 11"/>
          <p:cNvGraphicFramePr/>
          <p:nvPr/>
        </p:nvGraphicFramePr>
        <p:xfrm>
          <a:off x="304800" y="1143000"/>
          <a:ext cx="8610600" cy="5181600"/>
        </p:xfrm>
        <a:graphic>
          <a:graphicData uri="http://schemas.openxmlformats.org/drawingml/2006/chart">
            <c:chart xmlns:c="http://schemas.openxmlformats.org/drawingml/2006/chart" xmlns:r="http://schemas.openxmlformats.org/officeDocument/2006/relationships" r:id="rId4"/>
          </a:graphicData>
        </a:graphic>
      </p:graphicFrame>
      <p:sp>
        <p:nvSpPr>
          <p:cNvPr id="8" name="직사각형 7"/>
          <p:cNvSpPr/>
          <p:nvPr/>
        </p:nvSpPr>
        <p:spPr>
          <a:xfrm>
            <a:off x="1981200" y="1981200"/>
            <a:ext cx="4572000" cy="533400"/>
          </a:xfrm>
          <a:prstGeom prst="rect">
            <a:avLst/>
          </a:prstGeom>
          <a:gradFill flip="none" rotWithShape="1">
            <a:gsLst>
              <a:gs pos="100000">
                <a:sysClr val="window" lastClr="FFFFFF"/>
              </a:gs>
              <a:gs pos="17999">
                <a:sysClr val="window" lastClr="FFFFFF"/>
              </a:gs>
              <a:gs pos="36000">
                <a:sysClr val="window" lastClr="FFFFFF"/>
              </a:gs>
              <a:gs pos="86000">
                <a:sysClr val="window" lastClr="FFFFFF"/>
              </a:gs>
              <a:gs pos="94000">
                <a:sysClr val="window" lastClr="FFFFFF">
                  <a:lumMod val="75000"/>
                </a:sysClr>
              </a:gs>
            </a:gsLst>
            <a:path path="shape">
              <a:fillToRect l="50000" t="50000" r="50000" b="50000"/>
            </a:path>
            <a:tileRect/>
          </a:gradFill>
          <a:ln w="19050" cap="flat" cmpd="sng" algn="ctr">
            <a:solidFill>
              <a:srgbClr val="AC0000"/>
            </a:solidFill>
            <a:prstDash val="solid"/>
          </a:ln>
          <a:effectLst/>
          <a:scene3d>
            <a:camera prst="perspectiveHeroicExtremeRightFacing"/>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lIns="91440" tIns="0" bIns="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b="1" dirty="0" smtClean="0">
                <a:solidFill>
                  <a:sysClr val="windowText" lastClr="000000"/>
                </a:solidFill>
              </a:rPr>
              <a:t>No effect of Goldman Sachs  March 2007 $200 Prediction. Reasonable prediction if a War with Iran broke out!</a:t>
            </a:r>
            <a:endParaRPr lang="en-US" sz="1400" b="1" dirty="0">
              <a:solidFill>
                <a:sysClr val="windowText" lastClr="000000"/>
              </a:solidFill>
            </a:endParaRPr>
          </a:p>
        </p:txBody>
      </p:sp>
      <p:sp>
        <p:nvSpPr>
          <p:cNvPr id="9" name="직선 화살표 연결선 8"/>
          <p:cNvSpPr/>
          <p:nvPr/>
        </p:nvSpPr>
        <p:spPr>
          <a:xfrm rot="10800000" flipH="1" flipV="1">
            <a:off x="3733800" y="2590800"/>
            <a:ext cx="609600" cy="1066800"/>
          </a:xfrm>
          <a:prstGeom prst="straightConnector1">
            <a:avLst/>
          </a:prstGeom>
          <a:noFill/>
          <a:ln w="38100" cap="flat" cmpd="sng" algn="ctr">
            <a:solidFill>
              <a:srgbClr val="C00000"/>
            </a:solidFill>
            <a:prstDash val="solid"/>
            <a:tailEnd type="arrow"/>
          </a:ln>
          <a:effectLst/>
        </p:spPr>
        <p:style>
          <a:lnRef idx="1">
            <a:schemeClr val="accent1"/>
          </a:lnRef>
          <a:fillRef idx="0">
            <a:schemeClr val="accent1"/>
          </a:fillRef>
          <a:effectRef idx="0">
            <a:schemeClr val="accent1"/>
          </a:effectRef>
          <a:fontRef idx="minor">
            <a:schemeClr val="tx1"/>
          </a:fontRef>
        </p:style>
        <p:txBody>
          <a:bodyPr lIns="365760" tIns="914400" bIns="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cxnSp>
        <p:nvCxnSpPr>
          <p:cNvPr id="15" name="직선 연결선 14"/>
          <p:cNvCxnSpPr/>
          <p:nvPr/>
        </p:nvCxnSpPr>
        <p:spPr>
          <a:xfrm rot="5400000" flipH="1" flipV="1">
            <a:off x="3733800" y="4267200"/>
            <a:ext cx="1219200" cy="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0" y="6324600"/>
            <a:ext cx="9144000" cy="533400"/>
          </a:xfrm>
          <a:prstGeom prst="roundRect">
            <a:avLst>
              <a:gd name="adj" fmla="val 3125"/>
            </a:avLst>
          </a:prstGeom>
          <a:gradFill>
            <a:gsLst>
              <a:gs pos="100000">
                <a:schemeClr val="bg1">
                  <a:alpha val="39000"/>
                </a:schemeClr>
              </a:gs>
              <a:gs pos="17999">
                <a:schemeClr val="bg1">
                  <a:alpha val="34000"/>
                </a:schemeClr>
              </a:gs>
              <a:gs pos="67000">
                <a:schemeClr val="bg1"/>
              </a:gs>
              <a:gs pos="86000">
                <a:schemeClr val="bg1">
                  <a:lumMod val="65000"/>
                  <a:alpha val="65000"/>
                </a:schemeClr>
              </a:gs>
              <a:gs pos="94000">
                <a:schemeClr val="accent2">
                  <a:lumMod val="40000"/>
                  <a:lumOff val="60000"/>
                  <a:alpha val="36000"/>
                </a:schemeClr>
              </a:gs>
              <a:gs pos="96000">
                <a:schemeClr val="bg1"/>
              </a:gs>
            </a:gsLst>
            <a:path path="rect">
              <a:fillToRect l="100000" t="100000"/>
            </a:path>
          </a:gradFill>
          <a:ln w="41275">
            <a:solidFill>
              <a:schemeClr val="bg1">
                <a:alpha val="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i="1" dirty="0" smtClean="0">
                <a:solidFill>
                  <a:schemeClr val="bg2">
                    <a:lumMod val="25000"/>
                  </a:schemeClr>
                </a:solidFill>
                <a:cs typeface="Arial" charset="0"/>
              </a:rPr>
              <a:t>Long and Short Positions &amp; Oil Prices</a:t>
            </a:r>
            <a:endParaRPr lang="en-US" sz="3600" b="1" i="1" dirty="0">
              <a:solidFill>
                <a:schemeClr val="bg2">
                  <a:lumMod val="25000"/>
                </a:schemeClr>
              </a:solidFill>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그림 22" descr="Refinery.JPG"/>
          <p:cNvPicPr>
            <a:picLocks noChangeAspect="1"/>
          </p:cNvPicPr>
          <p:nvPr/>
        </p:nvPicPr>
        <p:blipFill>
          <a:blip r:embed="rId3" cstate="print">
            <a:duotone>
              <a:prstClr val="black"/>
              <a:srgbClr val="D9C3A5">
                <a:tint val="50000"/>
                <a:satMod val="180000"/>
              </a:srgbClr>
            </a:duotone>
            <a:lum bright="10000"/>
          </a:blip>
          <a:stretch>
            <a:fillRect/>
          </a:stretch>
        </p:blipFill>
        <p:spPr>
          <a:xfrm>
            <a:off x="304800" y="152400"/>
            <a:ext cx="8610600" cy="6423039"/>
          </a:xfrm>
          <a:prstGeom prst="rect">
            <a:avLst/>
          </a:prstGeom>
        </p:spPr>
      </p:pic>
      <p:sp>
        <p:nvSpPr>
          <p:cNvPr id="19" name="Rounded Rectangle 7"/>
          <p:cNvSpPr/>
          <p:nvPr/>
        </p:nvSpPr>
        <p:spPr>
          <a:xfrm>
            <a:off x="228600" y="228600"/>
            <a:ext cx="8686800" cy="838200"/>
          </a:xfrm>
          <a:prstGeom prst="roundRect">
            <a:avLst>
              <a:gd name="adj" fmla="val 3334"/>
            </a:avLst>
          </a:prstGeom>
          <a:gradFill>
            <a:gsLst>
              <a:gs pos="0">
                <a:schemeClr val="bg1"/>
              </a:gs>
              <a:gs pos="10000">
                <a:schemeClr val="tx1">
                  <a:lumMod val="75000"/>
                  <a:lumOff val="25000"/>
                </a:schemeClr>
              </a:gs>
              <a:gs pos="15000">
                <a:schemeClr val="accent2">
                  <a:lumMod val="40000"/>
                  <a:lumOff val="60000"/>
                </a:schemeClr>
              </a:gs>
              <a:gs pos="21000">
                <a:schemeClr val="bg1">
                  <a:lumMod val="95000"/>
                </a:schemeClr>
              </a:gs>
              <a:gs pos="20000">
                <a:schemeClr val="bg1"/>
              </a:gs>
              <a:gs pos="70000">
                <a:schemeClr val="bg1"/>
              </a:gs>
              <a:gs pos="84000">
                <a:schemeClr val="accent2">
                  <a:lumMod val="60000"/>
                  <a:lumOff val="40000"/>
                  <a:alpha val="27000"/>
                </a:schemeClr>
              </a:gs>
              <a:gs pos="88000">
                <a:schemeClr val="tx1">
                  <a:lumMod val="95000"/>
                  <a:lumOff val="5000"/>
                  <a:alpha val="38000"/>
                </a:schemeClr>
              </a:gs>
              <a:gs pos="100000">
                <a:schemeClr val="bg1"/>
              </a:gs>
            </a:gsLst>
            <a:lin ang="5400000" scaled="0"/>
          </a:gradFill>
          <a:ln w="41275">
            <a:solidFill>
              <a:schemeClr val="bg1"/>
            </a:solidFill>
          </a:ln>
          <a:scene3d>
            <a:camera prst="orthographicFront"/>
            <a:lightRig rig="threePt" dir="t"/>
          </a:scene3d>
          <a:sp3d>
            <a:bevelT w="0" h="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b="1" dirty="0" smtClean="0">
                <a:solidFill>
                  <a:schemeClr val="tx1"/>
                </a:solidFill>
                <a:cs typeface="Arial" charset="0"/>
              </a:rPr>
              <a:t>Speculation Debate</a:t>
            </a:r>
            <a:endParaRPr lang="en-US" sz="4800" b="1" dirty="0">
              <a:solidFill>
                <a:schemeClr val="tx1"/>
              </a:solidFill>
              <a:cs typeface="Arial" charset="0"/>
            </a:endParaRPr>
          </a:p>
        </p:txBody>
      </p:sp>
      <p:sp>
        <p:nvSpPr>
          <p:cNvPr id="35" name="Oval 9"/>
          <p:cNvSpPr/>
          <p:nvPr/>
        </p:nvSpPr>
        <p:spPr>
          <a:xfrm>
            <a:off x="152400" y="304800"/>
            <a:ext cx="685800" cy="609600"/>
          </a:xfrm>
          <a:prstGeom prst="ellipse">
            <a:avLst/>
          </a:prstGeom>
          <a:gradFill>
            <a:gsLst>
              <a:gs pos="100000">
                <a:schemeClr val="bg1"/>
              </a:gs>
              <a:gs pos="17999">
                <a:schemeClr val="bg1"/>
              </a:gs>
              <a:gs pos="67000">
                <a:schemeClr val="bg1"/>
              </a:gs>
              <a:gs pos="86000">
                <a:schemeClr val="tx1"/>
              </a:gs>
              <a:gs pos="94000">
                <a:schemeClr val="accent2">
                  <a:lumMod val="40000"/>
                  <a:lumOff val="60000"/>
                </a:schemeClr>
              </a:gs>
              <a:gs pos="96000">
                <a:schemeClr val="tx1"/>
              </a:gs>
            </a:gsLst>
            <a:path path="shape">
              <a:fillToRect l="50000" t="50000" r="50000" b="50000"/>
            </a:path>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smtClean="0">
                <a:solidFill>
                  <a:schemeClr val="tx1"/>
                </a:solidFill>
              </a:rPr>
              <a:t>V</a:t>
            </a:r>
            <a:endParaRPr lang="en-US" sz="2400" b="1" dirty="0">
              <a:solidFill>
                <a:schemeClr val="tx1"/>
              </a:solidFill>
            </a:endParaRPr>
          </a:p>
        </p:txBody>
      </p:sp>
      <p:sp>
        <p:nvSpPr>
          <p:cNvPr id="17" name="Rounded Rectangle 12"/>
          <p:cNvSpPr/>
          <p:nvPr/>
        </p:nvSpPr>
        <p:spPr>
          <a:xfrm>
            <a:off x="304800" y="990600"/>
            <a:ext cx="8610600" cy="381000"/>
          </a:xfrm>
          <a:prstGeom prst="roundRect">
            <a:avLst/>
          </a:prstGeom>
          <a:gradFill flip="none" rotWithShape="1">
            <a:gsLst>
              <a:gs pos="100000">
                <a:schemeClr val="bg1"/>
              </a:gs>
              <a:gs pos="17999">
                <a:schemeClr val="bg1"/>
              </a:gs>
              <a:gs pos="36000">
                <a:schemeClr val="bg1"/>
              </a:gs>
              <a:gs pos="86000">
                <a:schemeClr val="bg1"/>
              </a:gs>
              <a:gs pos="94000">
                <a:schemeClr val="bg1">
                  <a:lumMod val="75000"/>
                </a:schemeClr>
              </a:gs>
            </a:gsLst>
            <a:path path="shape">
              <a:fillToRect l="50000" t="50000" r="50000" b="50000"/>
            </a:path>
            <a:tileRect/>
          </a:gradFill>
          <a:ln w="41275">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smtClean="0">
                <a:solidFill>
                  <a:schemeClr val="bg2">
                    <a:lumMod val="25000"/>
                  </a:schemeClr>
                </a:solidFill>
                <a:cs typeface="Arial" charset="0"/>
              </a:rPr>
              <a:t>Oil Price Schools of Thought &amp; Primary Players</a:t>
            </a:r>
            <a:endParaRPr lang="en-US" sz="2800" b="1" dirty="0">
              <a:solidFill>
                <a:schemeClr val="bg2">
                  <a:lumMod val="25000"/>
                </a:schemeClr>
              </a:solidFill>
              <a:cs typeface="Arial" charset="0"/>
            </a:endParaRPr>
          </a:p>
        </p:txBody>
      </p:sp>
      <p:sp>
        <p:nvSpPr>
          <p:cNvPr id="25" name="직사각형 24"/>
          <p:cNvSpPr/>
          <p:nvPr/>
        </p:nvSpPr>
        <p:spPr>
          <a:xfrm>
            <a:off x="3048000" y="1371600"/>
            <a:ext cx="2514600" cy="4343400"/>
          </a:xfrm>
          <a:prstGeom prst="rect">
            <a:avLst/>
          </a:prstGeom>
          <a:gradFill flip="none" rotWithShape="1">
            <a:gsLst>
              <a:gs pos="100000">
                <a:schemeClr val="bg1"/>
              </a:gs>
              <a:gs pos="17999">
                <a:schemeClr val="bg1"/>
              </a:gs>
              <a:gs pos="36000">
                <a:schemeClr val="bg1"/>
              </a:gs>
              <a:gs pos="86000">
                <a:schemeClr val="bg1"/>
              </a:gs>
              <a:gs pos="94000">
                <a:schemeClr val="bg1">
                  <a:lumMod val="75000"/>
                </a:schemeClr>
              </a:gs>
            </a:gsLst>
            <a:path path="shape">
              <a:fillToRect l="50000" t="50000" r="50000" b="50000"/>
            </a:path>
            <a:tileRect/>
          </a:gradFill>
          <a:ln w="60325" cmpd="sng">
            <a:solidFill>
              <a:schemeClr val="bg1">
                <a:alpha val="0"/>
              </a:schemeClr>
            </a:solidFill>
          </a:ln>
          <a:scene3d>
            <a:camera prst="orthographicFront"/>
            <a:lightRig rig="sunset" dir="t"/>
          </a:scene3d>
          <a:sp3d prstMaterial="translucentPowder"/>
        </p:spPr>
        <p:style>
          <a:lnRef idx="2">
            <a:schemeClr val="accent1">
              <a:shade val="50000"/>
            </a:schemeClr>
          </a:lnRef>
          <a:fillRef idx="1">
            <a:schemeClr val="accent1"/>
          </a:fillRef>
          <a:effectRef idx="0">
            <a:schemeClr val="accent1"/>
          </a:effectRef>
          <a:fontRef idx="minor">
            <a:schemeClr val="lt1"/>
          </a:fontRef>
        </p:style>
        <p:txBody>
          <a:bodyPr lIns="365760" tIns="914400" bIns="0" rtlCol="0" anchor="ctr"/>
          <a:lstStyle/>
          <a:p>
            <a:pPr algn="ctr"/>
            <a:endParaRPr lang="en-US" b="1" dirty="0" smtClean="0">
              <a:solidFill>
                <a:schemeClr val="tx1"/>
              </a:solidFill>
              <a:cs typeface="Arial" charset="0"/>
            </a:endParaRPr>
          </a:p>
        </p:txBody>
      </p:sp>
      <p:sp>
        <p:nvSpPr>
          <p:cNvPr id="26" name="Rounded Rectangle 12"/>
          <p:cNvSpPr/>
          <p:nvPr/>
        </p:nvSpPr>
        <p:spPr>
          <a:xfrm>
            <a:off x="381000" y="1447800"/>
            <a:ext cx="2590800" cy="685800"/>
          </a:xfrm>
          <a:prstGeom prst="roundRect">
            <a:avLst>
              <a:gd name="adj" fmla="val 50000"/>
            </a:avLst>
          </a:prstGeom>
          <a:gradFill flip="none" rotWithShape="1">
            <a:gsLst>
              <a:gs pos="100000">
                <a:schemeClr val="bg1">
                  <a:alpha val="57000"/>
                </a:schemeClr>
              </a:gs>
              <a:gs pos="17999">
                <a:schemeClr val="bg1">
                  <a:alpha val="93000"/>
                </a:schemeClr>
              </a:gs>
              <a:gs pos="67000">
                <a:schemeClr val="bg1">
                  <a:alpha val="79000"/>
                </a:schemeClr>
              </a:gs>
              <a:gs pos="86000">
                <a:schemeClr val="bg1">
                  <a:lumMod val="85000"/>
                </a:schemeClr>
              </a:gs>
              <a:gs pos="94000">
                <a:schemeClr val="accent2">
                  <a:lumMod val="40000"/>
                  <a:lumOff val="60000"/>
                  <a:alpha val="66000"/>
                </a:schemeClr>
              </a:gs>
              <a:gs pos="96000">
                <a:schemeClr val="tx1">
                  <a:alpha val="16000"/>
                </a:schemeClr>
              </a:gs>
            </a:gsLst>
            <a:path path="shape">
              <a:fillToRect l="50000" t="50000" r="50000" b="50000"/>
            </a:path>
            <a:tileRect/>
          </a:gradFill>
          <a:ln w="412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i="1" dirty="0" smtClean="0">
                <a:solidFill>
                  <a:schemeClr val="tx1"/>
                </a:solidFill>
                <a:cs typeface="Arial" charset="0"/>
              </a:rPr>
              <a:t>Oil Prices 04-08</a:t>
            </a:r>
          </a:p>
          <a:p>
            <a:pPr algn="ctr">
              <a:defRPr/>
            </a:pPr>
            <a:r>
              <a:rPr lang="en-US" sz="2000" b="1" i="1" dirty="0" smtClean="0">
                <a:solidFill>
                  <a:schemeClr val="tx2">
                    <a:lumMod val="75000"/>
                  </a:schemeClr>
                </a:solidFill>
                <a:cs typeface="Arial" charset="0"/>
              </a:rPr>
              <a:t>Increase Arguments</a:t>
            </a:r>
            <a:endParaRPr lang="en-US" sz="2000" b="1" i="1" dirty="0">
              <a:solidFill>
                <a:schemeClr val="tx2">
                  <a:lumMod val="75000"/>
                </a:schemeClr>
              </a:solidFill>
              <a:cs typeface="Arial" charset="0"/>
            </a:endParaRPr>
          </a:p>
        </p:txBody>
      </p:sp>
      <p:sp>
        <p:nvSpPr>
          <p:cNvPr id="27" name="직사각형 26"/>
          <p:cNvSpPr/>
          <p:nvPr/>
        </p:nvSpPr>
        <p:spPr>
          <a:xfrm>
            <a:off x="5638800" y="1371600"/>
            <a:ext cx="2819400" cy="4343400"/>
          </a:xfrm>
          <a:prstGeom prst="rect">
            <a:avLst/>
          </a:prstGeom>
          <a:gradFill flip="none" rotWithShape="1">
            <a:gsLst>
              <a:gs pos="100000">
                <a:schemeClr val="bg1"/>
              </a:gs>
              <a:gs pos="17999">
                <a:schemeClr val="bg1"/>
              </a:gs>
              <a:gs pos="36000">
                <a:schemeClr val="bg1"/>
              </a:gs>
              <a:gs pos="86000">
                <a:schemeClr val="bg1"/>
              </a:gs>
              <a:gs pos="94000">
                <a:schemeClr val="bg1">
                  <a:lumMod val="75000"/>
                </a:schemeClr>
              </a:gs>
            </a:gsLst>
            <a:path path="shape">
              <a:fillToRect l="50000" t="50000" r="50000" b="50000"/>
            </a:path>
            <a:tileRect/>
          </a:gradFill>
          <a:ln w="41275">
            <a:solidFill>
              <a:schemeClr val="bg1"/>
            </a:solidFill>
          </a:ln>
          <a:scene3d>
            <a:camera prst="orthographicFront"/>
            <a:lightRig rig="freezing" dir="t"/>
          </a:scene3d>
          <a:sp3d prstMaterial="translucentPowder"/>
        </p:spPr>
        <p:style>
          <a:lnRef idx="2">
            <a:schemeClr val="accent1">
              <a:shade val="50000"/>
            </a:schemeClr>
          </a:lnRef>
          <a:fillRef idx="1">
            <a:schemeClr val="accent1"/>
          </a:fillRef>
          <a:effectRef idx="0">
            <a:schemeClr val="accent1"/>
          </a:effectRef>
          <a:fontRef idx="minor">
            <a:schemeClr val="lt1"/>
          </a:fontRef>
        </p:style>
        <p:txBody>
          <a:bodyPr lIns="365760" tIns="914400" bIns="0" rtlCol="0" anchor="ctr"/>
          <a:lstStyle/>
          <a:p>
            <a:pPr algn="ctr"/>
            <a:endParaRPr lang="en-US" b="1" dirty="0" smtClean="0">
              <a:solidFill>
                <a:schemeClr val="tx1"/>
              </a:solidFill>
              <a:cs typeface="Arial" charset="0"/>
            </a:endParaRPr>
          </a:p>
        </p:txBody>
      </p:sp>
      <p:cxnSp>
        <p:nvCxnSpPr>
          <p:cNvPr id="37" name="직선 연결선 36"/>
          <p:cNvCxnSpPr/>
          <p:nvPr/>
        </p:nvCxnSpPr>
        <p:spPr>
          <a:xfrm rot="5400000">
            <a:off x="876300" y="3543300"/>
            <a:ext cx="4343400"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직선 연결선 37"/>
          <p:cNvCxnSpPr/>
          <p:nvPr/>
        </p:nvCxnSpPr>
        <p:spPr>
          <a:xfrm rot="16200000" flipH="1">
            <a:off x="3390901" y="3543300"/>
            <a:ext cx="4343398" cy="1"/>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직사각형 45"/>
          <p:cNvSpPr/>
          <p:nvPr/>
        </p:nvSpPr>
        <p:spPr>
          <a:xfrm>
            <a:off x="457200" y="2133600"/>
            <a:ext cx="2497836" cy="381000"/>
          </a:xfrm>
          <a:prstGeom prst="rect">
            <a:avLst/>
          </a:prstGeom>
          <a:gradFill flip="none" rotWithShape="1">
            <a:gsLst>
              <a:gs pos="100000">
                <a:schemeClr val="bg1"/>
              </a:gs>
              <a:gs pos="17999">
                <a:schemeClr val="bg1"/>
              </a:gs>
              <a:gs pos="36000">
                <a:schemeClr val="bg1"/>
              </a:gs>
              <a:gs pos="86000">
                <a:schemeClr val="bg1"/>
              </a:gs>
              <a:gs pos="94000">
                <a:schemeClr val="bg1">
                  <a:lumMod val="75000"/>
                </a:schemeClr>
              </a:gs>
            </a:gsLst>
            <a:path path="shape">
              <a:fillToRect l="50000" t="50000" r="50000" b="50000"/>
            </a:path>
            <a:tileRect/>
          </a:gradFill>
          <a:ln w="12700">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91440" tIns="0" bIns="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b="1" dirty="0" smtClean="0">
                <a:solidFill>
                  <a:schemeClr val="tx1"/>
                </a:solidFill>
              </a:rPr>
              <a:t>Demand &amp; Supply</a:t>
            </a:r>
            <a:endParaRPr lang="en-US" sz="1400" b="1" dirty="0">
              <a:solidFill>
                <a:schemeClr val="tx1"/>
              </a:solidFill>
            </a:endParaRPr>
          </a:p>
        </p:txBody>
      </p:sp>
      <p:sp>
        <p:nvSpPr>
          <p:cNvPr id="47" name="직사각형 46"/>
          <p:cNvSpPr/>
          <p:nvPr/>
        </p:nvSpPr>
        <p:spPr>
          <a:xfrm>
            <a:off x="457200" y="2590800"/>
            <a:ext cx="2497836" cy="381000"/>
          </a:xfrm>
          <a:prstGeom prst="rect">
            <a:avLst/>
          </a:prstGeom>
          <a:gradFill flip="none" rotWithShape="1">
            <a:gsLst>
              <a:gs pos="100000">
                <a:schemeClr val="bg1"/>
              </a:gs>
              <a:gs pos="17999">
                <a:schemeClr val="bg1"/>
              </a:gs>
              <a:gs pos="36000">
                <a:schemeClr val="bg1"/>
              </a:gs>
              <a:gs pos="86000">
                <a:schemeClr val="bg1"/>
              </a:gs>
              <a:gs pos="94000">
                <a:schemeClr val="bg1">
                  <a:lumMod val="75000"/>
                </a:schemeClr>
              </a:gs>
            </a:gsLst>
            <a:path path="shape">
              <a:fillToRect l="50000" t="50000" r="50000" b="50000"/>
            </a:path>
            <a:tileRect/>
          </a:gradFill>
          <a:ln w="12700">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91440" tIns="0" bIns="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b="1" dirty="0" smtClean="0">
                <a:solidFill>
                  <a:schemeClr val="tx1"/>
                </a:solidFill>
              </a:rPr>
              <a:t>Reserves/ Discovery Declining </a:t>
            </a:r>
            <a:endParaRPr lang="en-US" sz="1400" b="1" dirty="0">
              <a:solidFill>
                <a:schemeClr val="tx1"/>
              </a:solidFill>
            </a:endParaRPr>
          </a:p>
        </p:txBody>
      </p:sp>
      <p:sp>
        <p:nvSpPr>
          <p:cNvPr id="48" name="직사각형 47"/>
          <p:cNvSpPr/>
          <p:nvPr/>
        </p:nvSpPr>
        <p:spPr>
          <a:xfrm>
            <a:off x="457200" y="3048000"/>
            <a:ext cx="2497836" cy="381000"/>
          </a:xfrm>
          <a:prstGeom prst="rect">
            <a:avLst/>
          </a:prstGeom>
          <a:gradFill flip="none" rotWithShape="1">
            <a:gsLst>
              <a:gs pos="100000">
                <a:schemeClr val="bg1"/>
              </a:gs>
              <a:gs pos="17999">
                <a:schemeClr val="bg1"/>
              </a:gs>
              <a:gs pos="36000">
                <a:schemeClr val="bg1"/>
              </a:gs>
              <a:gs pos="86000">
                <a:schemeClr val="bg1"/>
              </a:gs>
              <a:gs pos="94000">
                <a:schemeClr val="bg1">
                  <a:lumMod val="75000"/>
                </a:schemeClr>
              </a:gs>
            </a:gsLst>
            <a:path path="shape">
              <a:fillToRect l="50000" t="50000" r="50000" b="50000"/>
            </a:path>
            <a:tileRect/>
          </a:gradFill>
          <a:ln w="12700">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91440" tIns="0" bIns="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b="1" dirty="0" smtClean="0">
                <a:solidFill>
                  <a:schemeClr val="tx1"/>
                </a:solidFill>
              </a:rPr>
              <a:t>Marginal Costs</a:t>
            </a:r>
            <a:endParaRPr lang="en-US" sz="1400" b="1" dirty="0">
              <a:solidFill>
                <a:schemeClr val="tx1"/>
              </a:solidFill>
            </a:endParaRPr>
          </a:p>
        </p:txBody>
      </p:sp>
      <p:sp>
        <p:nvSpPr>
          <p:cNvPr id="51" name="Rounded Rectangle 12"/>
          <p:cNvSpPr/>
          <p:nvPr/>
        </p:nvSpPr>
        <p:spPr>
          <a:xfrm>
            <a:off x="3124200" y="1752600"/>
            <a:ext cx="1219200" cy="457200"/>
          </a:xfrm>
          <a:prstGeom prst="roundRect">
            <a:avLst>
              <a:gd name="adj" fmla="val 0"/>
            </a:avLst>
          </a:prstGeom>
          <a:gradFill flip="none" rotWithShape="1">
            <a:gsLst>
              <a:gs pos="100000">
                <a:schemeClr val="bg1"/>
              </a:gs>
              <a:gs pos="17999">
                <a:schemeClr val="bg1">
                  <a:alpha val="93000"/>
                </a:schemeClr>
              </a:gs>
              <a:gs pos="67000">
                <a:schemeClr val="bg1">
                  <a:alpha val="87000"/>
                </a:schemeClr>
              </a:gs>
              <a:gs pos="86000">
                <a:schemeClr val="bg1"/>
              </a:gs>
              <a:gs pos="94000">
                <a:schemeClr val="accent5">
                  <a:lumMod val="60000"/>
                  <a:lumOff val="40000"/>
                  <a:alpha val="51000"/>
                </a:schemeClr>
              </a:gs>
              <a:gs pos="96000">
                <a:schemeClr val="accent5">
                  <a:lumMod val="60000"/>
                  <a:lumOff val="40000"/>
                  <a:alpha val="0"/>
                </a:schemeClr>
              </a:gs>
            </a:gsLst>
            <a:path path="shape">
              <a:fillToRect l="50000" t="50000" r="50000" b="50000"/>
            </a:path>
            <a:tileRect/>
          </a:gradFill>
          <a:ln w="41275">
            <a:solidFill>
              <a:schemeClr val="bg1">
                <a:alpha val="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i="1" dirty="0" smtClean="0">
                <a:solidFill>
                  <a:schemeClr val="tx1"/>
                </a:solidFill>
                <a:cs typeface="Arial" charset="0"/>
              </a:rPr>
              <a:t>Optimists</a:t>
            </a:r>
            <a:endParaRPr lang="en-US" sz="1600" b="1" i="1" dirty="0">
              <a:solidFill>
                <a:schemeClr val="tx1"/>
              </a:solidFill>
              <a:cs typeface="Arial" charset="0"/>
            </a:endParaRPr>
          </a:p>
        </p:txBody>
      </p:sp>
      <p:sp>
        <p:nvSpPr>
          <p:cNvPr id="52" name="Rounded Rectangle 12"/>
          <p:cNvSpPr/>
          <p:nvPr/>
        </p:nvSpPr>
        <p:spPr>
          <a:xfrm>
            <a:off x="4343400" y="1752600"/>
            <a:ext cx="1219200" cy="457200"/>
          </a:xfrm>
          <a:prstGeom prst="roundRect">
            <a:avLst>
              <a:gd name="adj" fmla="val 2500"/>
            </a:avLst>
          </a:prstGeom>
          <a:gradFill flip="none" rotWithShape="1">
            <a:gsLst>
              <a:gs pos="100000">
                <a:schemeClr val="bg1"/>
              </a:gs>
              <a:gs pos="17999">
                <a:schemeClr val="bg1">
                  <a:alpha val="93000"/>
                </a:schemeClr>
              </a:gs>
              <a:gs pos="67000">
                <a:schemeClr val="bg1">
                  <a:alpha val="87000"/>
                </a:schemeClr>
              </a:gs>
              <a:gs pos="86000">
                <a:schemeClr val="bg1"/>
              </a:gs>
              <a:gs pos="94000">
                <a:schemeClr val="accent5">
                  <a:lumMod val="60000"/>
                  <a:lumOff val="40000"/>
                  <a:alpha val="51000"/>
                </a:schemeClr>
              </a:gs>
              <a:gs pos="96000">
                <a:schemeClr val="accent5">
                  <a:lumMod val="60000"/>
                  <a:lumOff val="40000"/>
                  <a:alpha val="0"/>
                </a:schemeClr>
              </a:gs>
            </a:gsLst>
            <a:path path="shape">
              <a:fillToRect l="50000" t="50000" r="50000" b="50000"/>
            </a:path>
            <a:tileRect/>
          </a:gradFill>
          <a:ln w="41275">
            <a:solidFill>
              <a:schemeClr val="bg1">
                <a:alpha val="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i="1" dirty="0" smtClean="0">
                <a:solidFill>
                  <a:schemeClr val="tx1"/>
                </a:solidFill>
                <a:cs typeface="Arial" charset="0"/>
              </a:rPr>
              <a:t>Oil </a:t>
            </a:r>
            <a:r>
              <a:rPr lang="en-US" sz="1600" b="1" i="1" dirty="0" err="1" smtClean="0">
                <a:solidFill>
                  <a:schemeClr val="tx1"/>
                </a:solidFill>
                <a:cs typeface="Arial" charset="0"/>
              </a:rPr>
              <a:t>Peakers</a:t>
            </a:r>
            <a:endParaRPr lang="en-US" sz="1600" b="1" i="1" dirty="0">
              <a:solidFill>
                <a:schemeClr val="tx1"/>
              </a:solidFill>
              <a:cs typeface="Arial" charset="0"/>
            </a:endParaRPr>
          </a:p>
        </p:txBody>
      </p:sp>
      <p:sp>
        <p:nvSpPr>
          <p:cNvPr id="53" name="Rounded Rectangle 12"/>
          <p:cNvSpPr/>
          <p:nvPr/>
        </p:nvSpPr>
        <p:spPr>
          <a:xfrm>
            <a:off x="7162800" y="1752600"/>
            <a:ext cx="1295400" cy="457200"/>
          </a:xfrm>
          <a:prstGeom prst="roundRect">
            <a:avLst>
              <a:gd name="adj" fmla="val 4167"/>
            </a:avLst>
          </a:prstGeom>
          <a:gradFill flip="none" rotWithShape="1">
            <a:gsLst>
              <a:gs pos="100000">
                <a:schemeClr val="bg1"/>
              </a:gs>
              <a:gs pos="17999">
                <a:schemeClr val="bg1">
                  <a:alpha val="93000"/>
                </a:schemeClr>
              </a:gs>
              <a:gs pos="67000">
                <a:schemeClr val="bg1">
                  <a:alpha val="87000"/>
                </a:schemeClr>
              </a:gs>
              <a:gs pos="86000">
                <a:schemeClr val="bg1"/>
              </a:gs>
              <a:gs pos="94000">
                <a:schemeClr val="accent5">
                  <a:lumMod val="60000"/>
                  <a:lumOff val="40000"/>
                  <a:alpha val="51000"/>
                </a:schemeClr>
              </a:gs>
              <a:gs pos="96000">
                <a:schemeClr val="accent5">
                  <a:lumMod val="60000"/>
                  <a:lumOff val="40000"/>
                  <a:alpha val="0"/>
                </a:schemeClr>
              </a:gs>
            </a:gsLst>
            <a:path path="shape">
              <a:fillToRect l="50000" t="50000" r="50000" b="50000"/>
            </a:path>
            <a:tileRect/>
          </a:gradFill>
          <a:ln w="41275">
            <a:solidFill>
              <a:schemeClr val="bg1">
                <a:alpha val="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i="1" dirty="0" smtClean="0">
                <a:solidFill>
                  <a:schemeClr val="tx1"/>
                </a:solidFill>
                <a:cs typeface="Arial" charset="0"/>
              </a:rPr>
              <a:t>Downstream Lobbyists</a:t>
            </a:r>
            <a:endParaRPr lang="en-US" sz="1600" b="1" i="1" dirty="0">
              <a:solidFill>
                <a:schemeClr val="tx1"/>
              </a:solidFill>
              <a:cs typeface="Arial" charset="0"/>
            </a:endParaRPr>
          </a:p>
        </p:txBody>
      </p:sp>
      <p:sp>
        <p:nvSpPr>
          <p:cNvPr id="54" name="Rounded Rectangle 12"/>
          <p:cNvSpPr/>
          <p:nvPr/>
        </p:nvSpPr>
        <p:spPr>
          <a:xfrm>
            <a:off x="5638800" y="1752600"/>
            <a:ext cx="1447800" cy="457200"/>
          </a:xfrm>
          <a:prstGeom prst="roundRect">
            <a:avLst>
              <a:gd name="adj" fmla="val 0"/>
            </a:avLst>
          </a:prstGeom>
          <a:gradFill flip="none" rotWithShape="1">
            <a:gsLst>
              <a:gs pos="100000">
                <a:schemeClr val="bg1"/>
              </a:gs>
              <a:gs pos="17999">
                <a:schemeClr val="bg1">
                  <a:alpha val="93000"/>
                </a:schemeClr>
              </a:gs>
              <a:gs pos="67000">
                <a:schemeClr val="bg1">
                  <a:alpha val="87000"/>
                </a:schemeClr>
              </a:gs>
              <a:gs pos="86000">
                <a:schemeClr val="bg1"/>
              </a:gs>
              <a:gs pos="94000">
                <a:schemeClr val="accent5">
                  <a:lumMod val="60000"/>
                  <a:lumOff val="40000"/>
                  <a:alpha val="51000"/>
                </a:schemeClr>
              </a:gs>
              <a:gs pos="96000">
                <a:schemeClr val="accent5">
                  <a:lumMod val="60000"/>
                  <a:lumOff val="40000"/>
                  <a:alpha val="0"/>
                </a:schemeClr>
              </a:gs>
            </a:gsLst>
            <a:path path="shape">
              <a:fillToRect l="50000" t="50000" r="50000" b="50000"/>
            </a:path>
            <a:tileRect/>
          </a:gradFill>
          <a:ln w="41275">
            <a:solidFill>
              <a:schemeClr val="bg1">
                <a:alpha val="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i="1" dirty="0" smtClean="0">
                <a:solidFill>
                  <a:schemeClr val="tx1"/>
                </a:solidFill>
                <a:cs typeface="Arial" charset="0"/>
              </a:rPr>
              <a:t>Governments</a:t>
            </a:r>
          </a:p>
        </p:txBody>
      </p:sp>
      <p:sp>
        <p:nvSpPr>
          <p:cNvPr id="56" name="Rounded Rectangle 12"/>
          <p:cNvSpPr/>
          <p:nvPr/>
        </p:nvSpPr>
        <p:spPr>
          <a:xfrm>
            <a:off x="5638800" y="1371600"/>
            <a:ext cx="2743200" cy="381000"/>
          </a:xfrm>
          <a:prstGeom prst="roundRect">
            <a:avLst>
              <a:gd name="adj" fmla="val 50000"/>
            </a:avLst>
          </a:prstGeom>
          <a:gradFill>
            <a:gsLst>
              <a:gs pos="100000">
                <a:schemeClr val="bg1">
                  <a:alpha val="57000"/>
                </a:schemeClr>
              </a:gs>
              <a:gs pos="17999">
                <a:schemeClr val="bg1">
                  <a:alpha val="93000"/>
                </a:schemeClr>
              </a:gs>
              <a:gs pos="67000">
                <a:schemeClr val="bg1">
                  <a:alpha val="79000"/>
                </a:schemeClr>
              </a:gs>
              <a:gs pos="86000">
                <a:schemeClr val="bg1">
                  <a:lumMod val="85000"/>
                </a:schemeClr>
              </a:gs>
              <a:gs pos="94000">
                <a:schemeClr val="accent2">
                  <a:lumMod val="40000"/>
                  <a:lumOff val="60000"/>
                  <a:alpha val="66000"/>
                </a:schemeClr>
              </a:gs>
              <a:gs pos="96000">
                <a:schemeClr val="tx1">
                  <a:alpha val="16000"/>
                </a:schemeClr>
              </a:gs>
            </a:gsLst>
            <a:path path="rect">
              <a:fillToRect l="100000" t="100000"/>
            </a:path>
          </a:gradFill>
          <a:ln w="41275">
            <a:solidFill>
              <a:schemeClr val="bg1">
                <a:alpha val="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i="1" dirty="0" smtClean="0">
                <a:solidFill>
                  <a:srgbClr val="640000"/>
                </a:solidFill>
                <a:cs typeface="Arial" charset="0"/>
              </a:rPr>
              <a:t>Speculators</a:t>
            </a:r>
            <a:endParaRPr lang="en-US" sz="2400" b="1" i="1" dirty="0">
              <a:solidFill>
                <a:srgbClr val="640000"/>
              </a:solidFill>
              <a:cs typeface="Arial" charset="0"/>
            </a:endParaRPr>
          </a:p>
        </p:txBody>
      </p:sp>
      <p:sp>
        <p:nvSpPr>
          <p:cNvPr id="57" name="Rounded Rectangle 12"/>
          <p:cNvSpPr/>
          <p:nvPr/>
        </p:nvSpPr>
        <p:spPr>
          <a:xfrm>
            <a:off x="3048000" y="1371600"/>
            <a:ext cx="2514600" cy="381000"/>
          </a:xfrm>
          <a:prstGeom prst="roundRect">
            <a:avLst>
              <a:gd name="adj" fmla="val 50000"/>
            </a:avLst>
          </a:prstGeom>
          <a:gradFill>
            <a:gsLst>
              <a:gs pos="100000">
                <a:schemeClr val="bg1">
                  <a:alpha val="57000"/>
                </a:schemeClr>
              </a:gs>
              <a:gs pos="17999">
                <a:schemeClr val="bg1">
                  <a:alpha val="93000"/>
                </a:schemeClr>
              </a:gs>
              <a:gs pos="67000">
                <a:schemeClr val="bg1">
                  <a:alpha val="79000"/>
                </a:schemeClr>
              </a:gs>
              <a:gs pos="86000">
                <a:schemeClr val="bg1">
                  <a:lumMod val="85000"/>
                </a:schemeClr>
              </a:gs>
              <a:gs pos="94000">
                <a:schemeClr val="accent2">
                  <a:lumMod val="40000"/>
                  <a:lumOff val="60000"/>
                  <a:alpha val="66000"/>
                </a:schemeClr>
              </a:gs>
              <a:gs pos="96000">
                <a:schemeClr val="tx1">
                  <a:alpha val="16000"/>
                </a:schemeClr>
              </a:gs>
            </a:gsLst>
            <a:path path="rect">
              <a:fillToRect l="100000" t="100000"/>
            </a:path>
          </a:gradFill>
          <a:ln w="41275">
            <a:solidFill>
              <a:schemeClr val="bg1">
                <a:alpha val="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i="1" dirty="0" smtClean="0">
                <a:solidFill>
                  <a:schemeClr val="accent1">
                    <a:lumMod val="50000"/>
                  </a:schemeClr>
                </a:solidFill>
                <a:cs typeface="Arial" charset="0"/>
              </a:rPr>
              <a:t>Fundamentals</a:t>
            </a:r>
            <a:endParaRPr lang="en-US" sz="2400" b="1" i="1" dirty="0">
              <a:solidFill>
                <a:schemeClr val="accent1">
                  <a:lumMod val="50000"/>
                </a:schemeClr>
              </a:solidFill>
              <a:cs typeface="Arial" charset="0"/>
            </a:endParaRPr>
          </a:p>
        </p:txBody>
      </p:sp>
      <p:cxnSp>
        <p:nvCxnSpPr>
          <p:cNvPr id="59" name="직선 연결선 58"/>
          <p:cNvCxnSpPr>
            <a:stCxn id="25" idx="2"/>
          </p:cNvCxnSpPr>
          <p:nvPr/>
        </p:nvCxnSpPr>
        <p:spPr>
          <a:xfrm rot="5400000" flipH="1" flipV="1">
            <a:off x="2343150" y="3714750"/>
            <a:ext cx="3962400" cy="38100"/>
          </a:xfrm>
          <a:prstGeom prst="line">
            <a:avLst/>
          </a:prstGeom>
          <a:ln w="25400">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60" name="직선 연결선 59"/>
          <p:cNvCxnSpPr/>
          <p:nvPr/>
        </p:nvCxnSpPr>
        <p:spPr>
          <a:xfrm rot="16200000" flipV="1">
            <a:off x="5219700" y="3695700"/>
            <a:ext cx="3962400" cy="76200"/>
          </a:xfrm>
          <a:prstGeom prst="line">
            <a:avLst/>
          </a:prstGeom>
          <a:ln w="25400">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61" name="직선 연결선 60"/>
          <p:cNvCxnSpPr/>
          <p:nvPr/>
        </p:nvCxnSpPr>
        <p:spPr>
          <a:xfrm>
            <a:off x="457200" y="2514600"/>
            <a:ext cx="8001000" cy="0"/>
          </a:xfrm>
          <a:prstGeom prst="line">
            <a:avLst/>
          </a:prstGeom>
          <a:ln w="254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65" name="직선 연결선 64"/>
          <p:cNvCxnSpPr/>
          <p:nvPr/>
        </p:nvCxnSpPr>
        <p:spPr>
          <a:xfrm rot="10800000" flipV="1">
            <a:off x="457201" y="2971798"/>
            <a:ext cx="8001001" cy="1"/>
          </a:xfrm>
          <a:prstGeom prst="line">
            <a:avLst/>
          </a:prstGeom>
          <a:ln w="254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66" name="직선 연결선 65"/>
          <p:cNvCxnSpPr/>
          <p:nvPr/>
        </p:nvCxnSpPr>
        <p:spPr>
          <a:xfrm rot="10800000" flipV="1">
            <a:off x="457201" y="3428998"/>
            <a:ext cx="8001003" cy="2"/>
          </a:xfrm>
          <a:prstGeom prst="line">
            <a:avLst/>
          </a:prstGeom>
          <a:ln w="254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67" name="직사각형 66"/>
          <p:cNvSpPr/>
          <p:nvPr/>
        </p:nvSpPr>
        <p:spPr>
          <a:xfrm>
            <a:off x="457200" y="3505200"/>
            <a:ext cx="2497836" cy="381000"/>
          </a:xfrm>
          <a:prstGeom prst="rect">
            <a:avLst/>
          </a:prstGeom>
          <a:gradFill flip="none" rotWithShape="1">
            <a:gsLst>
              <a:gs pos="100000">
                <a:schemeClr val="bg1"/>
              </a:gs>
              <a:gs pos="17999">
                <a:schemeClr val="bg1"/>
              </a:gs>
              <a:gs pos="36000">
                <a:schemeClr val="bg1"/>
              </a:gs>
              <a:gs pos="86000">
                <a:schemeClr val="bg1"/>
              </a:gs>
              <a:gs pos="94000">
                <a:schemeClr val="bg1">
                  <a:lumMod val="75000"/>
                </a:schemeClr>
              </a:gs>
            </a:gsLst>
            <a:path path="shape">
              <a:fillToRect l="50000" t="50000" r="50000" b="50000"/>
            </a:path>
            <a:tileRect/>
          </a:gradFill>
          <a:ln w="12700">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91440" tIns="0" bIns="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b="1" dirty="0" smtClean="0">
                <a:solidFill>
                  <a:schemeClr val="tx1"/>
                </a:solidFill>
              </a:rPr>
              <a:t>Distortions</a:t>
            </a:r>
            <a:endParaRPr lang="en-US" sz="1400" b="1" dirty="0">
              <a:solidFill>
                <a:schemeClr val="tx1"/>
              </a:solidFill>
            </a:endParaRPr>
          </a:p>
        </p:txBody>
      </p:sp>
      <p:sp>
        <p:nvSpPr>
          <p:cNvPr id="68" name="직사각형 67"/>
          <p:cNvSpPr/>
          <p:nvPr/>
        </p:nvSpPr>
        <p:spPr>
          <a:xfrm>
            <a:off x="457200" y="3962400"/>
            <a:ext cx="2497836" cy="381000"/>
          </a:xfrm>
          <a:prstGeom prst="rect">
            <a:avLst/>
          </a:prstGeom>
          <a:gradFill flip="none" rotWithShape="1">
            <a:gsLst>
              <a:gs pos="100000">
                <a:schemeClr val="bg1"/>
              </a:gs>
              <a:gs pos="17999">
                <a:schemeClr val="bg1"/>
              </a:gs>
              <a:gs pos="36000">
                <a:schemeClr val="bg1"/>
              </a:gs>
              <a:gs pos="86000">
                <a:schemeClr val="bg1"/>
              </a:gs>
              <a:gs pos="94000">
                <a:schemeClr val="bg1">
                  <a:lumMod val="75000"/>
                </a:schemeClr>
              </a:gs>
            </a:gsLst>
            <a:path path="shape">
              <a:fillToRect l="50000" t="50000" r="50000" b="50000"/>
            </a:path>
            <a:tileRect/>
          </a:gradFill>
          <a:ln w="12700">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91440" tIns="0" bIns="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b="1" dirty="0" smtClean="0">
                <a:solidFill>
                  <a:schemeClr val="tx1"/>
                </a:solidFill>
              </a:rPr>
              <a:t>Excess Capacity</a:t>
            </a:r>
            <a:endParaRPr lang="en-US" sz="1400" b="1" dirty="0">
              <a:solidFill>
                <a:schemeClr val="tx1"/>
              </a:solidFill>
            </a:endParaRPr>
          </a:p>
        </p:txBody>
      </p:sp>
      <p:cxnSp>
        <p:nvCxnSpPr>
          <p:cNvPr id="69" name="직선 연결선 68"/>
          <p:cNvCxnSpPr/>
          <p:nvPr/>
        </p:nvCxnSpPr>
        <p:spPr>
          <a:xfrm rot="10800000">
            <a:off x="457201" y="3886200"/>
            <a:ext cx="8001001" cy="0"/>
          </a:xfrm>
          <a:prstGeom prst="line">
            <a:avLst/>
          </a:prstGeom>
          <a:ln w="254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30" name="직사각형 29"/>
          <p:cNvSpPr/>
          <p:nvPr/>
        </p:nvSpPr>
        <p:spPr>
          <a:xfrm>
            <a:off x="457200" y="4419600"/>
            <a:ext cx="2497836" cy="381000"/>
          </a:xfrm>
          <a:prstGeom prst="rect">
            <a:avLst/>
          </a:prstGeom>
          <a:gradFill flip="none" rotWithShape="1">
            <a:gsLst>
              <a:gs pos="100000">
                <a:schemeClr val="bg1"/>
              </a:gs>
              <a:gs pos="17999">
                <a:schemeClr val="bg1"/>
              </a:gs>
              <a:gs pos="36000">
                <a:schemeClr val="bg1"/>
              </a:gs>
              <a:gs pos="86000">
                <a:schemeClr val="bg1"/>
              </a:gs>
              <a:gs pos="94000">
                <a:schemeClr val="bg1">
                  <a:lumMod val="75000"/>
                </a:schemeClr>
              </a:gs>
            </a:gsLst>
            <a:path path="shape">
              <a:fillToRect l="50000" t="50000" r="50000" b="50000"/>
            </a:path>
            <a:tileRect/>
          </a:gradFill>
          <a:ln w="12700">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91440" tIns="0" bIns="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b="1" dirty="0" smtClean="0">
                <a:solidFill>
                  <a:schemeClr val="tx1"/>
                </a:solidFill>
              </a:rPr>
              <a:t>US Fed Rate - $ Value</a:t>
            </a:r>
            <a:endParaRPr lang="en-US" sz="1400" b="1" dirty="0">
              <a:solidFill>
                <a:schemeClr val="tx1"/>
              </a:solidFill>
            </a:endParaRPr>
          </a:p>
        </p:txBody>
      </p:sp>
      <p:sp>
        <p:nvSpPr>
          <p:cNvPr id="31" name="직사각형 30"/>
          <p:cNvSpPr/>
          <p:nvPr/>
        </p:nvSpPr>
        <p:spPr>
          <a:xfrm>
            <a:off x="457200" y="4876800"/>
            <a:ext cx="2497836" cy="381000"/>
          </a:xfrm>
          <a:prstGeom prst="rect">
            <a:avLst/>
          </a:prstGeom>
          <a:gradFill flip="none" rotWithShape="1">
            <a:gsLst>
              <a:gs pos="100000">
                <a:schemeClr val="bg1"/>
              </a:gs>
              <a:gs pos="17999">
                <a:schemeClr val="bg1"/>
              </a:gs>
              <a:gs pos="36000">
                <a:schemeClr val="bg1"/>
              </a:gs>
              <a:gs pos="86000">
                <a:schemeClr val="bg1"/>
              </a:gs>
              <a:gs pos="94000">
                <a:schemeClr val="bg1">
                  <a:lumMod val="75000"/>
                </a:schemeClr>
              </a:gs>
            </a:gsLst>
            <a:path path="shape">
              <a:fillToRect l="50000" t="50000" r="50000" b="50000"/>
            </a:path>
            <a:tileRect/>
          </a:gradFill>
          <a:ln w="12700">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91440" tIns="0" bIns="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b="1" dirty="0" smtClean="0">
                <a:solidFill>
                  <a:schemeClr val="tx1"/>
                </a:solidFill>
              </a:rPr>
              <a:t>Speculation</a:t>
            </a:r>
            <a:endParaRPr lang="en-US" sz="1400" b="1" dirty="0">
              <a:solidFill>
                <a:schemeClr val="tx1"/>
              </a:solidFill>
            </a:endParaRPr>
          </a:p>
        </p:txBody>
      </p:sp>
      <p:sp>
        <p:nvSpPr>
          <p:cNvPr id="32" name="직사각형 31"/>
          <p:cNvSpPr/>
          <p:nvPr/>
        </p:nvSpPr>
        <p:spPr>
          <a:xfrm>
            <a:off x="457200" y="5334000"/>
            <a:ext cx="2497836" cy="381000"/>
          </a:xfrm>
          <a:prstGeom prst="rect">
            <a:avLst/>
          </a:prstGeom>
          <a:gradFill flip="none" rotWithShape="1">
            <a:gsLst>
              <a:gs pos="100000">
                <a:schemeClr val="bg1"/>
              </a:gs>
              <a:gs pos="17999">
                <a:schemeClr val="bg1"/>
              </a:gs>
              <a:gs pos="36000">
                <a:schemeClr val="bg1"/>
              </a:gs>
              <a:gs pos="86000">
                <a:schemeClr val="bg1"/>
              </a:gs>
              <a:gs pos="94000">
                <a:schemeClr val="bg1">
                  <a:lumMod val="75000"/>
                </a:schemeClr>
              </a:gs>
            </a:gsLst>
            <a:path path="shape">
              <a:fillToRect l="50000" t="50000" r="50000" b="50000"/>
            </a:path>
            <a:tileRect/>
          </a:gradFill>
          <a:ln w="12700">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91440" tIns="0" bIns="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b="1" dirty="0" smtClean="0">
                <a:solidFill>
                  <a:schemeClr val="tx1"/>
                </a:solidFill>
              </a:rPr>
              <a:t>Oil Peak</a:t>
            </a:r>
            <a:endParaRPr lang="en-US" sz="1400" b="1" dirty="0">
              <a:solidFill>
                <a:schemeClr val="tx1"/>
              </a:solidFill>
            </a:endParaRPr>
          </a:p>
        </p:txBody>
      </p:sp>
      <p:cxnSp>
        <p:nvCxnSpPr>
          <p:cNvPr id="34" name="직선 연결선 33"/>
          <p:cNvCxnSpPr/>
          <p:nvPr/>
        </p:nvCxnSpPr>
        <p:spPr>
          <a:xfrm rot="10800000">
            <a:off x="457200" y="4343400"/>
            <a:ext cx="8001000" cy="0"/>
          </a:xfrm>
          <a:prstGeom prst="line">
            <a:avLst/>
          </a:prstGeom>
          <a:ln w="254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36" name="직선 연결선 35"/>
          <p:cNvCxnSpPr/>
          <p:nvPr/>
        </p:nvCxnSpPr>
        <p:spPr>
          <a:xfrm rot="10800000" flipV="1">
            <a:off x="457200" y="4800598"/>
            <a:ext cx="8001000" cy="2"/>
          </a:xfrm>
          <a:prstGeom prst="line">
            <a:avLst/>
          </a:prstGeom>
          <a:ln w="254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39" name="직선 연결선 38"/>
          <p:cNvCxnSpPr/>
          <p:nvPr/>
        </p:nvCxnSpPr>
        <p:spPr>
          <a:xfrm rot="10800000" flipV="1">
            <a:off x="457200" y="5257798"/>
            <a:ext cx="8001000" cy="2"/>
          </a:xfrm>
          <a:prstGeom prst="line">
            <a:avLst/>
          </a:prstGeom>
          <a:ln w="254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40" name="직선 연결선 39"/>
          <p:cNvCxnSpPr/>
          <p:nvPr/>
        </p:nvCxnSpPr>
        <p:spPr>
          <a:xfrm rot="10800000" flipV="1">
            <a:off x="457200" y="5714996"/>
            <a:ext cx="8001000" cy="3"/>
          </a:xfrm>
          <a:prstGeom prst="line">
            <a:avLst/>
          </a:prstGeom>
          <a:ln w="254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62" name="직사각형 61"/>
          <p:cNvSpPr/>
          <p:nvPr/>
        </p:nvSpPr>
        <p:spPr>
          <a:xfrm>
            <a:off x="3048000" y="5715000"/>
            <a:ext cx="5486400" cy="609600"/>
          </a:xfrm>
          <a:prstGeom prst="rect">
            <a:avLst/>
          </a:prstGeom>
          <a:gradFill flip="none" rotWithShape="1">
            <a:gsLst>
              <a:gs pos="100000">
                <a:schemeClr val="bg1"/>
              </a:gs>
              <a:gs pos="17999">
                <a:schemeClr val="bg1"/>
              </a:gs>
              <a:gs pos="36000">
                <a:schemeClr val="bg1"/>
              </a:gs>
              <a:gs pos="86000">
                <a:schemeClr val="bg1"/>
              </a:gs>
              <a:gs pos="94000">
                <a:schemeClr val="bg1">
                  <a:lumMod val="75000"/>
                </a:schemeClr>
              </a:gs>
            </a:gsLst>
            <a:path path="shape">
              <a:fillToRect l="50000" t="50000" r="50000" b="50000"/>
            </a:path>
            <a:tileRect/>
          </a:gradFill>
          <a:ln w="41275">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365760" tIns="914400" bIns="0" rtlCol="0" anchor="ctr"/>
          <a:lstStyle/>
          <a:p>
            <a:pPr algn="ctr"/>
            <a:r>
              <a:rPr lang="en-US" b="1" dirty="0" smtClean="0">
                <a:solidFill>
                  <a:schemeClr val="tx1"/>
                </a:solidFill>
                <a:cs typeface="Arial" charset="0"/>
              </a:rPr>
              <a:t>0</a:t>
            </a:r>
          </a:p>
        </p:txBody>
      </p:sp>
      <p:sp>
        <p:nvSpPr>
          <p:cNvPr id="63" name="직사각형 62"/>
          <p:cNvSpPr/>
          <p:nvPr/>
        </p:nvSpPr>
        <p:spPr>
          <a:xfrm>
            <a:off x="3048000" y="5715000"/>
            <a:ext cx="685800" cy="609600"/>
          </a:xfrm>
          <a:prstGeom prst="rect">
            <a:avLst/>
          </a:prstGeom>
          <a:solidFill>
            <a:schemeClr val="bg1">
              <a:alpha val="0"/>
            </a:schemeClr>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40" tIns="0" bIns="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2000" b="1" dirty="0" smtClean="0">
                <a:solidFill>
                  <a:schemeClr val="tx1"/>
                </a:solidFill>
              </a:rPr>
              <a:t>KEY</a:t>
            </a:r>
            <a:endParaRPr lang="en-US" sz="2000" b="1" dirty="0">
              <a:solidFill>
                <a:schemeClr val="tx1"/>
              </a:solidFill>
            </a:endParaRPr>
          </a:p>
        </p:txBody>
      </p:sp>
      <p:sp>
        <p:nvSpPr>
          <p:cNvPr id="64" name="자유형 63"/>
          <p:cNvSpPr/>
          <p:nvPr/>
        </p:nvSpPr>
        <p:spPr>
          <a:xfrm>
            <a:off x="4267200" y="6096000"/>
            <a:ext cx="533400" cy="168788"/>
          </a:xfrm>
          <a:custGeom>
            <a:avLst/>
            <a:gdLst>
              <a:gd name="connsiteX0" fmla="*/ 0 w 942257"/>
              <a:gd name="connsiteY0" fmla="*/ 96684 h 321187"/>
              <a:gd name="connsiteX1" fmla="*/ 196645 w 942257"/>
              <a:gd name="connsiteY1" fmla="*/ 312994 h 321187"/>
              <a:gd name="connsiteX2" fmla="*/ 825909 w 942257"/>
              <a:gd name="connsiteY2" fmla="*/ 47523 h 321187"/>
              <a:gd name="connsiteX3" fmla="*/ 894735 w 942257"/>
              <a:gd name="connsiteY3" fmla="*/ 27858 h 321187"/>
            </a:gdLst>
            <a:ahLst/>
            <a:cxnLst>
              <a:cxn ang="0">
                <a:pos x="connsiteX0" y="connsiteY0"/>
              </a:cxn>
              <a:cxn ang="0">
                <a:pos x="connsiteX1" y="connsiteY1"/>
              </a:cxn>
              <a:cxn ang="0">
                <a:pos x="connsiteX2" y="connsiteY2"/>
              </a:cxn>
              <a:cxn ang="0">
                <a:pos x="connsiteX3" y="connsiteY3"/>
              </a:cxn>
            </a:cxnLst>
            <a:rect l="l" t="t" r="r" b="b"/>
            <a:pathLst>
              <a:path w="942257" h="321187">
                <a:moveTo>
                  <a:pt x="0" y="96684"/>
                </a:moveTo>
                <a:cubicBezTo>
                  <a:pt x="29497" y="208935"/>
                  <a:pt x="58994" y="321187"/>
                  <a:pt x="196645" y="312994"/>
                </a:cubicBezTo>
                <a:cubicBezTo>
                  <a:pt x="334296" y="304801"/>
                  <a:pt x="709561" y="95046"/>
                  <a:pt x="825909" y="47523"/>
                </a:cubicBezTo>
                <a:cubicBezTo>
                  <a:pt x="942257" y="0"/>
                  <a:pt x="918496" y="13929"/>
                  <a:pt x="894735" y="27858"/>
                </a:cubicBezTo>
              </a:path>
            </a:pathLst>
          </a:custGeom>
          <a:noFill/>
          <a:ln w="34925">
            <a:solidFill>
              <a:srgbClr val="C00000"/>
            </a:solidFill>
          </a:ln>
          <a:scene3d>
            <a:camera prst="orthographicFront"/>
            <a:lightRig rig="threePt" dir="t"/>
          </a:scene3d>
          <a:sp3d>
            <a:bevelT/>
            <a:bevelB/>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직사각형 69"/>
          <p:cNvSpPr/>
          <p:nvPr/>
        </p:nvSpPr>
        <p:spPr>
          <a:xfrm>
            <a:off x="3886200" y="5791200"/>
            <a:ext cx="1295400" cy="228600"/>
          </a:xfrm>
          <a:prstGeom prst="rect">
            <a:avLst/>
          </a:prstGeom>
          <a:gradFill flip="none" rotWithShape="1">
            <a:gsLst>
              <a:gs pos="100000">
                <a:schemeClr val="bg1"/>
              </a:gs>
              <a:gs pos="17999">
                <a:schemeClr val="bg1"/>
              </a:gs>
              <a:gs pos="36000">
                <a:schemeClr val="bg1"/>
              </a:gs>
              <a:gs pos="86000">
                <a:schemeClr val="bg1"/>
              </a:gs>
              <a:gs pos="94000">
                <a:schemeClr val="bg1">
                  <a:lumMod val="75000"/>
                </a:schemeClr>
              </a:gs>
            </a:gsLst>
            <a:path path="shape">
              <a:fillToRect l="50000" t="50000" r="50000" b="50000"/>
            </a:path>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bIns="91440" rtlCol="0" anchor="ctr"/>
          <a:lstStyle/>
          <a:p>
            <a:pPr algn="ctr"/>
            <a:r>
              <a:rPr lang="en-US" sz="1200" b="1" dirty="0" smtClean="0">
                <a:solidFill>
                  <a:schemeClr val="tx1"/>
                </a:solidFill>
                <a:cs typeface="Arial" charset="0"/>
              </a:rPr>
              <a:t>Accept</a:t>
            </a:r>
          </a:p>
        </p:txBody>
      </p:sp>
      <p:sp>
        <p:nvSpPr>
          <p:cNvPr id="71" name="직사각형 70"/>
          <p:cNvSpPr/>
          <p:nvPr/>
        </p:nvSpPr>
        <p:spPr>
          <a:xfrm>
            <a:off x="5334000" y="5791200"/>
            <a:ext cx="1295400" cy="228600"/>
          </a:xfrm>
          <a:prstGeom prst="rect">
            <a:avLst/>
          </a:prstGeom>
          <a:gradFill flip="none" rotWithShape="1">
            <a:gsLst>
              <a:gs pos="100000">
                <a:schemeClr val="bg1"/>
              </a:gs>
              <a:gs pos="17999">
                <a:schemeClr val="bg1"/>
              </a:gs>
              <a:gs pos="36000">
                <a:schemeClr val="bg1"/>
              </a:gs>
              <a:gs pos="86000">
                <a:schemeClr val="bg1"/>
              </a:gs>
              <a:gs pos="94000">
                <a:schemeClr val="bg1">
                  <a:lumMod val="75000"/>
                </a:schemeClr>
              </a:gs>
            </a:gsLst>
            <a:path path="shape">
              <a:fillToRect l="50000" t="50000" r="50000" b="50000"/>
            </a:path>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bIns="91440" rtlCol="0" anchor="ctr"/>
          <a:lstStyle/>
          <a:p>
            <a:pPr algn="ctr"/>
            <a:r>
              <a:rPr lang="en-US" sz="1200" b="1" dirty="0" smtClean="0">
                <a:solidFill>
                  <a:schemeClr val="tx1"/>
                </a:solidFill>
                <a:cs typeface="Arial" charset="0"/>
              </a:rPr>
              <a:t>Partially Accept</a:t>
            </a:r>
          </a:p>
        </p:txBody>
      </p:sp>
      <p:sp>
        <p:nvSpPr>
          <p:cNvPr id="72" name="직사각형 71"/>
          <p:cNvSpPr/>
          <p:nvPr/>
        </p:nvSpPr>
        <p:spPr>
          <a:xfrm>
            <a:off x="6781800" y="5791200"/>
            <a:ext cx="1295400" cy="228600"/>
          </a:xfrm>
          <a:prstGeom prst="rect">
            <a:avLst/>
          </a:prstGeom>
          <a:gradFill flip="none" rotWithShape="1">
            <a:gsLst>
              <a:gs pos="100000">
                <a:schemeClr val="bg1"/>
              </a:gs>
              <a:gs pos="17999">
                <a:schemeClr val="bg1"/>
              </a:gs>
              <a:gs pos="36000">
                <a:schemeClr val="bg1"/>
              </a:gs>
              <a:gs pos="86000">
                <a:schemeClr val="bg1"/>
              </a:gs>
              <a:gs pos="94000">
                <a:schemeClr val="bg1">
                  <a:lumMod val="75000"/>
                </a:schemeClr>
              </a:gs>
            </a:gsLst>
            <a:path path="shape">
              <a:fillToRect l="50000" t="50000" r="50000" b="50000"/>
            </a:path>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bIns="91440" rtlCol="0" anchor="ctr"/>
          <a:lstStyle/>
          <a:p>
            <a:pPr algn="ctr"/>
            <a:r>
              <a:rPr lang="en-US" sz="1200" b="1" dirty="0" smtClean="0">
                <a:solidFill>
                  <a:schemeClr val="tx1"/>
                </a:solidFill>
                <a:cs typeface="Arial" charset="0"/>
              </a:rPr>
              <a:t>Reject</a:t>
            </a:r>
          </a:p>
        </p:txBody>
      </p:sp>
      <p:cxnSp>
        <p:nvCxnSpPr>
          <p:cNvPr id="74" name="직선 연결선 73"/>
          <p:cNvCxnSpPr/>
          <p:nvPr/>
        </p:nvCxnSpPr>
        <p:spPr>
          <a:xfrm>
            <a:off x="5715000" y="6172200"/>
            <a:ext cx="609600" cy="0"/>
          </a:xfrm>
          <a:prstGeom prst="line">
            <a:avLst/>
          </a:prstGeom>
          <a:ln w="38100">
            <a:solidFill>
              <a:srgbClr val="C00000"/>
            </a:solidFill>
          </a:ln>
          <a:scene3d>
            <a:camera prst="orthographicFront"/>
            <a:lightRig rig="threePt" dir="t"/>
          </a:scene3d>
          <a:sp3d>
            <a:bevelT/>
            <a:bevelB prst="angle"/>
          </a:sp3d>
        </p:spPr>
        <p:style>
          <a:lnRef idx="1">
            <a:schemeClr val="accent1"/>
          </a:lnRef>
          <a:fillRef idx="0">
            <a:schemeClr val="accent1"/>
          </a:fillRef>
          <a:effectRef idx="0">
            <a:schemeClr val="accent1"/>
          </a:effectRef>
          <a:fontRef idx="minor">
            <a:schemeClr val="tx1"/>
          </a:fontRef>
        </p:style>
      </p:cxnSp>
      <p:sp>
        <p:nvSpPr>
          <p:cNvPr id="75" name="곱셈 기호 74"/>
          <p:cNvSpPr/>
          <p:nvPr/>
        </p:nvSpPr>
        <p:spPr>
          <a:xfrm>
            <a:off x="7162800" y="6019800"/>
            <a:ext cx="533400" cy="304800"/>
          </a:xfrm>
          <a:prstGeom prst="mathMultiply">
            <a:avLst/>
          </a:prstGeom>
          <a:solidFill>
            <a:srgbClr val="C00000"/>
          </a:solidFill>
          <a:ln w="38100">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365760" tIns="914400" bIns="0" rtlCol="0" anchor="ctr"/>
          <a:lstStyle/>
          <a:p>
            <a:pPr algn="ctr"/>
            <a:endParaRPr lang="en-US" b="1" dirty="0" smtClean="0">
              <a:solidFill>
                <a:schemeClr val="tx1"/>
              </a:solidFill>
              <a:cs typeface="Arial" charset="0"/>
            </a:endParaRPr>
          </a:p>
        </p:txBody>
      </p:sp>
      <p:sp>
        <p:nvSpPr>
          <p:cNvPr id="76" name="자유형 75"/>
          <p:cNvSpPr/>
          <p:nvPr/>
        </p:nvSpPr>
        <p:spPr>
          <a:xfrm>
            <a:off x="4724400" y="2269612"/>
            <a:ext cx="533400" cy="168788"/>
          </a:xfrm>
          <a:custGeom>
            <a:avLst/>
            <a:gdLst>
              <a:gd name="connsiteX0" fmla="*/ 0 w 942257"/>
              <a:gd name="connsiteY0" fmla="*/ 96684 h 321187"/>
              <a:gd name="connsiteX1" fmla="*/ 196645 w 942257"/>
              <a:gd name="connsiteY1" fmla="*/ 312994 h 321187"/>
              <a:gd name="connsiteX2" fmla="*/ 825909 w 942257"/>
              <a:gd name="connsiteY2" fmla="*/ 47523 h 321187"/>
              <a:gd name="connsiteX3" fmla="*/ 894735 w 942257"/>
              <a:gd name="connsiteY3" fmla="*/ 27858 h 321187"/>
            </a:gdLst>
            <a:ahLst/>
            <a:cxnLst>
              <a:cxn ang="0">
                <a:pos x="connsiteX0" y="connsiteY0"/>
              </a:cxn>
              <a:cxn ang="0">
                <a:pos x="connsiteX1" y="connsiteY1"/>
              </a:cxn>
              <a:cxn ang="0">
                <a:pos x="connsiteX2" y="connsiteY2"/>
              </a:cxn>
              <a:cxn ang="0">
                <a:pos x="connsiteX3" y="connsiteY3"/>
              </a:cxn>
            </a:cxnLst>
            <a:rect l="l" t="t" r="r" b="b"/>
            <a:pathLst>
              <a:path w="942257" h="321187">
                <a:moveTo>
                  <a:pt x="0" y="96684"/>
                </a:moveTo>
                <a:cubicBezTo>
                  <a:pt x="29497" y="208935"/>
                  <a:pt x="58994" y="321187"/>
                  <a:pt x="196645" y="312994"/>
                </a:cubicBezTo>
                <a:cubicBezTo>
                  <a:pt x="334296" y="304801"/>
                  <a:pt x="709561" y="95046"/>
                  <a:pt x="825909" y="47523"/>
                </a:cubicBezTo>
                <a:cubicBezTo>
                  <a:pt x="942257" y="0"/>
                  <a:pt x="918496" y="13929"/>
                  <a:pt x="894735" y="27858"/>
                </a:cubicBezTo>
              </a:path>
            </a:pathLst>
          </a:custGeom>
          <a:noFill/>
          <a:ln w="34925">
            <a:solidFill>
              <a:srgbClr val="C00000"/>
            </a:solidFill>
          </a:ln>
          <a:scene3d>
            <a:camera prst="orthographicFront"/>
            <a:lightRig rig="threePt" dir="t"/>
          </a:scene3d>
          <a:sp3d>
            <a:bevelT/>
            <a:bevelB/>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7" name="직선 연결선 76"/>
          <p:cNvCxnSpPr/>
          <p:nvPr/>
        </p:nvCxnSpPr>
        <p:spPr>
          <a:xfrm>
            <a:off x="3429000" y="2362200"/>
            <a:ext cx="609600" cy="0"/>
          </a:xfrm>
          <a:prstGeom prst="line">
            <a:avLst/>
          </a:prstGeom>
          <a:ln w="38100">
            <a:solidFill>
              <a:srgbClr val="C00000"/>
            </a:solidFill>
          </a:ln>
          <a:scene3d>
            <a:camera prst="orthographicFront"/>
            <a:lightRig rig="threePt" dir="t"/>
          </a:scene3d>
          <a:sp3d>
            <a:bevelT/>
            <a:bevelB prst="angle"/>
          </a:sp3d>
        </p:spPr>
        <p:style>
          <a:lnRef idx="1">
            <a:schemeClr val="accent1"/>
          </a:lnRef>
          <a:fillRef idx="0">
            <a:schemeClr val="accent1"/>
          </a:fillRef>
          <a:effectRef idx="0">
            <a:schemeClr val="accent1"/>
          </a:effectRef>
          <a:fontRef idx="minor">
            <a:schemeClr val="tx1"/>
          </a:fontRef>
        </p:style>
      </p:cxnSp>
      <p:sp>
        <p:nvSpPr>
          <p:cNvPr id="78" name="자유형 77"/>
          <p:cNvSpPr/>
          <p:nvPr/>
        </p:nvSpPr>
        <p:spPr>
          <a:xfrm>
            <a:off x="4724400" y="2667000"/>
            <a:ext cx="533400" cy="168788"/>
          </a:xfrm>
          <a:custGeom>
            <a:avLst/>
            <a:gdLst>
              <a:gd name="connsiteX0" fmla="*/ 0 w 942257"/>
              <a:gd name="connsiteY0" fmla="*/ 96684 h 321187"/>
              <a:gd name="connsiteX1" fmla="*/ 196645 w 942257"/>
              <a:gd name="connsiteY1" fmla="*/ 312994 h 321187"/>
              <a:gd name="connsiteX2" fmla="*/ 825909 w 942257"/>
              <a:gd name="connsiteY2" fmla="*/ 47523 h 321187"/>
              <a:gd name="connsiteX3" fmla="*/ 894735 w 942257"/>
              <a:gd name="connsiteY3" fmla="*/ 27858 h 321187"/>
            </a:gdLst>
            <a:ahLst/>
            <a:cxnLst>
              <a:cxn ang="0">
                <a:pos x="connsiteX0" y="connsiteY0"/>
              </a:cxn>
              <a:cxn ang="0">
                <a:pos x="connsiteX1" y="connsiteY1"/>
              </a:cxn>
              <a:cxn ang="0">
                <a:pos x="connsiteX2" y="connsiteY2"/>
              </a:cxn>
              <a:cxn ang="0">
                <a:pos x="connsiteX3" y="connsiteY3"/>
              </a:cxn>
            </a:cxnLst>
            <a:rect l="l" t="t" r="r" b="b"/>
            <a:pathLst>
              <a:path w="942257" h="321187">
                <a:moveTo>
                  <a:pt x="0" y="96684"/>
                </a:moveTo>
                <a:cubicBezTo>
                  <a:pt x="29497" y="208935"/>
                  <a:pt x="58994" y="321187"/>
                  <a:pt x="196645" y="312994"/>
                </a:cubicBezTo>
                <a:cubicBezTo>
                  <a:pt x="334296" y="304801"/>
                  <a:pt x="709561" y="95046"/>
                  <a:pt x="825909" y="47523"/>
                </a:cubicBezTo>
                <a:cubicBezTo>
                  <a:pt x="942257" y="0"/>
                  <a:pt x="918496" y="13929"/>
                  <a:pt x="894735" y="27858"/>
                </a:cubicBezTo>
              </a:path>
            </a:pathLst>
          </a:custGeom>
          <a:noFill/>
          <a:ln w="34925">
            <a:solidFill>
              <a:srgbClr val="C00000"/>
            </a:solidFill>
          </a:ln>
          <a:scene3d>
            <a:camera prst="orthographicFront"/>
            <a:lightRig rig="threePt" dir="t"/>
          </a:scene3d>
          <a:sp3d>
            <a:bevelT/>
            <a:bevelB/>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곱셈 기호 78"/>
          <p:cNvSpPr/>
          <p:nvPr/>
        </p:nvSpPr>
        <p:spPr>
          <a:xfrm>
            <a:off x="3429000" y="2590800"/>
            <a:ext cx="533400" cy="304800"/>
          </a:xfrm>
          <a:prstGeom prst="mathMultiply">
            <a:avLst/>
          </a:prstGeom>
          <a:solidFill>
            <a:srgbClr val="C00000"/>
          </a:solidFill>
          <a:ln w="38100">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365760" tIns="914400" bIns="0" rtlCol="0" anchor="ctr"/>
          <a:lstStyle/>
          <a:p>
            <a:pPr algn="ctr"/>
            <a:endParaRPr lang="en-US" b="1" dirty="0" smtClean="0">
              <a:solidFill>
                <a:schemeClr val="tx1"/>
              </a:solidFill>
              <a:cs typeface="Arial" charset="0"/>
            </a:endParaRPr>
          </a:p>
        </p:txBody>
      </p:sp>
      <p:sp>
        <p:nvSpPr>
          <p:cNvPr id="80" name="자유형 79"/>
          <p:cNvSpPr/>
          <p:nvPr/>
        </p:nvSpPr>
        <p:spPr>
          <a:xfrm>
            <a:off x="4724400" y="3124200"/>
            <a:ext cx="533400" cy="168788"/>
          </a:xfrm>
          <a:custGeom>
            <a:avLst/>
            <a:gdLst>
              <a:gd name="connsiteX0" fmla="*/ 0 w 942257"/>
              <a:gd name="connsiteY0" fmla="*/ 96684 h 321187"/>
              <a:gd name="connsiteX1" fmla="*/ 196645 w 942257"/>
              <a:gd name="connsiteY1" fmla="*/ 312994 h 321187"/>
              <a:gd name="connsiteX2" fmla="*/ 825909 w 942257"/>
              <a:gd name="connsiteY2" fmla="*/ 47523 h 321187"/>
              <a:gd name="connsiteX3" fmla="*/ 894735 w 942257"/>
              <a:gd name="connsiteY3" fmla="*/ 27858 h 321187"/>
            </a:gdLst>
            <a:ahLst/>
            <a:cxnLst>
              <a:cxn ang="0">
                <a:pos x="connsiteX0" y="connsiteY0"/>
              </a:cxn>
              <a:cxn ang="0">
                <a:pos x="connsiteX1" y="connsiteY1"/>
              </a:cxn>
              <a:cxn ang="0">
                <a:pos x="connsiteX2" y="connsiteY2"/>
              </a:cxn>
              <a:cxn ang="0">
                <a:pos x="connsiteX3" y="connsiteY3"/>
              </a:cxn>
            </a:cxnLst>
            <a:rect l="l" t="t" r="r" b="b"/>
            <a:pathLst>
              <a:path w="942257" h="321187">
                <a:moveTo>
                  <a:pt x="0" y="96684"/>
                </a:moveTo>
                <a:cubicBezTo>
                  <a:pt x="29497" y="208935"/>
                  <a:pt x="58994" y="321187"/>
                  <a:pt x="196645" y="312994"/>
                </a:cubicBezTo>
                <a:cubicBezTo>
                  <a:pt x="334296" y="304801"/>
                  <a:pt x="709561" y="95046"/>
                  <a:pt x="825909" y="47523"/>
                </a:cubicBezTo>
                <a:cubicBezTo>
                  <a:pt x="942257" y="0"/>
                  <a:pt x="918496" y="13929"/>
                  <a:pt x="894735" y="27858"/>
                </a:cubicBezTo>
              </a:path>
            </a:pathLst>
          </a:custGeom>
          <a:noFill/>
          <a:ln w="34925">
            <a:solidFill>
              <a:srgbClr val="C00000"/>
            </a:solidFill>
          </a:ln>
          <a:scene3d>
            <a:camera prst="orthographicFront"/>
            <a:lightRig rig="threePt" dir="t"/>
          </a:scene3d>
          <a:sp3d>
            <a:bevelT/>
            <a:bevelB/>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자유형 81"/>
          <p:cNvSpPr/>
          <p:nvPr/>
        </p:nvSpPr>
        <p:spPr>
          <a:xfrm>
            <a:off x="3505200" y="3124200"/>
            <a:ext cx="533400" cy="168788"/>
          </a:xfrm>
          <a:custGeom>
            <a:avLst/>
            <a:gdLst>
              <a:gd name="connsiteX0" fmla="*/ 0 w 942257"/>
              <a:gd name="connsiteY0" fmla="*/ 96684 h 321187"/>
              <a:gd name="connsiteX1" fmla="*/ 196645 w 942257"/>
              <a:gd name="connsiteY1" fmla="*/ 312994 h 321187"/>
              <a:gd name="connsiteX2" fmla="*/ 825909 w 942257"/>
              <a:gd name="connsiteY2" fmla="*/ 47523 h 321187"/>
              <a:gd name="connsiteX3" fmla="*/ 894735 w 942257"/>
              <a:gd name="connsiteY3" fmla="*/ 27858 h 321187"/>
            </a:gdLst>
            <a:ahLst/>
            <a:cxnLst>
              <a:cxn ang="0">
                <a:pos x="connsiteX0" y="connsiteY0"/>
              </a:cxn>
              <a:cxn ang="0">
                <a:pos x="connsiteX1" y="connsiteY1"/>
              </a:cxn>
              <a:cxn ang="0">
                <a:pos x="connsiteX2" y="connsiteY2"/>
              </a:cxn>
              <a:cxn ang="0">
                <a:pos x="connsiteX3" y="connsiteY3"/>
              </a:cxn>
            </a:cxnLst>
            <a:rect l="l" t="t" r="r" b="b"/>
            <a:pathLst>
              <a:path w="942257" h="321187">
                <a:moveTo>
                  <a:pt x="0" y="96684"/>
                </a:moveTo>
                <a:cubicBezTo>
                  <a:pt x="29497" y="208935"/>
                  <a:pt x="58994" y="321187"/>
                  <a:pt x="196645" y="312994"/>
                </a:cubicBezTo>
                <a:cubicBezTo>
                  <a:pt x="334296" y="304801"/>
                  <a:pt x="709561" y="95046"/>
                  <a:pt x="825909" y="47523"/>
                </a:cubicBezTo>
                <a:cubicBezTo>
                  <a:pt x="942257" y="0"/>
                  <a:pt x="918496" y="13929"/>
                  <a:pt x="894735" y="27858"/>
                </a:cubicBezTo>
              </a:path>
            </a:pathLst>
          </a:custGeom>
          <a:noFill/>
          <a:ln w="34925">
            <a:solidFill>
              <a:srgbClr val="C00000"/>
            </a:solidFill>
          </a:ln>
          <a:scene3d>
            <a:camera prst="orthographicFront"/>
            <a:lightRig rig="threePt" dir="t"/>
          </a:scene3d>
          <a:sp3d>
            <a:bevelT/>
            <a:bevelB/>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 name="곱셈 기호 84"/>
          <p:cNvSpPr/>
          <p:nvPr/>
        </p:nvSpPr>
        <p:spPr>
          <a:xfrm>
            <a:off x="4648200" y="3505200"/>
            <a:ext cx="533400" cy="304800"/>
          </a:xfrm>
          <a:prstGeom prst="mathMultiply">
            <a:avLst/>
          </a:prstGeom>
          <a:solidFill>
            <a:srgbClr val="C00000"/>
          </a:solidFill>
          <a:ln w="38100">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365760" tIns="914400" bIns="0" rtlCol="0" anchor="ctr"/>
          <a:lstStyle/>
          <a:p>
            <a:pPr algn="ctr"/>
            <a:endParaRPr lang="en-US" b="1" dirty="0" smtClean="0">
              <a:solidFill>
                <a:schemeClr val="tx1"/>
              </a:solidFill>
              <a:cs typeface="Arial" charset="0"/>
            </a:endParaRPr>
          </a:p>
        </p:txBody>
      </p:sp>
      <p:cxnSp>
        <p:nvCxnSpPr>
          <p:cNvPr id="87" name="직선 연결선 86"/>
          <p:cNvCxnSpPr/>
          <p:nvPr/>
        </p:nvCxnSpPr>
        <p:spPr>
          <a:xfrm rot="5400000">
            <a:off x="6286500" y="3543300"/>
            <a:ext cx="4343400"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93" name="자유형 92"/>
          <p:cNvSpPr/>
          <p:nvPr/>
        </p:nvSpPr>
        <p:spPr>
          <a:xfrm>
            <a:off x="3429000" y="4495800"/>
            <a:ext cx="533400" cy="168788"/>
          </a:xfrm>
          <a:custGeom>
            <a:avLst/>
            <a:gdLst>
              <a:gd name="connsiteX0" fmla="*/ 0 w 942257"/>
              <a:gd name="connsiteY0" fmla="*/ 96684 h 321187"/>
              <a:gd name="connsiteX1" fmla="*/ 196645 w 942257"/>
              <a:gd name="connsiteY1" fmla="*/ 312994 h 321187"/>
              <a:gd name="connsiteX2" fmla="*/ 825909 w 942257"/>
              <a:gd name="connsiteY2" fmla="*/ 47523 h 321187"/>
              <a:gd name="connsiteX3" fmla="*/ 894735 w 942257"/>
              <a:gd name="connsiteY3" fmla="*/ 27858 h 321187"/>
            </a:gdLst>
            <a:ahLst/>
            <a:cxnLst>
              <a:cxn ang="0">
                <a:pos x="connsiteX0" y="connsiteY0"/>
              </a:cxn>
              <a:cxn ang="0">
                <a:pos x="connsiteX1" y="connsiteY1"/>
              </a:cxn>
              <a:cxn ang="0">
                <a:pos x="connsiteX2" y="connsiteY2"/>
              </a:cxn>
              <a:cxn ang="0">
                <a:pos x="connsiteX3" y="connsiteY3"/>
              </a:cxn>
            </a:cxnLst>
            <a:rect l="l" t="t" r="r" b="b"/>
            <a:pathLst>
              <a:path w="942257" h="321187">
                <a:moveTo>
                  <a:pt x="0" y="96684"/>
                </a:moveTo>
                <a:cubicBezTo>
                  <a:pt x="29497" y="208935"/>
                  <a:pt x="58994" y="321187"/>
                  <a:pt x="196645" y="312994"/>
                </a:cubicBezTo>
                <a:cubicBezTo>
                  <a:pt x="334296" y="304801"/>
                  <a:pt x="709561" y="95046"/>
                  <a:pt x="825909" y="47523"/>
                </a:cubicBezTo>
                <a:cubicBezTo>
                  <a:pt x="942257" y="0"/>
                  <a:pt x="918496" y="13929"/>
                  <a:pt x="894735" y="27858"/>
                </a:cubicBezTo>
              </a:path>
            </a:pathLst>
          </a:custGeom>
          <a:noFill/>
          <a:ln w="34925">
            <a:solidFill>
              <a:srgbClr val="C00000"/>
            </a:solidFill>
          </a:ln>
          <a:scene3d>
            <a:camera prst="orthographicFront"/>
            <a:lightRig rig="threePt" dir="t"/>
          </a:scene3d>
          <a:sp3d>
            <a:bevelT/>
            <a:bevelB/>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자유형 93"/>
          <p:cNvSpPr/>
          <p:nvPr/>
        </p:nvSpPr>
        <p:spPr>
          <a:xfrm>
            <a:off x="4648200" y="4495800"/>
            <a:ext cx="533400" cy="168788"/>
          </a:xfrm>
          <a:custGeom>
            <a:avLst/>
            <a:gdLst>
              <a:gd name="connsiteX0" fmla="*/ 0 w 942257"/>
              <a:gd name="connsiteY0" fmla="*/ 96684 h 321187"/>
              <a:gd name="connsiteX1" fmla="*/ 196645 w 942257"/>
              <a:gd name="connsiteY1" fmla="*/ 312994 h 321187"/>
              <a:gd name="connsiteX2" fmla="*/ 825909 w 942257"/>
              <a:gd name="connsiteY2" fmla="*/ 47523 h 321187"/>
              <a:gd name="connsiteX3" fmla="*/ 894735 w 942257"/>
              <a:gd name="connsiteY3" fmla="*/ 27858 h 321187"/>
            </a:gdLst>
            <a:ahLst/>
            <a:cxnLst>
              <a:cxn ang="0">
                <a:pos x="connsiteX0" y="connsiteY0"/>
              </a:cxn>
              <a:cxn ang="0">
                <a:pos x="connsiteX1" y="connsiteY1"/>
              </a:cxn>
              <a:cxn ang="0">
                <a:pos x="connsiteX2" y="connsiteY2"/>
              </a:cxn>
              <a:cxn ang="0">
                <a:pos x="connsiteX3" y="connsiteY3"/>
              </a:cxn>
            </a:cxnLst>
            <a:rect l="l" t="t" r="r" b="b"/>
            <a:pathLst>
              <a:path w="942257" h="321187">
                <a:moveTo>
                  <a:pt x="0" y="96684"/>
                </a:moveTo>
                <a:cubicBezTo>
                  <a:pt x="29497" y="208935"/>
                  <a:pt x="58994" y="321187"/>
                  <a:pt x="196645" y="312994"/>
                </a:cubicBezTo>
                <a:cubicBezTo>
                  <a:pt x="334296" y="304801"/>
                  <a:pt x="709561" y="95046"/>
                  <a:pt x="825909" y="47523"/>
                </a:cubicBezTo>
                <a:cubicBezTo>
                  <a:pt x="942257" y="0"/>
                  <a:pt x="918496" y="13929"/>
                  <a:pt x="894735" y="27858"/>
                </a:cubicBezTo>
              </a:path>
            </a:pathLst>
          </a:custGeom>
          <a:noFill/>
          <a:ln w="34925">
            <a:solidFill>
              <a:srgbClr val="C00000"/>
            </a:solidFill>
          </a:ln>
          <a:scene3d>
            <a:camera prst="orthographicFront"/>
            <a:lightRig rig="threePt" dir="t"/>
          </a:scene3d>
          <a:sp3d>
            <a:bevelT/>
            <a:bevelB/>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 name="자유형 95"/>
          <p:cNvSpPr/>
          <p:nvPr/>
        </p:nvSpPr>
        <p:spPr>
          <a:xfrm>
            <a:off x="4648200" y="4038600"/>
            <a:ext cx="533400" cy="168788"/>
          </a:xfrm>
          <a:custGeom>
            <a:avLst/>
            <a:gdLst>
              <a:gd name="connsiteX0" fmla="*/ 0 w 942257"/>
              <a:gd name="connsiteY0" fmla="*/ 96684 h 321187"/>
              <a:gd name="connsiteX1" fmla="*/ 196645 w 942257"/>
              <a:gd name="connsiteY1" fmla="*/ 312994 h 321187"/>
              <a:gd name="connsiteX2" fmla="*/ 825909 w 942257"/>
              <a:gd name="connsiteY2" fmla="*/ 47523 h 321187"/>
              <a:gd name="connsiteX3" fmla="*/ 894735 w 942257"/>
              <a:gd name="connsiteY3" fmla="*/ 27858 h 321187"/>
            </a:gdLst>
            <a:ahLst/>
            <a:cxnLst>
              <a:cxn ang="0">
                <a:pos x="connsiteX0" y="connsiteY0"/>
              </a:cxn>
              <a:cxn ang="0">
                <a:pos x="connsiteX1" y="connsiteY1"/>
              </a:cxn>
              <a:cxn ang="0">
                <a:pos x="connsiteX2" y="connsiteY2"/>
              </a:cxn>
              <a:cxn ang="0">
                <a:pos x="connsiteX3" y="connsiteY3"/>
              </a:cxn>
            </a:cxnLst>
            <a:rect l="l" t="t" r="r" b="b"/>
            <a:pathLst>
              <a:path w="942257" h="321187">
                <a:moveTo>
                  <a:pt x="0" y="96684"/>
                </a:moveTo>
                <a:cubicBezTo>
                  <a:pt x="29497" y="208935"/>
                  <a:pt x="58994" y="321187"/>
                  <a:pt x="196645" y="312994"/>
                </a:cubicBezTo>
                <a:cubicBezTo>
                  <a:pt x="334296" y="304801"/>
                  <a:pt x="709561" y="95046"/>
                  <a:pt x="825909" y="47523"/>
                </a:cubicBezTo>
                <a:cubicBezTo>
                  <a:pt x="942257" y="0"/>
                  <a:pt x="918496" y="13929"/>
                  <a:pt x="894735" y="27858"/>
                </a:cubicBezTo>
              </a:path>
            </a:pathLst>
          </a:custGeom>
          <a:noFill/>
          <a:ln w="34925">
            <a:solidFill>
              <a:srgbClr val="C00000"/>
            </a:solidFill>
          </a:ln>
          <a:scene3d>
            <a:camera prst="orthographicFront"/>
            <a:lightRig rig="threePt" dir="t"/>
          </a:scene3d>
          <a:sp3d>
            <a:bevelT/>
            <a:bevelB/>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97" name="직선 연결선 96"/>
          <p:cNvCxnSpPr/>
          <p:nvPr/>
        </p:nvCxnSpPr>
        <p:spPr>
          <a:xfrm>
            <a:off x="3429000" y="4114800"/>
            <a:ext cx="609600" cy="0"/>
          </a:xfrm>
          <a:prstGeom prst="line">
            <a:avLst/>
          </a:prstGeom>
          <a:ln w="38100">
            <a:solidFill>
              <a:srgbClr val="C00000"/>
            </a:solidFill>
          </a:ln>
          <a:scene3d>
            <a:camera prst="orthographicFront"/>
            <a:lightRig rig="threePt" dir="t"/>
          </a:scene3d>
          <a:sp3d>
            <a:bevelT/>
            <a:bevelB prst="angle"/>
          </a:sp3d>
        </p:spPr>
        <p:style>
          <a:lnRef idx="1">
            <a:schemeClr val="accent1"/>
          </a:lnRef>
          <a:fillRef idx="0">
            <a:schemeClr val="accent1"/>
          </a:fillRef>
          <a:effectRef idx="0">
            <a:schemeClr val="accent1"/>
          </a:effectRef>
          <a:fontRef idx="minor">
            <a:schemeClr val="tx1"/>
          </a:fontRef>
        </p:style>
      </p:cxnSp>
      <p:sp>
        <p:nvSpPr>
          <p:cNvPr id="98" name="곱셈 기호 97"/>
          <p:cNvSpPr/>
          <p:nvPr/>
        </p:nvSpPr>
        <p:spPr>
          <a:xfrm>
            <a:off x="4648200" y="4876800"/>
            <a:ext cx="533400" cy="304800"/>
          </a:xfrm>
          <a:prstGeom prst="mathMultiply">
            <a:avLst/>
          </a:prstGeom>
          <a:solidFill>
            <a:srgbClr val="C00000"/>
          </a:solidFill>
          <a:ln w="38100">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365760" tIns="914400" bIns="0" rtlCol="0" anchor="ctr"/>
          <a:lstStyle/>
          <a:p>
            <a:pPr algn="ctr"/>
            <a:endParaRPr lang="en-US" b="1" dirty="0" smtClean="0">
              <a:solidFill>
                <a:schemeClr val="tx1"/>
              </a:solidFill>
              <a:cs typeface="Arial" charset="0"/>
            </a:endParaRPr>
          </a:p>
        </p:txBody>
      </p:sp>
      <p:cxnSp>
        <p:nvCxnSpPr>
          <p:cNvPr id="99" name="직선 연결선 98"/>
          <p:cNvCxnSpPr/>
          <p:nvPr/>
        </p:nvCxnSpPr>
        <p:spPr>
          <a:xfrm>
            <a:off x="3429000" y="3657600"/>
            <a:ext cx="609600" cy="0"/>
          </a:xfrm>
          <a:prstGeom prst="line">
            <a:avLst/>
          </a:prstGeom>
          <a:ln w="38100">
            <a:solidFill>
              <a:srgbClr val="C00000"/>
            </a:solidFill>
          </a:ln>
          <a:scene3d>
            <a:camera prst="orthographicFront"/>
            <a:lightRig rig="threePt" dir="t"/>
          </a:scene3d>
          <a:sp3d>
            <a:bevelT/>
            <a:bevelB prst="angle"/>
          </a:sp3d>
        </p:spPr>
        <p:style>
          <a:lnRef idx="1">
            <a:schemeClr val="accent1"/>
          </a:lnRef>
          <a:fillRef idx="0">
            <a:schemeClr val="accent1"/>
          </a:fillRef>
          <a:effectRef idx="0">
            <a:schemeClr val="accent1"/>
          </a:effectRef>
          <a:fontRef idx="minor">
            <a:schemeClr val="tx1"/>
          </a:fontRef>
        </p:style>
      </p:cxnSp>
      <p:cxnSp>
        <p:nvCxnSpPr>
          <p:cNvPr id="100" name="직선 연결선 99"/>
          <p:cNvCxnSpPr/>
          <p:nvPr/>
        </p:nvCxnSpPr>
        <p:spPr>
          <a:xfrm>
            <a:off x="3429000" y="5029200"/>
            <a:ext cx="609600" cy="0"/>
          </a:xfrm>
          <a:prstGeom prst="line">
            <a:avLst/>
          </a:prstGeom>
          <a:ln w="38100">
            <a:solidFill>
              <a:srgbClr val="C00000"/>
            </a:solidFill>
          </a:ln>
          <a:scene3d>
            <a:camera prst="orthographicFront"/>
            <a:lightRig rig="threePt" dir="t"/>
          </a:scene3d>
          <a:sp3d>
            <a:bevelT/>
            <a:bevelB prst="angle"/>
          </a:sp3d>
        </p:spPr>
        <p:style>
          <a:lnRef idx="1">
            <a:schemeClr val="accent1"/>
          </a:lnRef>
          <a:fillRef idx="0">
            <a:schemeClr val="accent1"/>
          </a:fillRef>
          <a:effectRef idx="0">
            <a:schemeClr val="accent1"/>
          </a:effectRef>
          <a:fontRef idx="minor">
            <a:schemeClr val="tx1"/>
          </a:fontRef>
        </p:style>
      </p:cxnSp>
      <p:sp>
        <p:nvSpPr>
          <p:cNvPr id="101" name="곱셈 기호 100"/>
          <p:cNvSpPr/>
          <p:nvPr/>
        </p:nvSpPr>
        <p:spPr>
          <a:xfrm>
            <a:off x="3429000" y="5334000"/>
            <a:ext cx="533400" cy="304800"/>
          </a:xfrm>
          <a:prstGeom prst="mathMultiply">
            <a:avLst/>
          </a:prstGeom>
          <a:solidFill>
            <a:srgbClr val="C00000"/>
          </a:solidFill>
          <a:ln w="38100">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365760" tIns="914400" bIns="0" rtlCol="0" anchor="ctr"/>
          <a:lstStyle/>
          <a:p>
            <a:pPr algn="ctr"/>
            <a:endParaRPr lang="en-US" b="1" dirty="0" smtClean="0">
              <a:solidFill>
                <a:schemeClr val="tx1"/>
              </a:solidFill>
              <a:cs typeface="Arial" charset="0"/>
            </a:endParaRPr>
          </a:p>
        </p:txBody>
      </p:sp>
      <p:sp>
        <p:nvSpPr>
          <p:cNvPr id="102" name="자유형 101"/>
          <p:cNvSpPr/>
          <p:nvPr/>
        </p:nvSpPr>
        <p:spPr>
          <a:xfrm>
            <a:off x="4648200" y="5393812"/>
            <a:ext cx="533400" cy="168788"/>
          </a:xfrm>
          <a:custGeom>
            <a:avLst/>
            <a:gdLst>
              <a:gd name="connsiteX0" fmla="*/ 0 w 942257"/>
              <a:gd name="connsiteY0" fmla="*/ 96684 h 321187"/>
              <a:gd name="connsiteX1" fmla="*/ 196645 w 942257"/>
              <a:gd name="connsiteY1" fmla="*/ 312994 h 321187"/>
              <a:gd name="connsiteX2" fmla="*/ 825909 w 942257"/>
              <a:gd name="connsiteY2" fmla="*/ 47523 h 321187"/>
              <a:gd name="connsiteX3" fmla="*/ 894735 w 942257"/>
              <a:gd name="connsiteY3" fmla="*/ 27858 h 321187"/>
            </a:gdLst>
            <a:ahLst/>
            <a:cxnLst>
              <a:cxn ang="0">
                <a:pos x="connsiteX0" y="connsiteY0"/>
              </a:cxn>
              <a:cxn ang="0">
                <a:pos x="connsiteX1" y="connsiteY1"/>
              </a:cxn>
              <a:cxn ang="0">
                <a:pos x="connsiteX2" y="connsiteY2"/>
              </a:cxn>
              <a:cxn ang="0">
                <a:pos x="connsiteX3" y="connsiteY3"/>
              </a:cxn>
            </a:cxnLst>
            <a:rect l="l" t="t" r="r" b="b"/>
            <a:pathLst>
              <a:path w="942257" h="321187">
                <a:moveTo>
                  <a:pt x="0" y="96684"/>
                </a:moveTo>
                <a:cubicBezTo>
                  <a:pt x="29497" y="208935"/>
                  <a:pt x="58994" y="321187"/>
                  <a:pt x="196645" y="312994"/>
                </a:cubicBezTo>
                <a:cubicBezTo>
                  <a:pt x="334296" y="304801"/>
                  <a:pt x="709561" y="95046"/>
                  <a:pt x="825909" y="47523"/>
                </a:cubicBezTo>
                <a:cubicBezTo>
                  <a:pt x="942257" y="0"/>
                  <a:pt x="918496" y="13929"/>
                  <a:pt x="894735" y="27858"/>
                </a:cubicBezTo>
              </a:path>
            </a:pathLst>
          </a:custGeom>
          <a:noFill/>
          <a:ln w="34925">
            <a:solidFill>
              <a:srgbClr val="C00000"/>
            </a:solidFill>
          </a:ln>
          <a:scene3d>
            <a:camera prst="orthographicFront"/>
            <a:lightRig rig="threePt" dir="t"/>
          </a:scene3d>
          <a:sp3d>
            <a:bevelT/>
            <a:bevelB/>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03" name="직선 연결선 102"/>
          <p:cNvCxnSpPr/>
          <p:nvPr/>
        </p:nvCxnSpPr>
        <p:spPr>
          <a:xfrm>
            <a:off x="6096000" y="2362200"/>
            <a:ext cx="609600" cy="0"/>
          </a:xfrm>
          <a:prstGeom prst="line">
            <a:avLst/>
          </a:prstGeom>
          <a:ln w="38100">
            <a:solidFill>
              <a:srgbClr val="C00000"/>
            </a:solidFill>
          </a:ln>
          <a:scene3d>
            <a:camera prst="orthographicFront"/>
            <a:lightRig rig="threePt" dir="t"/>
          </a:scene3d>
          <a:sp3d>
            <a:bevelT/>
            <a:bevelB prst="angle"/>
          </a:sp3d>
        </p:spPr>
        <p:style>
          <a:lnRef idx="1">
            <a:schemeClr val="accent1"/>
          </a:lnRef>
          <a:fillRef idx="0">
            <a:schemeClr val="accent1"/>
          </a:fillRef>
          <a:effectRef idx="0">
            <a:schemeClr val="accent1"/>
          </a:effectRef>
          <a:fontRef idx="minor">
            <a:schemeClr val="tx1"/>
          </a:fontRef>
        </p:style>
      </p:cxnSp>
      <p:sp>
        <p:nvSpPr>
          <p:cNvPr id="104" name="곱셈 기호 103"/>
          <p:cNvSpPr/>
          <p:nvPr/>
        </p:nvSpPr>
        <p:spPr>
          <a:xfrm>
            <a:off x="7543800" y="2209800"/>
            <a:ext cx="533400" cy="304800"/>
          </a:xfrm>
          <a:prstGeom prst="mathMultiply">
            <a:avLst/>
          </a:prstGeom>
          <a:solidFill>
            <a:srgbClr val="C00000"/>
          </a:solidFill>
          <a:ln w="38100">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365760" tIns="914400" bIns="0" rtlCol="0" anchor="ctr"/>
          <a:lstStyle/>
          <a:p>
            <a:pPr algn="ctr"/>
            <a:endParaRPr lang="en-US" b="1" dirty="0" smtClean="0">
              <a:solidFill>
                <a:schemeClr val="tx1"/>
              </a:solidFill>
              <a:cs typeface="Arial" charset="0"/>
            </a:endParaRPr>
          </a:p>
        </p:txBody>
      </p:sp>
      <p:cxnSp>
        <p:nvCxnSpPr>
          <p:cNvPr id="105" name="직선 연결선 104"/>
          <p:cNvCxnSpPr/>
          <p:nvPr/>
        </p:nvCxnSpPr>
        <p:spPr>
          <a:xfrm>
            <a:off x="6096000" y="2743200"/>
            <a:ext cx="609600" cy="0"/>
          </a:xfrm>
          <a:prstGeom prst="line">
            <a:avLst/>
          </a:prstGeom>
          <a:ln w="38100">
            <a:solidFill>
              <a:srgbClr val="C00000"/>
            </a:solidFill>
          </a:ln>
          <a:scene3d>
            <a:camera prst="orthographicFront"/>
            <a:lightRig rig="threePt" dir="t"/>
          </a:scene3d>
          <a:sp3d>
            <a:bevelT/>
            <a:bevelB prst="angle"/>
          </a:sp3d>
        </p:spPr>
        <p:style>
          <a:lnRef idx="1">
            <a:schemeClr val="accent1"/>
          </a:lnRef>
          <a:fillRef idx="0">
            <a:schemeClr val="accent1"/>
          </a:fillRef>
          <a:effectRef idx="0">
            <a:schemeClr val="accent1"/>
          </a:effectRef>
          <a:fontRef idx="minor">
            <a:schemeClr val="tx1"/>
          </a:fontRef>
        </p:style>
      </p:cxnSp>
      <p:sp>
        <p:nvSpPr>
          <p:cNvPr id="107" name="자유형 106"/>
          <p:cNvSpPr/>
          <p:nvPr/>
        </p:nvSpPr>
        <p:spPr>
          <a:xfrm>
            <a:off x="6172200" y="3581400"/>
            <a:ext cx="533400" cy="168788"/>
          </a:xfrm>
          <a:custGeom>
            <a:avLst/>
            <a:gdLst>
              <a:gd name="connsiteX0" fmla="*/ 0 w 942257"/>
              <a:gd name="connsiteY0" fmla="*/ 96684 h 321187"/>
              <a:gd name="connsiteX1" fmla="*/ 196645 w 942257"/>
              <a:gd name="connsiteY1" fmla="*/ 312994 h 321187"/>
              <a:gd name="connsiteX2" fmla="*/ 825909 w 942257"/>
              <a:gd name="connsiteY2" fmla="*/ 47523 h 321187"/>
              <a:gd name="connsiteX3" fmla="*/ 894735 w 942257"/>
              <a:gd name="connsiteY3" fmla="*/ 27858 h 321187"/>
            </a:gdLst>
            <a:ahLst/>
            <a:cxnLst>
              <a:cxn ang="0">
                <a:pos x="connsiteX0" y="connsiteY0"/>
              </a:cxn>
              <a:cxn ang="0">
                <a:pos x="connsiteX1" y="connsiteY1"/>
              </a:cxn>
              <a:cxn ang="0">
                <a:pos x="connsiteX2" y="connsiteY2"/>
              </a:cxn>
              <a:cxn ang="0">
                <a:pos x="connsiteX3" y="connsiteY3"/>
              </a:cxn>
            </a:cxnLst>
            <a:rect l="l" t="t" r="r" b="b"/>
            <a:pathLst>
              <a:path w="942257" h="321187">
                <a:moveTo>
                  <a:pt x="0" y="96684"/>
                </a:moveTo>
                <a:cubicBezTo>
                  <a:pt x="29497" y="208935"/>
                  <a:pt x="58994" y="321187"/>
                  <a:pt x="196645" y="312994"/>
                </a:cubicBezTo>
                <a:cubicBezTo>
                  <a:pt x="334296" y="304801"/>
                  <a:pt x="709561" y="95046"/>
                  <a:pt x="825909" y="47523"/>
                </a:cubicBezTo>
                <a:cubicBezTo>
                  <a:pt x="942257" y="0"/>
                  <a:pt x="918496" y="13929"/>
                  <a:pt x="894735" y="27858"/>
                </a:cubicBezTo>
              </a:path>
            </a:pathLst>
          </a:custGeom>
          <a:noFill/>
          <a:ln w="34925">
            <a:solidFill>
              <a:srgbClr val="C00000"/>
            </a:solidFill>
          </a:ln>
          <a:scene3d>
            <a:camera prst="orthographicFront"/>
            <a:lightRig rig="threePt" dir="t"/>
          </a:scene3d>
          <a:sp3d>
            <a:bevelT/>
            <a:bevelB/>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 name="자유형 107"/>
          <p:cNvSpPr/>
          <p:nvPr/>
        </p:nvSpPr>
        <p:spPr>
          <a:xfrm>
            <a:off x="7620000" y="3581400"/>
            <a:ext cx="533400" cy="168788"/>
          </a:xfrm>
          <a:custGeom>
            <a:avLst/>
            <a:gdLst>
              <a:gd name="connsiteX0" fmla="*/ 0 w 942257"/>
              <a:gd name="connsiteY0" fmla="*/ 96684 h 321187"/>
              <a:gd name="connsiteX1" fmla="*/ 196645 w 942257"/>
              <a:gd name="connsiteY1" fmla="*/ 312994 h 321187"/>
              <a:gd name="connsiteX2" fmla="*/ 825909 w 942257"/>
              <a:gd name="connsiteY2" fmla="*/ 47523 h 321187"/>
              <a:gd name="connsiteX3" fmla="*/ 894735 w 942257"/>
              <a:gd name="connsiteY3" fmla="*/ 27858 h 321187"/>
            </a:gdLst>
            <a:ahLst/>
            <a:cxnLst>
              <a:cxn ang="0">
                <a:pos x="connsiteX0" y="connsiteY0"/>
              </a:cxn>
              <a:cxn ang="0">
                <a:pos x="connsiteX1" y="connsiteY1"/>
              </a:cxn>
              <a:cxn ang="0">
                <a:pos x="connsiteX2" y="connsiteY2"/>
              </a:cxn>
              <a:cxn ang="0">
                <a:pos x="connsiteX3" y="connsiteY3"/>
              </a:cxn>
            </a:cxnLst>
            <a:rect l="l" t="t" r="r" b="b"/>
            <a:pathLst>
              <a:path w="942257" h="321187">
                <a:moveTo>
                  <a:pt x="0" y="96684"/>
                </a:moveTo>
                <a:cubicBezTo>
                  <a:pt x="29497" y="208935"/>
                  <a:pt x="58994" y="321187"/>
                  <a:pt x="196645" y="312994"/>
                </a:cubicBezTo>
                <a:cubicBezTo>
                  <a:pt x="334296" y="304801"/>
                  <a:pt x="709561" y="95046"/>
                  <a:pt x="825909" y="47523"/>
                </a:cubicBezTo>
                <a:cubicBezTo>
                  <a:pt x="942257" y="0"/>
                  <a:pt x="918496" y="13929"/>
                  <a:pt x="894735" y="27858"/>
                </a:cubicBezTo>
              </a:path>
            </a:pathLst>
          </a:custGeom>
          <a:noFill/>
          <a:ln w="34925">
            <a:solidFill>
              <a:srgbClr val="C00000"/>
            </a:solidFill>
          </a:ln>
          <a:scene3d>
            <a:camera prst="orthographicFront"/>
            <a:lightRig rig="threePt" dir="t"/>
          </a:scene3d>
          <a:sp3d>
            <a:bevelT/>
            <a:bevelB/>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 name="자유형 108"/>
          <p:cNvSpPr/>
          <p:nvPr/>
        </p:nvSpPr>
        <p:spPr>
          <a:xfrm>
            <a:off x="6172200" y="4038600"/>
            <a:ext cx="533400" cy="168788"/>
          </a:xfrm>
          <a:custGeom>
            <a:avLst/>
            <a:gdLst>
              <a:gd name="connsiteX0" fmla="*/ 0 w 942257"/>
              <a:gd name="connsiteY0" fmla="*/ 96684 h 321187"/>
              <a:gd name="connsiteX1" fmla="*/ 196645 w 942257"/>
              <a:gd name="connsiteY1" fmla="*/ 312994 h 321187"/>
              <a:gd name="connsiteX2" fmla="*/ 825909 w 942257"/>
              <a:gd name="connsiteY2" fmla="*/ 47523 h 321187"/>
              <a:gd name="connsiteX3" fmla="*/ 894735 w 942257"/>
              <a:gd name="connsiteY3" fmla="*/ 27858 h 321187"/>
            </a:gdLst>
            <a:ahLst/>
            <a:cxnLst>
              <a:cxn ang="0">
                <a:pos x="connsiteX0" y="connsiteY0"/>
              </a:cxn>
              <a:cxn ang="0">
                <a:pos x="connsiteX1" y="connsiteY1"/>
              </a:cxn>
              <a:cxn ang="0">
                <a:pos x="connsiteX2" y="connsiteY2"/>
              </a:cxn>
              <a:cxn ang="0">
                <a:pos x="connsiteX3" y="connsiteY3"/>
              </a:cxn>
            </a:cxnLst>
            <a:rect l="l" t="t" r="r" b="b"/>
            <a:pathLst>
              <a:path w="942257" h="321187">
                <a:moveTo>
                  <a:pt x="0" y="96684"/>
                </a:moveTo>
                <a:cubicBezTo>
                  <a:pt x="29497" y="208935"/>
                  <a:pt x="58994" y="321187"/>
                  <a:pt x="196645" y="312994"/>
                </a:cubicBezTo>
                <a:cubicBezTo>
                  <a:pt x="334296" y="304801"/>
                  <a:pt x="709561" y="95046"/>
                  <a:pt x="825909" y="47523"/>
                </a:cubicBezTo>
                <a:cubicBezTo>
                  <a:pt x="942257" y="0"/>
                  <a:pt x="918496" y="13929"/>
                  <a:pt x="894735" y="27858"/>
                </a:cubicBezTo>
              </a:path>
            </a:pathLst>
          </a:custGeom>
          <a:noFill/>
          <a:ln w="34925">
            <a:solidFill>
              <a:srgbClr val="C00000"/>
            </a:solidFill>
          </a:ln>
          <a:scene3d>
            <a:camera prst="orthographicFront"/>
            <a:lightRig rig="threePt" dir="t"/>
          </a:scene3d>
          <a:sp3d>
            <a:bevelT/>
            <a:bevelB/>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10" name="직선 연결선 109"/>
          <p:cNvCxnSpPr/>
          <p:nvPr/>
        </p:nvCxnSpPr>
        <p:spPr>
          <a:xfrm>
            <a:off x="6172200" y="4572000"/>
            <a:ext cx="609600" cy="0"/>
          </a:xfrm>
          <a:prstGeom prst="line">
            <a:avLst/>
          </a:prstGeom>
          <a:ln w="38100">
            <a:solidFill>
              <a:srgbClr val="C00000"/>
            </a:solidFill>
          </a:ln>
          <a:scene3d>
            <a:camera prst="orthographicFront"/>
            <a:lightRig rig="threePt" dir="t"/>
          </a:scene3d>
          <a:sp3d>
            <a:bevelT/>
            <a:bevelB prst="angle"/>
          </a:sp3d>
        </p:spPr>
        <p:style>
          <a:lnRef idx="1">
            <a:schemeClr val="accent1"/>
          </a:lnRef>
          <a:fillRef idx="0">
            <a:schemeClr val="accent1"/>
          </a:fillRef>
          <a:effectRef idx="0">
            <a:schemeClr val="accent1"/>
          </a:effectRef>
          <a:fontRef idx="minor">
            <a:schemeClr val="tx1"/>
          </a:fontRef>
        </p:style>
      </p:cxnSp>
      <p:sp>
        <p:nvSpPr>
          <p:cNvPr id="111" name="자유형 110"/>
          <p:cNvSpPr/>
          <p:nvPr/>
        </p:nvSpPr>
        <p:spPr>
          <a:xfrm>
            <a:off x="7620000" y="4953000"/>
            <a:ext cx="533400" cy="168788"/>
          </a:xfrm>
          <a:custGeom>
            <a:avLst/>
            <a:gdLst>
              <a:gd name="connsiteX0" fmla="*/ 0 w 942257"/>
              <a:gd name="connsiteY0" fmla="*/ 96684 h 321187"/>
              <a:gd name="connsiteX1" fmla="*/ 196645 w 942257"/>
              <a:gd name="connsiteY1" fmla="*/ 312994 h 321187"/>
              <a:gd name="connsiteX2" fmla="*/ 825909 w 942257"/>
              <a:gd name="connsiteY2" fmla="*/ 47523 h 321187"/>
              <a:gd name="connsiteX3" fmla="*/ 894735 w 942257"/>
              <a:gd name="connsiteY3" fmla="*/ 27858 h 321187"/>
            </a:gdLst>
            <a:ahLst/>
            <a:cxnLst>
              <a:cxn ang="0">
                <a:pos x="connsiteX0" y="connsiteY0"/>
              </a:cxn>
              <a:cxn ang="0">
                <a:pos x="connsiteX1" y="connsiteY1"/>
              </a:cxn>
              <a:cxn ang="0">
                <a:pos x="connsiteX2" y="connsiteY2"/>
              </a:cxn>
              <a:cxn ang="0">
                <a:pos x="connsiteX3" y="connsiteY3"/>
              </a:cxn>
            </a:cxnLst>
            <a:rect l="l" t="t" r="r" b="b"/>
            <a:pathLst>
              <a:path w="942257" h="321187">
                <a:moveTo>
                  <a:pt x="0" y="96684"/>
                </a:moveTo>
                <a:cubicBezTo>
                  <a:pt x="29497" y="208935"/>
                  <a:pt x="58994" y="321187"/>
                  <a:pt x="196645" y="312994"/>
                </a:cubicBezTo>
                <a:cubicBezTo>
                  <a:pt x="334296" y="304801"/>
                  <a:pt x="709561" y="95046"/>
                  <a:pt x="825909" y="47523"/>
                </a:cubicBezTo>
                <a:cubicBezTo>
                  <a:pt x="942257" y="0"/>
                  <a:pt x="918496" y="13929"/>
                  <a:pt x="894735" y="27858"/>
                </a:cubicBezTo>
              </a:path>
            </a:pathLst>
          </a:custGeom>
          <a:noFill/>
          <a:ln w="34925">
            <a:solidFill>
              <a:srgbClr val="C00000"/>
            </a:solidFill>
          </a:ln>
          <a:scene3d>
            <a:camera prst="orthographicFront"/>
            <a:lightRig rig="threePt" dir="t"/>
          </a:scene3d>
          <a:sp3d>
            <a:bevelT/>
            <a:bevelB/>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 name="자유형 111"/>
          <p:cNvSpPr/>
          <p:nvPr/>
        </p:nvSpPr>
        <p:spPr>
          <a:xfrm>
            <a:off x="5791200" y="5029200"/>
            <a:ext cx="533400" cy="168788"/>
          </a:xfrm>
          <a:custGeom>
            <a:avLst/>
            <a:gdLst>
              <a:gd name="connsiteX0" fmla="*/ 0 w 942257"/>
              <a:gd name="connsiteY0" fmla="*/ 96684 h 321187"/>
              <a:gd name="connsiteX1" fmla="*/ 196645 w 942257"/>
              <a:gd name="connsiteY1" fmla="*/ 312994 h 321187"/>
              <a:gd name="connsiteX2" fmla="*/ 825909 w 942257"/>
              <a:gd name="connsiteY2" fmla="*/ 47523 h 321187"/>
              <a:gd name="connsiteX3" fmla="*/ 894735 w 942257"/>
              <a:gd name="connsiteY3" fmla="*/ 27858 h 321187"/>
            </a:gdLst>
            <a:ahLst/>
            <a:cxnLst>
              <a:cxn ang="0">
                <a:pos x="connsiteX0" y="connsiteY0"/>
              </a:cxn>
              <a:cxn ang="0">
                <a:pos x="connsiteX1" y="connsiteY1"/>
              </a:cxn>
              <a:cxn ang="0">
                <a:pos x="connsiteX2" y="connsiteY2"/>
              </a:cxn>
              <a:cxn ang="0">
                <a:pos x="connsiteX3" y="connsiteY3"/>
              </a:cxn>
            </a:cxnLst>
            <a:rect l="l" t="t" r="r" b="b"/>
            <a:pathLst>
              <a:path w="942257" h="321187">
                <a:moveTo>
                  <a:pt x="0" y="96684"/>
                </a:moveTo>
                <a:cubicBezTo>
                  <a:pt x="29497" y="208935"/>
                  <a:pt x="58994" y="321187"/>
                  <a:pt x="196645" y="312994"/>
                </a:cubicBezTo>
                <a:cubicBezTo>
                  <a:pt x="334296" y="304801"/>
                  <a:pt x="709561" y="95046"/>
                  <a:pt x="825909" y="47523"/>
                </a:cubicBezTo>
                <a:cubicBezTo>
                  <a:pt x="942257" y="0"/>
                  <a:pt x="918496" y="13929"/>
                  <a:pt x="894735" y="27858"/>
                </a:cubicBezTo>
              </a:path>
            </a:pathLst>
          </a:custGeom>
          <a:noFill/>
          <a:ln w="34925">
            <a:solidFill>
              <a:srgbClr val="C00000"/>
            </a:solidFill>
          </a:ln>
          <a:scene3d>
            <a:camera prst="orthographicFront"/>
            <a:lightRig rig="threePt" dir="t"/>
          </a:scene3d>
          <a:sp3d>
            <a:bevelT/>
            <a:bevelB/>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13" name="직선 연결선 112"/>
          <p:cNvCxnSpPr/>
          <p:nvPr/>
        </p:nvCxnSpPr>
        <p:spPr>
          <a:xfrm>
            <a:off x="6553200" y="5105400"/>
            <a:ext cx="609600" cy="0"/>
          </a:xfrm>
          <a:prstGeom prst="line">
            <a:avLst/>
          </a:prstGeom>
          <a:ln w="38100">
            <a:solidFill>
              <a:srgbClr val="C00000"/>
            </a:solidFill>
          </a:ln>
          <a:scene3d>
            <a:camera prst="orthographicFront"/>
            <a:lightRig rig="threePt" dir="t"/>
          </a:scene3d>
          <a:sp3d>
            <a:bevelT/>
            <a:bevelB prst="angle"/>
          </a:sp3d>
        </p:spPr>
        <p:style>
          <a:lnRef idx="1">
            <a:schemeClr val="accent1"/>
          </a:lnRef>
          <a:fillRef idx="0">
            <a:schemeClr val="accent1"/>
          </a:fillRef>
          <a:effectRef idx="0">
            <a:schemeClr val="accent1"/>
          </a:effectRef>
          <a:fontRef idx="minor">
            <a:schemeClr val="tx1"/>
          </a:fontRef>
        </p:style>
      </p:cxnSp>
      <p:sp>
        <p:nvSpPr>
          <p:cNvPr id="114" name="곱셈 기호 113"/>
          <p:cNvSpPr/>
          <p:nvPr/>
        </p:nvSpPr>
        <p:spPr>
          <a:xfrm>
            <a:off x="6172200" y="5334000"/>
            <a:ext cx="533400" cy="304800"/>
          </a:xfrm>
          <a:prstGeom prst="mathMultiply">
            <a:avLst/>
          </a:prstGeom>
          <a:solidFill>
            <a:srgbClr val="C00000"/>
          </a:solidFill>
          <a:ln w="38100">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365760" tIns="914400" bIns="0" rtlCol="0" anchor="ctr"/>
          <a:lstStyle/>
          <a:p>
            <a:pPr algn="ctr"/>
            <a:endParaRPr lang="en-US" b="1" dirty="0" smtClean="0">
              <a:solidFill>
                <a:schemeClr val="tx1"/>
              </a:solidFill>
              <a:cs typeface="Arial" charset="0"/>
            </a:endParaRPr>
          </a:p>
        </p:txBody>
      </p:sp>
      <p:sp>
        <p:nvSpPr>
          <p:cNvPr id="115" name="곱셈 기호 114"/>
          <p:cNvSpPr/>
          <p:nvPr/>
        </p:nvSpPr>
        <p:spPr>
          <a:xfrm>
            <a:off x="7543800" y="5334000"/>
            <a:ext cx="533400" cy="304800"/>
          </a:xfrm>
          <a:prstGeom prst="mathMultiply">
            <a:avLst/>
          </a:prstGeom>
          <a:solidFill>
            <a:srgbClr val="C00000"/>
          </a:solidFill>
          <a:ln w="38100">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365760" tIns="914400" bIns="0" rtlCol="0" anchor="ctr"/>
          <a:lstStyle/>
          <a:p>
            <a:pPr algn="ctr"/>
            <a:endParaRPr lang="en-US" b="1" dirty="0" smtClean="0">
              <a:solidFill>
                <a:schemeClr val="tx1"/>
              </a:solidFill>
              <a:cs typeface="Arial" charset="0"/>
            </a:endParaRPr>
          </a:p>
        </p:txBody>
      </p:sp>
      <p:sp>
        <p:nvSpPr>
          <p:cNvPr id="116" name="Rounded Rectangle 12"/>
          <p:cNvSpPr/>
          <p:nvPr/>
        </p:nvSpPr>
        <p:spPr>
          <a:xfrm>
            <a:off x="5562600" y="4800600"/>
            <a:ext cx="838200" cy="152400"/>
          </a:xfrm>
          <a:prstGeom prst="roundRect">
            <a:avLst>
              <a:gd name="adj" fmla="val 50000"/>
            </a:avLst>
          </a:prstGeom>
          <a:gradFill flip="none" rotWithShape="0">
            <a:gsLst>
              <a:gs pos="100000">
                <a:schemeClr val="bg1">
                  <a:alpha val="57000"/>
                </a:schemeClr>
              </a:gs>
              <a:gs pos="17999">
                <a:schemeClr val="accent1">
                  <a:lumMod val="20000"/>
                  <a:lumOff val="80000"/>
                </a:schemeClr>
              </a:gs>
              <a:gs pos="67000">
                <a:schemeClr val="bg1">
                  <a:alpha val="79000"/>
                </a:schemeClr>
              </a:gs>
              <a:gs pos="86000">
                <a:schemeClr val="bg1">
                  <a:lumMod val="85000"/>
                </a:schemeClr>
              </a:gs>
              <a:gs pos="94000">
                <a:schemeClr val="accent1"/>
              </a:gs>
              <a:gs pos="96000">
                <a:schemeClr val="tx1">
                  <a:alpha val="16000"/>
                </a:schemeClr>
              </a:gs>
            </a:gsLst>
            <a:path path="rect">
              <a:fillToRect l="100000" t="100000"/>
            </a:path>
            <a:tileRect/>
          </a:gradFill>
          <a:ln w="41275">
            <a:solidFill>
              <a:schemeClr val="bg1">
                <a:alpha val="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i="1" dirty="0" smtClean="0">
                <a:solidFill>
                  <a:schemeClr val="tx1"/>
                </a:solidFill>
                <a:cs typeface="Arial" charset="0"/>
              </a:rPr>
              <a:t>US, JP, KR</a:t>
            </a:r>
            <a:endParaRPr lang="en-US" sz="1200" b="1" i="1" dirty="0">
              <a:solidFill>
                <a:schemeClr val="tx1"/>
              </a:solidFill>
              <a:cs typeface="Arial" charset="0"/>
            </a:endParaRPr>
          </a:p>
        </p:txBody>
      </p:sp>
      <p:sp>
        <p:nvSpPr>
          <p:cNvPr id="117" name="Rounded Rectangle 12"/>
          <p:cNvSpPr/>
          <p:nvPr/>
        </p:nvSpPr>
        <p:spPr>
          <a:xfrm>
            <a:off x="6400800" y="4800600"/>
            <a:ext cx="838200" cy="152400"/>
          </a:xfrm>
          <a:prstGeom prst="roundRect">
            <a:avLst>
              <a:gd name="adj" fmla="val 50000"/>
            </a:avLst>
          </a:prstGeom>
          <a:gradFill>
            <a:gsLst>
              <a:gs pos="100000">
                <a:schemeClr val="bg1">
                  <a:alpha val="57000"/>
                </a:schemeClr>
              </a:gs>
              <a:gs pos="17999">
                <a:schemeClr val="bg1">
                  <a:alpha val="93000"/>
                </a:schemeClr>
              </a:gs>
              <a:gs pos="67000">
                <a:schemeClr val="bg1">
                  <a:alpha val="79000"/>
                </a:schemeClr>
              </a:gs>
              <a:gs pos="86000">
                <a:schemeClr val="bg1">
                  <a:lumMod val="85000"/>
                </a:schemeClr>
              </a:gs>
              <a:gs pos="94000">
                <a:schemeClr val="accent2">
                  <a:lumMod val="40000"/>
                  <a:lumOff val="60000"/>
                  <a:alpha val="66000"/>
                </a:schemeClr>
              </a:gs>
              <a:gs pos="96000">
                <a:schemeClr val="tx1">
                  <a:alpha val="16000"/>
                </a:schemeClr>
              </a:gs>
            </a:gsLst>
            <a:path path="rect">
              <a:fillToRect l="100000" t="100000"/>
            </a:path>
          </a:gradFill>
          <a:ln w="41275">
            <a:solidFill>
              <a:schemeClr val="bg1">
                <a:alpha val="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i="1" dirty="0" smtClean="0">
                <a:solidFill>
                  <a:schemeClr val="tx1"/>
                </a:solidFill>
                <a:cs typeface="Arial" charset="0"/>
              </a:rPr>
              <a:t>EU</a:t>
            </a:r>
            <a:endParaRPr lang="en-US" sz="1200" b="1" i="1" dirty="0">
              <a:solidFill>
                <a:schemeClr val="tx1"/>
              </a:solidFill>
              <a:cs typeface="Arial" charset="0"/>
            </a:endParaRPr>
          </a:p>
        </p:txBody>
      </p:sp>
      <p:cxnSp>
        <p:nvCxnSpPr>
          <p:cNvPr id="118" name="직선 연결선 117"/>
          <p:cNvCxnSpPr/>
          <p:nvPr/>
        </p:nvCxnSpPr>
        <p:spPr>
          <a:xfrm rot="5400000" flipH="1" flipV="1">
            <a:off x="6172200" y="5029200"/>
            <a:ext cx="457200" cy="0"/>
          </a:xfrm>
          <a:prstGeom prst="line">
            <a:avLst/>
          </a:prstGeom>
          <a:ln w="2540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121" name="자유형 120"/>
          <p:cNvSpPr/>
          <p:nvPr/>
        </p:nvSpPr>
        <p:spPr>
          <a:xfrm>
            <a:off x="6096000" y="3124200"/>
            <a:ext cx="533400" cy="168788"/>
          </a:xfrm>
          <a:custGeom>
            <a:avLst/>
            <a:gdLst>
              <a:gd name="connsiteX0" fmla="*/ 0 w 942257"/>
              <a:gd name="connsiteY0" fmla="*/ 96684 h 321187"/>
              <a:gd name="connsiteX1" fmla="*/ 196645 w 942257"/>
              <a:gd name="connsiteY1" fmla="*/ 312994 h 321187"/>
              <a:gd name="connsiteX2" fmla="*/ 825909 w 942257"/>
              <a:gd name="connsiteY2" fmla="*/ 47523 h 321187"/>
              <a:gd name="connsiteX3" fmla="*/ 894735 w 942257"/>
              <a:gd name="connsiteY3" fmla="*/ 27858 h 321187"/>
            </a:gdLst>
            <a:ahLst/>
            <a:cxnLst>
              <a:cxn ang="0">
                <a:pos x="connsiteX0" y="connsiteY0"/>
              </a:cxn>
              <a:cxn ang="0">
                <a:pos x="connsiteX1" y="connsiteY1"/>
              </a:cxn>
              <a:cxn ang="0">
                <a:pos x="connsiteX2" y="connsiteY2"/>
              </a:cxn>
              <a:cxn ang="0">
                <a:pos x="connsiteX3" y="connsiteY3"/>
              </a:cxn>
            </a:cxnLst>
            <a:rect l="l" t="t" r="r" b="b"/>
            <a:pathLst>
              <a:path w="942257" h="321187">
                <a:moveTo>
                  <a:pt x="0" y="96684"/>
                </a:moveTo>
                <a:cubicBezTo>
                  <a:pt x="29497" y="208935"/>
                  <a:pt x="58994" y="321187"/>
                  <a:pt x="196645" y="312994"/>
                </a:cubicBezTo>
                <a:cubicBezTo>
                  <a:pt x="334296" y="304801"/>
                  <a:pt x="709561" y="95046"/>
                  <a:pt x="825909" y="47523"/>
                </a:cubicBezTo>
                <a:cubicBezTo>
                  <a:pt x="942257" y="0"/>
                  <a:pt x="918496" y="13929"/>
                  <a:pt x="894735" y="27858"/>
                </a:cubicBezTo>
              </a:path>
            </a:pathLst>
          </a:custGeom>
          <a:noFill/>
          <a:ln w="34925">
            <a:solidFill>
              <a:srgbClr val="C00000"/>
            </a:solidFill>
          </a:ln>
          <a:scene3d>
            <a:camera prst="orthographicFront"/>
            <a:lightRig rig="threePt" dir="t"/>
          </a:scene3d>
          <a:sp3d>
            <a:bevelT/>
            <a:bevelB/>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 name="Rounded Rectangle 12"/>
          <p:cNvSpPr/>
          <p:nvPr/>
        </p:nvSpPr>
        <p:spPr>
          <a:xfrm>
            <a:off x="0" y="6324600"/>
            <a:ext cx="9144000" cy="533400"/>
          </a:xfrm>
          <a:prstGeom prst="roundRect">
            <a:avLst>
              <a:gd name="adj" fmla="val 3125"/>
            </a:avLst>
          </a:prstGeom>
          <a:gradFill>
            <a:gsLst>
              <a:gs pos="100000">
                <a:schemeClr val="bg1">
                  <a:alpha val="39000"/>
                </a:schemeClr>
              </a:gs>
              <a:gs pos="17999">
                <a:schemeClr val="bg1">
                  <a:alpha val="34000"/>
                </a:schemeClr>
              </a:gs>
              <a:gs pos="67000">
                <a:schemeClr val="bg1"/>
              </a:gs>
              <a:gs pos="86000">
                <a:schemeClr val="bg1">
                  <a:lumMod val="65000"/>
                  <a:alpha val="65000"/>
                </a:schemeClr>
              </a:gs>
              <a:gs pos="94000">
                <a:schemeClr val="accent2">
                  <a:lumMod val="40000"/>
                  <a:lumOff val="60000"/>
                  <a:alpha val="36000"/>
                </a:schemeClr>
              </a:gs>
              <a:gs pos="96000">
                <a:schemeClr val="bg1"/>
              </a:gs>
            </a:gsLst>
            <a:path path="rect">
              <a:fillToRect l="100000" t="100000"/>
            </a:path>
          </a:gradFill>
          <a:ln w="41275">
            <a:solidFill>
              <a:schemeClr val="bg1">
                <a:alpha val="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i="1" dirty="0" smtClean="0">
                <a:solidFill>
                  <a:schemeClr val="bg2">
                    <a:lumMod val="25000"/>
                  </a:schemeClr>
                </a:solidFill>
                <a:cs typeface="Arial" charset="0"/>
              </a:rPr>
              <a:t>Oil Prices, Bias, and Political Lenses</a:t>
            </a:r>
            <a:endParaRPr lang="en-US" sz="3600" b="1" i="1" dirty="0">
              <a:solidFill>
                <a:schemeClr val="bg2">
                  <a:lumMod val="25000"/>
                </a:schemeClr>
              </a:solidFill>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그림 29" descr="Oil Rig.JPG"/>
          <p:cNvPicPr>
            <a:picLocks noChangeAspect="1"/>
          </p:cNvPicPr>
          <p:nvPr/>
        </p:nvPicPr>
        <p:blipFill>
          <a:blip r:embed="rId3" cstate="print">
            <a:duotone>
              <a:prstClr val="black"/>
              <a:srgbClr val="D9C3A5">
                <a:tint val="50000"/>
                <a:satMod val="180000"/>
              </a:srgbClr>
            </a:duotone>
          </a:blip>
          <a:stretch>
            <a:fillRect/>
          </a:stretch>
        </p:blipFill>
        <p:spPr>
          <a:xfrm>
            <a:off x="152400" y="133350"/>
            <a:ext cx="8848725" cy="6496050"/>
          </a:xfrm>
          <a:prstGeom prst="rect">
            <a:avLst/>
          </a:prstGeom>
        </p:spPr>
      </p:pic>
      <p:sp>
        <p:nvSpPr>
          <p:cNvPr id="24" name="Rounded Rectangle 7"/>
          <p:cNvSpPr/>
          <p:nvPr/>
        </p:nvSpPr>
        <p:spPr>
          <a:xfrm>
            <a:off x="228600" y="228600"/>
            <a:ext cx="8686800" cy="838200"/>
          </a:xfrm>
          <a:prstGeom prst="roundRect">
            <a:avLst>
              <a:gd name="adj" fmla="val 3334"/>
            </a:avLst>
          </a:prstGeom>
          <a:gradFill>
            <a:gsLst>
              <a:gs pos="0">
                <a:schemeClr val="bg1"/>
              </a:gs>
              <a:gs pos="10000">
                <a:schemeClr val="tx1">
                  <a:lumMod val="75000"/>
                  <a:lumOff val="25000"/>
                </a:schemeClr>
              </a:gs>
              <a:gs pos="15000">
                <a:schemeClr val="accent2">
                  <a:lumMod val="40000"/>
                  <a:lumOff val="60000"/>
                </a:schemeClr>
              </a:gs>
              <a:gs pos="21000">
                <a:schemeClr val="bg1">
                  <a:lumMod val="95000"/>
                </a:schemeClr>
              </a:gs>
              <a:gs pos="20000">
                <a:schemeClr val="bg1"/>
              </a:gs>
              <a:gs pos="70000">
                <a:schemeClr val="bg1"/>
              </a:gs>
              <a:gs pos="84000">
                <a:schemeClr val="accent2">
                  <a:lumMod val="60000"/>
                  <a:lumOff val="40000"/>
                  <a:alpha val="27000"/>
                </a:schemeClr>
              </a:gs>
              <a:gs pos="88000">
                <a:schemeClr val="tx1">
                  <a:lumMod val="95000"/>
                  <a:lumOff val="5000"/>
                  <a:alpha val="38000"/>
                </a:schemeClr>
              </a:gs>
              <a:gs pos="100000">
                <a:schemeClr val="bg1"/>
              </a:gs>
            </a:gsLst>
            <a:lin ang="5400000" scaled="0"/>
          </a:gradFill>
          <a:ln w="41275">
            <a:solidFill>
              <a:schemeClr val="bg1"/>
            </a:solidFill>
          </a:ln>
          <a:scene3d>
            <a:camera prst="orthographicFront"/>
            <a:lightRig rig="threePt" dir="t"/>
          </a:scene3d>
          <a:sp3d>
            <a:bevelT w="0" h="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b="1" dirty="0" smtClean="0">
                <a:solidFill>
                  <a:schemeClr val="tx1"/>
                </a:solidFill>
                <a:cs typeface="Arial" charset="0"/>
              </a:rPr>
              <a:t>SPECULATION DEBATE</a:t>
            </a:r>
            <a:endParaRPr lang="en-US" sz="4800" b="1" dirty="0">
              <a:solidFill>
                <a:schemeClr val="tx1"/>
              </a:solidFill>
              <a:cs typeface="Arial" charset="0"/>
            </a:endParaRPr>
          </a:p>
        </p:txBody>
      </p:sp>
      <p:sp>
        <p:nvSpPr>
          <p:cNvPr id="27" name="Oval 9"/>
          <p:cNvSpPr/>
          <p:nvPr/>
        </p:nvSpPr>
        <p:spPr>
          <a:xfrm>
            <a:off x="152400" y="304800"/>
            <a:ext cx="685800" cy="609600"/>
          </a:xfrm>
          <a:prstGeom prst="ellipse">
            <a:avLst/>
          </a:prstGeom>
          <a:gradFill>
            <a:gsLst>
              <a:gs pos="100000">
                <a:schemeClr val="bg1"/>
              </a:gs>
              <a:gs pos="17999">
                <a:schemeClr val="bg1"/>
              </a:gs>
              <a:gs pos="67000">
                <a:schemeClr val="bg1"/>
              </a:gs>
              <a:gs pos="86000">
                <a:schemeClr val="tx1"/>
              </a:gs>
              <a:gs pos="94000">
                <a:schemeClr val="accent2">
                  <a:lumMod val="40000"/>
                  <a:lumOff val="60000"/>
                </a:schemeClr>
              </a:gs>
              <a:gs pos="96000">
                <a:schemeClr val="tx1"/>
              </a:gs>
            </a:gsLst>
            <a:path path="shape">
              <a:fillToRect l="50000" t="50000" r="50000" b="50000"/>
            </a:path>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smtClean="0">
                <a:solidFill>
                  <a:schemeClr val="tx1"/>
                </a:solidFill>
              </a:rPr>
              <a:t>V</a:t>
            </a:r>
            <a:endParaRPr lang="en-US" sz="2400" b="1" dirty="0">
              <a:solidFill>
                <a:schemeClr val="tx1"/>
              </a:solidFill>
            </a:endParaRPr>
          </a:p>
        </p:txBody>
      </p:sp>
      <p:sp>
        <p:nvSpPr>
          <p:cNvPr id="25" name="Rounded Rectangle 12"/>
          <p:cNvSpPr/>
          <p:nvPr/>
        </p:nvSpPr>
        <p:spPr>
          <a:xfrm>
            <a:off x="152400" y="1143000"/>
            <a:ext cx="8839200" cy="381000"/>
          </a:xfrm>
          <a:prstGeom prst="roundRect">
            <a:avLst>
              <a:gd name="adj" fmla="val 50000"/>
            </a:avLst>
          </a:prstGeom>
          <a:gradFill flip="none" rotWithShape="1">
            <a:gsLst>
              <a:gs pos="100000">
                <a:schemeClr val="bg1">
                  <a:alpha val="57000"/>
                </a:schemeClr>
              </a:gs>
              <a:gs pos="17999">
                <a:schemeClr val="bg1">
                  <a:alpha val="93000"/>
                </a:schemeClr>
              </a:gs>
              <a:gs pos="67000">
                <a:schemeClr val="bg1">
                  <a:alpha val="79000"/>
                </a:schemeClr>
              </a:gs>
              <a:gs pos="86000">
                <a:schemeClr val="bg1">
                  <a:lumMod val="85000"/>
                </a:schemeClr>
              </a:gs>
              <a:gs pos="94000">
                <a:schemeClr val="accent2">
                  <a:lumMod val="40000"/>
                  <a:lumOff val="60000"/>
                  <a:alpha val="66000"/>
                </a:schemeClr>
              </a:gs>
              <a:gs pos="96000">
                <a:schemeClr val="tx1">
                  <a:alpha val="16000"/>
                </a:schemeClr>
              </a:gs>
            </a:gsLst>
            <a:path path="shape">
              <a:fillToRect l="50000" t="50000" r="50000" b="50000"/>
            </a:path>
            <a:tileRect/>
          </a:gradFill>
          <a:ln w="41275">
            <a:solidFill>
              <a:schemeClr val="bg1">
                <a:alpha val="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i="1" dirty="0" smtClean="0">
                <a:solidFill>
                  <a:schemeClr val="tx1">
                    <a:lumMod val="95000"/>
                    <a:lumOff val="5000"/>
                  </a:schemeClr>
                </a:solidFill>
                <a:cs typeface="Arial" charset="0"/>
              </a:rPr>
              <a:t>INTERESTS</a:t>
            </a:r>
            <a:endParaRPr lang="en-US" sz="4000" b="1" i="1" dirty="0">
              <a:solidFill>
                <a:schemeClr val="tx1">
                  <a:lumMod val="95000"/>
                  <a:lumOff val="5000"/>
                </a:schemeClr>
              </a:solidFill>
              <a:cs typeface="Arial" charset="0"/>
            </a:endParaRPr>
          </a:p>
        </p:txBody>
      </p:sp>
      <p:sp>
        <p:nvSpPr>
          <p:cNvPr id="26" name="Rounded Rectangle 12"/>
          <p:cNvSpPr/>
          <p:nvPr/>
        </p:nvSpPr>
        <p:spPr>
          <a:xfrm>
            <a:off x="0" y="6324600"/>
            <a:ext cx="9144000" cy="533400"/>
          </a:xfrm>
          <a:prstGeom prst="roundRect">
            <a:avLst>
              <a:gd name="adj" fmla="val 3125"/>
            </a:avLst>
          </a:prstGeom>
          <a:gradFill>
            <a:gsLst>
              <a:gs pos="100000">
                <a:schemeClr val="bg1">
                  <a:alpha val="39000"/>
                </a:schemeClr>
              </a:gs>
              <a:gs pos="17999">
                <a:schemeClr val="bg1">
                  <a:alpha val="34000"/>
                </a:schemeClr>
              </a:gs>
              <a:gs pos="67000">
                <a:schemeClr val="bg1"/>
              </a:gs>
              <a:gs pos="86000">
                <a:schemeClr val="bg1">
                  <a:lumMod val="65000"/>
                  <a:alpha val="65000"/>
                </a:schemeClr>
              </a:gs>
              <a:gs pos="94000">
                <a:schemeClr val="accent2">
                  <a:lumMod val="40000"/>
                  <a:lumOff val="60000"/>
                  <a:alpha val="36000"/>
                </a:schemeClr>
              </a:gs>
              <a:gs pos="96000">
                <a:schemeClr val="bg1"/>
              </a:gs>
            </a:gsLst>
            <a:path path="rect">
              <a:fillToRect l="100000" t="100000"/>
            </a:path>
          </a:gradFill>
          <a:ln w="41275">
            <a:solidFill>
              <a:schemeClr val="bg1">
                <a:alpha val="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i="1" dirty="0" smtClean="0">
                <a:solidFill>
                  <a:schemeClr val="bg2">
                    <a:lumMod val="25000"/>
                  </a:schemeClr>
                </a:solidFill>
                <a:cs typeface="Arial" charset="0"/>
              </a:rPr>
              <a:t>Where is the Absolute Answer to Oil Prices?</a:t>
            </a:r>
            <a:endParaRPr lang="en-US" sz="3600" b="1" i="1" dirty="0">
              <a:solidFill>
                <a:schemeClr val="bg2">
                  <a:lumMod val="25000"/>
                </a:schemeClr>
              </a:solidFill>
              <a:cs typeface="Arial" charset="0"/>
            </a:endParaRPr>
          </a:p>
        </p:txBody>
      </p:sp>
      <p:sp>
        <p:nvSpPr>
          <p:cNvPr id="21" name="Rounded Rectangle 12"/>
          <p:cNvSpPr/>
          <p:nvPr/>
        </p:nvSpPr>
        <p:spPr>
          <a:xfrm>
            <a:off x="152400" y="1905000"/>
            <a:ext cx="2971800" cy="685800"/>
          </a:xfrm>
          <a:prstGeom prst="roundRect">
            <a:avLst>
              <a:gd name="adj" fmla="val 0"/>
            </a:avLst>
          </a:prstGeom>
          <a:gradFill flip="none" rotWithShape="1">
            <a:gsLst>
              <a:gs pos="100000">
                <a:schemeClr val="bg1"/>
              </a:gs>
              <a:gs pos="17999">
                <a:schemeClr val="bg1"/>
              </a:gs>
              <a:gs pos="36000">
                <a:schemeClr val="bg1"/>
              </a:gs>
              <a:gs pos="86000">
                <a:schemeClr val="bg1"/>
              </a:gs>
              <a:gs pos="94000">
                <a:schemeClr val="bg1">
                  <a:lumMod val="75000"/>
                  <a:alpha val="97000"/>
                </a:schemeClr>
              </a:gs>
            </a:gsLst>
            <a:path path="shape">
              <a:fillToRect l="50000" t="50000" r="50000" b="50000"/>
            </a:path>
            <a:tileRect/>
          </a:gradFill>
          <a:ln w="41275">
            <a:noFill/>
          </a:ln>
        </p:spPr>
        <p:style>
          <a:lnRef idx="2">
            <a:schemeClr val="accent1">
              <a:shade val="50000"/>
            </a:schemeClr>
          </a:lnRef>
          <a:fillRef idx="1">
            <a:schemeClr val="accent1"/>
          </a:fillRef>
          <a:effectRef idx="0">
            <a:schemeClr val="accent1"/>
          </a:effectRef>
          <a:fontRef idx="minor">
            <a:schemeClr val="lt1"/>
          </a:fontRef>
        </p:style>
        <p:txBody>
          <a:bodyPr lIns="91440" tIns="182880" rIns="0" bIns="0" anchor="ctr"/>
          <a:lstStyle/>
          <a:p>
            <a:pPr marL="514350" indent="-514350">
              <a:defRPr/>
            </a:pPr>
            <a:r>
              <a:rPr lang="en-US" sz="1200" dirty="0" smtClean="0">
                <a:solidFill>
                  <a:schemeClr val="accent1">
                    <a:lumMod val="50000"/>
                  </a:schemeClr>
                </a:solidFill>
              </a:rPr>
              <a:t>(1) Want to cover MC and generate </a:t>
            </a:r>
          </a:p>
          <a:p>
            <a:pPr marL="514350" indent="-514350">
              <a:defRPr/>
            </a:pPr>
            <a:r>
              <a:rPr lang="en-US" sz="1200" dirty="0" smtClean="0">
                <a:solidFill>
                  <a:schemeClr val="accent1">
                    <a:lumMod val="50000"/>
                  </a:schemeClr>
                </a:solidFill>
              </a:rPr>
              <a:t>capital for investment.</a:t>
            </a:r>
          </a:p>
          <a:p>
            <a:pPr marL="514350" indent="-514350">
              <a:defRPr/>
            </a:pPr>
            <a:r>
              <a:rPr lang="en-US" sz="1200" dirty="0" smtClean="0">
                <a:solidFill>
                  <a:schemeClr val="accent1">
                    <a:lumMod val="50000"/>
                  </a:schemeClr>
                </a:solidFill>
              </a:rPr>
              <a:t>(2) Want to avert demand destruction </a:t>
            </a:r>
          </a:p>
          <a:p>
            <a:pPr marL="514350" indent="-514350">
              <a:buFont typeface="Arial" pitchFamily="34" charset="0"/>
              <a:buChar char="•"/>
              <a:defRPr/>
            </a:pPr>
            <a:endParaRPr lang="en-US" sz="1200" b="1" dirty="0">
              <a:solidFill>
                <a:schemeClr val="accent1">
                  <a:lumMod val="50000"/>
                </a:schemeClr>
              </a:solidFill>
              <a:cs typeface="Arial" charset="0"/>
            </a:endParaRPr>
          </a:p>
        </p:txBody>
      </p:sp>
      <p:sp>
        <p:nvSpPr>
          <p:cNvPr id="32" name="Rounded Rectangle 12"/>
          <p:cNvSpPr/>
          <p:nvPr/>
        </p:nvSpPr>
        <p:spPr>
          <a:xfrm>
            <a:off x="5943600" y="5715000"/>
            <a:ext cx="3048000" cy="609600"/>
          </a:xfrm>
          <a:prstGeom prst="roundRect">
            <a:avLst>
              <a:gd name="adj" fmla="val 0"/>
            </a:avLst>
          </a:prstGeom>
          <a:gradFill flip="none" rotWithShape="1">
            <a:gsLst>
              <a:gs pos="100000">
                <a:schemeClr val="bg1"/>
              </a:gs>
              <a:gs pos="17999">
                <a:schemeClr val="bg1"/>
              </a:gs>
              <a:gs pos="36000">
                <a:schemeClr val="bg1"/>
              </a:gs>
              <a:gs pos="86000">
                <a:schemeClr val="bg1"/>
              </a:gs>
              <a:gs pos="94000">
                <a:schemeClr val="bg1">
                  <a:lumMod val="75000"/>
                  <a:alpha val="97000"/>
                </a:schemeClr>
              </a:gs>
            </a:gsLst>
            <a:path path="shape">
              <a:fillToRect l="50000" t="50000" r="50000" b="50000"/>
            </a:path>
            <a:tileRect/>
          </a:gradFill>
          <a:ln w="41275">
            <a:noFill/>
          </a:ln>
        </p:spPr>
        <p:style>
          <a:lnRef idx="2">
            <a:schemeClr val="accent1">
              <a:shade val="50000"/>
            </a:schemeClr>
          </a:lnRef>
          <a:fillRef idx="1">
            <a:schemeClr val="accent1"/>
          </a:fillRef>
          <a:effectRef idx="0">
            <a:schemeClr val="accent1"/>
          </a:effectRef>
          <a:fontRef idx="minor">
            <a:schemeClr val="lt1"/>
          </a:fontRef>
        </p:style>
        <p:txBody>
          <a:bodyPr lIns="640080" tIns="182880" rIns="0" bIns="0" anchor="ctr"/>
          <a:lstStyle/>
          <a:p>
            <a:pPr marL="514350" indent="-514350">
              <a:defRPr/>
            </a:pPr>
            <a:r>
              <a:rPr lang="en-US" sz="1200" dirty="0" smtClean="0">
                <a:solidFill>
                  <a:schemeClr val="accent1">
                    <a:lumMod val="50000"/>
                  </a:schemeClr>
                </a:solidFill>
              </a:rPr>
              <a:t>(1) Long Term View  of Oil &amp; Energy</a:t>
            </a:r>
          </a:p>
          <a:p>
            <a:pPr marL="514350" indent="-514350">
              <a:defRPr/>
            </a:pPr>
            <a:r>
              <a:rPr lang="en-US" sz="1200" dirty="0" smtClean="0">
                <a:solidFill>
                  <a:schemeClr val="accent1">
                    <a:lumMod val="50000"/>
                  </a:schemeClr>
                </a:solidFill>
              </a:rPr>
              <a:t>(2) Change Consumer Behavior</a:t>
            </a:r>
          </a:p>
          <a:p>
            <a:pPr marL="514350" indent="-514350">
              <a:defRPr/>
            </a:pPr>
            <a:r>
              <a:rPr lang="en-US" sz="1200" dirty="0" smtClean="0">
                <a:solidFill>
                  <a:schemeClr val="accent1">
                    <a:lumMod val="50000"/>
                  </a:schemeClr>
                </a:solidFill>
              </a:rPr>
              <a:t>(3) Sustain Globalization</a:t>
            </a:r>
          </a:p>
          <a:p>
            <a:pPr marL="514350" indent="-514350">
              <a:defRPr/>
            </a:pPr>
            <a:r>
              <a:rPr lang="en-US" sz="1200" b="1" dirty="0" smtClean="0">
                <a:solidFill>
                  <a:schemeClr val="accent1">
                    <a:lumMod val="50000"/>
                  </a:schemeClr>
                </a:solidFill>
                <a:cs typeface="Arial" charset="0"/>
              </a:rPr>
              <a:t>0</a:t>
            </a:r>
            <a:endParaRPr lang="en-US" sz="1200" b="1" dirty="0">
              <a:solidFill>
                <a:schemeClr val="accent1">
                  <a:lumMod val="50000"/>
                </a:schemeClr>
              </a:solidFill>
              <a:cs typeface="Arial" charset="0"/>
            </a:endParaRPr>
          </a:p>
        </p:txBody>
      </p:sp>
      <p:sp>
        <p:nvSpPr>
          <p:cNvPr id="34" name="Rounded Rectangle 12"/>
          <p:cNvSpPr/>
          <p:nvPr/>
        </p:nvSpPr>
        <p:spPr>
          <a:xfrm>
            <a:off x="152400" y="5715000"/>
            <a:ext cx="2971800" cy="609600"/>
          </a:xfrm>
          <a:prstGeom prst="roundRect">
            <a:avLst>
              <a:gd name="adj" fmla="val 0"/>
            </a:avLst>
          </a:prstGeom>
          <a:gradFill flip="none" rotWithShape="1">
            <a:gsLst>
              <a:gs pos="100000">
                <a:schemeClr val="bg1"/>
              </a:gs>
              <a:gs pos="17999">
                <a:schemeClr val="bg1"/>
              </a:gs>
              <a:gs pos="36000">
                <a:schemeClr val="bg1"/>
              </a:gs>
              <a:gs pos="86000">
                <a:schemeClr val="bg1"/>
              </a:gs>
              <a:gs pos="94000">
                <a:schemeClr val="bg1">
                  <a:lumMod val="75000"/>
                  <a:alpha val="97000"/>
                </a:schemeClr>
              </a:gs>
            </a:gsLst>
            <a:path path="shape">
              <a:fillToRect l="50000" t="50000" r="50000" b="50000"/>
            </a:path>
            <a:tileRect/>
          </a:gradFill>
          <a:ln w="41275">
            <a:noFill/>
          </a:ln>
        </p:spPr>
        <p:style>
          <a:lnRef idx="2">
            <a:schemeClr val="accent1">
              <a:shade val="50000"/>
            </a:schemeClr>
          </a:lnRef>
          <a:fillRef idx="1">
            <a:schemeClr val="accent1"/>
          </a:fillRef>
          <a:effectRef idx="0">
            <a:schemeClr val="accent1"/>
          </a:effectRef>
          <a:fontRef idx="minor">
            <a:schemeClr val="lt1"/>
          </a:fontRef>
        </p:style>
        <p:txBody>
          <a:bodyPr lIns="91440" tIns="274320" rIns="0" bIns="0" anchor="ctr"/>
          <a:lstStyle/>
          <a:p>
            <a:pPr marL="514350" indent="-514350">
              <a:defRPr/>
            </a:pPr>
            <a:r>
              <a:rPr lang="en-US" sz="1200" dirty="0" smtClean="0">
                <a:solidFill>
                  <a:schemeClr val="accent1">
                    <a:lumMod val="50000"/>
                  </a:schemeClr>
                </a:solidFill>
              </a:rPr>
              <a:t>(1) Realize Low Prices</a:t>
            </a:r>
          </a:p>
          <a:p>
            <a:pPr marL="514350" indent="-514350">
              <a:defRPr/>
            </a:pPr>
            <a:r>
              <a:rPr lang="en-US" sz="1200" dirty="0" smtClean="0">
                <a:solidFill>
                  <a:schemeClr val="accent1">
                    <a:lumMod val="50000"/>
                  </a:schemeClr>
                </a:solidFill>
              </a:rPr>
              <a:t>(2) Sustain Popularity</a:t>
            </a:r>
          </a:p>
          <a:p>
            <a:pPr marL="514350" indent="-514350">
              <a:defRPr/>
            </a:pPr>
            <a:r>
              <a:rPr lang="en-US" sz="1200" dirty="0" smtClean="0">
                <a:solidFill>
                  <a:schemeClr val="accent1">
                    <a:lumMod val="50000"/>
                  </a:schemeClr>
                </a:solidFill>
              </a:rPr>
              <a:t>(3) Show people they are doing something</a:t>
            </a:r>
          </a:p>
          <a:p>
            <a:pPr marL="514350" indent="-514350">
              <a:defRPr/>
            </a:pPr>
            <a:endParaRPr lang="en-US" b="1" dirty="0">
              <a:solidFill>
                <a:schemeClr val="accent1">
                  <a:lumMod val="50000"/>
                </a:schemeClr>
              </a:solidFill>
              <a:cs typeface="Arial" charset="0"/>
            </a:endParaRPr>
          </a:p>
        </p:txBody>
      </p:sp>
      <p:sp>
        <p:nvSpPr>
          <p:cNvPr id="35" name="Rounded Rectangle 12"/>
          <p:cNvSpPr/>
          <p:nvPr/>
        </p:nvSpPr>
        <p:spPr>
          <a:xfrm>
            <a:off x="5943600" y="1905000"/>
            <a:ext cx="3048000" cy="685800"/>
          </a:xfrm>
          <a:prstGeom prst="roundRect">
            <a:avLst>
              <a:gd name="adj" fmla="val 0"/>
            </a:avLst>
          </a:prstGeom>
          <a:gradFill flip="none" rotWithShape="1">
            <a:gsLst>
              <a:gs pos="100000">
                <a:schemeClr val="bg1"/>
              </a:gs>
              <a:gs pos="17999">
                <a:schemeClr val="bg1"/>
              </a:gs>
              <a:gs pos="36000">
                <a:schemeClr val="bg1"/>
              </a:gs>
              <a:gs pos="86000">
                <a:schemeClr val="bg1"/>
              </a:gs>
              <a:gs pos="94000">
                <a:schemeClr val="bg1">
                  <a:lumMod val="75000"/>
                  <a:alpha val="97000"/>
                </a:schemeClr>
              </a:gs>
            </a:gsLst>
            <a:path path="shape">
              <a:fillToRect l="50000" t="50000" r="50000" b="50000"/>
            </a:path>
            <a:tileRect/>
          </a:gradFill>
          <a:ln w="41275">
            <a:noFill/>
          </a:ln>
        </p:spPr>
        <p:style>
          <a:lnRef idx="2">
            <a:schemeClr val="accent1">
              <a:shade val="50000"/>
            </a:schemeClr>
          </a:lnRef>
          <a:fillRef idx="1">
            <a:schemeClr val="accent1"/>
          </a:fillRef>
          <a:effectRef idx="0">
            <a:schemeClr val="accent1"/>
          </a:effectRef>
          <a:fontRef idx="minor">
            <a:schemeClr val="lt1"/>
          </a:fontRef>
        </p:style>
        <p:txBody>
          <a:bodyPr lIns="1097280" tIns="182880" rIns="0" bIns="0" anchor="ctr"/>
          <a:lstStyle/>
          <a:p>
            <a:pPr marL="514350" indent="-514350">
              <a:defRPr/>
            </a:pPr>
            <a:r>
              <a:rPr lang="en-US" sz="1200" dirty="0" smtClean="0">
                <a:solidFill>
                  <a:schemeClr val="accent1">
                    <a:lumMod val="50000"/>
                  </a:schemeClr>
                </a:solidFill>
              </a:rPr>
              <a:t>(1) Hedge Risk</a:t>
            </a:r>
          </a:p>
          <a:p>
            <a:pPr marL="514350" indent="-514350">
              <a:defRPr/>
            </a:pPr>
            <a:r>
              <a:rPr lang="en-US" sz="1200" dirty="0" smtClean="0">
                <a:solidFill>
                  <a:schemeClr val="accent1">
                    <a:lumMod val="50000"/>
                  </a:schemeClr>
                </a:solidFill>
              </a:rPr>
              <a:t>(2) Price Discovery</a:t>
            </a:r>
          </a:p>
          <a:p>
            <a:pPr marL="514350" indent="-514350">
              <a:defRPr/>
            </a:pPr>
            <a:r>
              <a:rPr lang="en-US" sz="1200" dirty="0" smtClean="0">
                <a:solidFill>
                  <a:schemeClr val="accent1">
                    <a:lumMod val="50000"/>
                  </a:schemeClr>
                </a:solidFill>
              </a:rPr>
              <a:t>(3) Speculators: Price Changes</a:t>
            </a:r>
          </a:p>
          <a:p>
            <a:pPr marL="514350" indent="-514350">
              <a:buFont typeface="Arial" pitchFamily="34" charset="0"/>
              <a:buChar char="•"/>
              <a:defRPr/>
            </a:pPr>
            <a:endParaRPr lang="en-US" sz="1200" b="1" dirty="0">
              <a:solidFill>
                <a:schemeClr val="accent1">
                  <a:lumMod val="50000"/>
                </a:schemeClr>
              </a:solidFill>
              <a:cs typeface="Arial" charset="0"/>
            </a:endParaRPr>
          </a:p>
        </p:txBody>
      </p:sp>
      <p:sp>
        <p:nvSpPr>
          <p:cNvPr id="39" name="오른쪽 화살표 38"/>
          <p:cNvSpPr/>
          <p:nvPr/>
        </p:nvSpPr>
        <p:spPr>
          <a:xfrm rot="2743321">
            <a:off x="2316863" y="2372014"/>
            <a:ext cx="2773564" cy="1219200"/>
          </a:xfrm>
          <a:prstGeom prst="rightArrow">
            <a:avLst/>
          </a:prstGeom>
          <a:solidFill>
            <a:schemeClr val="accent1">
              <a:alpha val="60000"/>
            </a:schemeClr>
          </a:solidFill>
          <a:ln w="41275">
            <a:solidFill>
              <a:srgbClr val="00B0F0"/>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365760" tIns="914400" bIns="0" rtlCol="0" anchor="ctr"/>
          <a:lstStyle/>
          <a:p>
            <a:pPr algn="ctr"/>
            <a:endParaRPr lang="en-US" b="1" dirty="0" smtClean="0">
              <a:solidFill>
                <a:schemeClr val="tx1"/>
              </a:solidFill>
              <a:cs typeface="Arial" charset="0"/>
            </a:endParaRPr>
          </a:p>
        </p:txBody>
      </p:sp>
      <p:sp>
        <p:nvSpPr>
          <p:cNvPr id="42" name="오른쪽 화살표 41"/>
          <p:cNvSpPr/>
          <p:nvPr/>
        </p:nvSpPr>
        <p:spPr>
          <a:xfrm rot="8166338">
            <a:off x="4318097" y="2354113"/>
            <a:ext cx="2916891" cy="1219200"/>
          </a:xfrm>
          <a:prstGeom prst="rightArrow">
            <a:avLst/>
          </a:prstGeom>
          <a:solidFill>
            <a:srgbClr val="666699">
              <a:alpha val="60000"/>
            </a:srgbClr>
          </a:solidFill>
          <a:ln w="41275">
            <a:solidFill>
              <a:srgbClr val="666699"/>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365760" tIns="914400" bIns="0" rtlCol="0" anchor="ctr"/>
          <a:lstStyle/>
          <a:p>
            <a:pPr algn="ctr"/>
            <a:endParaRPr lang="en-US" b="1" dirty="0" smtClean="0">
              <a:solidFill>
                <a:schemeClr val="tx1"/>
              </a:solidFill>
              <a:cs typeface="Arial" charset="0"/>
            </a:endParaRPr>
          </a:p>
        </p:txBody>
      </p:sp>
      <p:sp>
        <p:nvSpPr>
          <p:cNvPr id="44" name="오른쪽 화살표 43"/>
          <p:cNvSpPr/>
          <p:nvPr/>
        </p:nvSpPr>
        <p:spPr>
          <a:xfrm rot="18974091">
            <a:off x="2514746" y="4271802"/>
            <a:ext cx="2485917" cy="1219200"/>
          </a:xfrm>
          <a:prstGeom prst="rightArrow">
            <a:avLst/>
          </a:prstGeom>
          <a:solidFill>
            <a:srgbClr val="FF0000">
              <a:alpha val="60000"/>
            </a:srgbClr>
          </a:solidFill>
          <a:ln w="41275">
            <a:solidFill>
              <a:srgbClr val="FF0000"/>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365760" tIns="914400" bIns="0" rtlCol="0" anchor="ctr"/>
          <a:lstStyle/>
          <a:p>
            <a:pPr algn="ctr"/>
            <a:endParaRPr lang="en-US" b="1" dirty="0" smtClean="0">
              <a:solidFill>
                <a:schemeClr val="tx1"/>
              </a:solidFill>
              <a:cs typeface="Arial" charset="0"/>
            </a:endParaRPr>
          </a:p>
        </p:txBody>
      </p:sp>
      <p:sp>
        <p:nvSpPr>
          <p:cNvPr id="45" name="Rounded Rectangle 14"/>
          <p:cNvSpPr/>
          <p:nvPr/>
        </p:nvSpPr>
        <p:spPr>
          <a:xfrm>
            <a:off x="152400" y="5334000"/>
            <a:ext cx="2971800" cy="381000"/>
          </a:xfrm>
          <a:prstGeom prst="roundRect">
            <a:avLst/>
          </a:prstGeom>
          <a:gradFill>
            <a:gsLst>
              <a:gs pos="100000">
                <a:schemeClr val="bg1"/>
              </a:gs>
              <a:gs pos="17999">
                <a:schemeClr val="bg1"/>
              </a:gs>
              <a:gs pos="36000">
                <a:schemeClr val="bg1"/>
              </a:gs>
              <a:gs pos="86000">
                <a:schemeClr val="bg1"/>
              </a:gs>
              <a:gs pos="94000">
                <a:schemeClr val="bg1">
                  <a:lumMod val="65000"/>
                </a:schemeClr>
              </a:gs>
              <a:gs pos="94000">
                <a:schemeClr val="bg2">
                  <a:lumMod val="50000"/>
                </a:schemeClr>
              </a:gs>
              <a:gs pos="96000">
                <a:schemeClr val="bg2">
                  <a:lumMod val="25000"/>
                </a:schemeClr>
              </a:gs>
            </a:gsLst>
            <a:path path="shape">
              <a:fillToRect l="50000" t="50000" r="50000" b="50000"/>
            </a:path>
          </a:gradFill>
          <a:ln w="41275">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514350" indent="-514350" algn="ctr">
              <a:defRPr/>
            </a:pPr>
            <a:r>
              <a:rPr lang="en-US" sz="2000" b="1" dirty="0" smtClean="0">
                <a:solidFill>
                  <a:srgbClr val="C00000"/>
                </a:solidFill>
                <a:cs typeface="Arial" charset="0"/>
              </a:rPr>
              <a:t>Dishonest Governments</a:t>
            </a:r>
            <a:endParaRPr lang="en-US" sz="2000" b="1" dirty="0">
              <a:solidFill>
                <a:srgbClr val="C00000"/>
              </a:solidFill>
              <a:cs typeface="Arial" charset="0"/>
            </a:endParaRPr>
          </a:p>
        </p:txBody>
      </p:sp>
      <p:sp>
        <p:nvSpPr>
          <p:cNvPr id="46" name="오른쪽 화살표 45"/>
          <p:cNvSpPr/>
          <p:nvPr/>
        </p:nvSpPr>
        <p:spPr>
          <a:xfrm rot="13495890">
            <a:off x="4334733" y="4281221"/>
            <a:ext cx="2485917" cy="1219200"/>
          </a:xfrm>
          <a:prstGeom prst="rightArrow">
            <a:avLst/>
          </a:prstGeom>
          <a:solidFill>
            <a:srgbClr val="00B050">
              <a:alpha val="60000"/>
            </a:srgbClr>
          </a:solidFill>
          <a:ln w="41275">
            <a:solidFill>
              <a:srgbClr val="00B050"/>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365760" tIns="914400" bIns="0" rtlCol="0" anchor="ctr"/>
          <a:lstStyle/>
          <a:p>
            <a:pPr algn="ctr"/>
            <a:endParaRPr lang="en-US" b="1" dirty="0" smtClean="0">
              <a:solidFill>
                <a:schemeClr val="tx1"/>
              </a:solidFill>
              <a:cs typeface="Arial" charset="0"/>
            </a:endParaRPr>
          </a:p>
        </p:txBody>
      </p:sp>
      <p:sp>
        <p:nvSpPr>
          <p:cNvPr id="47" name="Rounded Rectangle 14"/>
          <p:cNvSpPr/>
          <p:nvPr/>
        </p:nvSpPr>
        <p:spPr>
          <a:xfrm>
            <a:off x="5943600" y="5334000"/>
            <a:ext cx="3048000" cy="381000"/>
          </a:xfrm>
          <a:prstGeom prst="roundRect">
            <a:avLst/>
          </a:prstGeom>
          <a:gradFill>
            <a:gsLst>
              <a:gs pos="100000">
                <a:schemeClr val="bg1"/>
              </a:gs>
              <a:gs pos="17999">
                <a:schemeClr val="bg1"/>
              </a:gs>
              <a:gs pos="36000">
                <a:schemeClr val="bg1"/>
              </a:gs>
              <a:gs pos="86000">
                <a:schemeClr val="bg1"/>
              </a:gs>
              <a:gs pos="94000">
                <a:schemeClr val="bg1">
                  <a:lumMod val="65000"/>
                </a:schemeClr>
              </a:gs>
              <a:gs pos="94000">
                <a:schemeClr val="bg2">
                  <a:lumMod val="50000"/>
                </a:schemeClr>
              </a:gs>
              <a:gs pos="96000">
                <a:schemeClr val="bg2">
                  <a:lumMod val="25000"/>
                </a:schemeClr>
              </a:gs>
            </a:gsLst>
            <a:path path="shape">
              <a:fillToRect l="50000" t="50000" r="50000" b="50000"/>
            </a:path>
          </a:gradFill>
          <a:ln w="41275">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514350" indent="-514350" algn="ctr">
              <a:defRPr/>
            </a:pPr>
            <a:r>
              <a:rPr lang="en-US" sz="2400" b="1" dirty="0" smtClean="0">
                <a:solidFill>
                  <a:srgbClr val="00B050"/>
                </a:solidFill>
                <a:cs typeface="Arial" charset="0"/>
              </a:rPr>
              <a:t>Honest Governments</a:t>
            </a:r>
            <a:endParaRPr lang="en-US" sz="2400" b="1" dirty="0">
              <a:solidFill>
                <a:srgbClr val="00B050"/>
              </a:solidFill>
              <a:cs typeface="Arial" charset="0"/>
            </a:endParaRPr>
          </a:p>
        </p:txBody>
      </p:sp>
      <p:sp>
        <p:nvSpPr>
          <p:cNvPr id="49" name="Rounded Rectangle 14"/>
          <p:cNvSpPr/>
          <p:nvPr/>
        </p:nvSpPr>
        <p:spPr>
          <a:xfrm>
            <a:off x="152400" y="1524000"/>
            <a:ext cx="2971800" cy="381000"/>
          </a:xfrm>
          <a:prstGeom prst="roundRect">
            <a:avLst/>
          </a:prstGeom>
          <a:gradFill>
            <a:gsLst>
              <a:gs pos="100000">
                <a:schemeClr val="bg1"/>
              </a:gs>
              <a:gs pos="17999">
                <a:schemeClr val="bg1"/>
              </a:gs>
              <a:gs pos="36000">
                <a:schemeClr val="bg1"/>
              </a:gs>
              <a:gs pos="86000">
                <a:schemeClr val="bg1"/>
              </a:gs>
              <a:gs pos="94000">
                <a:schemeClr val="bg1">
                  <a:lumMod val="65000"/>
                </a:schemeClr>
              </a:gs>
              <a:gs pos="94000">
                <a:schemeClr val="bg2">
                  <a:lumMod val="50000"/>
                </a:schemeClr>
              </a:gs>
              <a:gs pos="96000">
                <a:schemeClr val="bg2">
                  <a:lumMod val="25000"/>
                </a:schemeClr>
              </a:gs>
            </a:gsLst>
            <a:path path="shape">
              <a:fillToRect l="50000" t="50000" r="50000" b="50000"/>
            </a:path>
          </a:gradFill>
          <a:ln w="41275">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514350" indent="-514350" algn="ctr">
              <a:defRPr/>
            </a:pPr>
            <a:r>
              <a:rPr lang="en-US" sz="2400" b="1" dirty="0" smtClean="0">
                <a:solidFill>
                  <a:srgbClr val="0070C0"/>
                </a:solidFill>
                <a:cs typeface="Arial" charset="0"/>
              </a:rPr>
              <a:t>Oil Producers</a:t>
            </a:r>
            <a:endParaRPr lang="en-US" sz="2400" b="1" dirty="0">
              <a:solidFill>
                <a:srgbClr val="0070C0"/>
              </a:solidFill>
              <a:cs typeface="Arial" charset="0"/>
            </a:endParaRPr>
          </a:p>
        </p:txBody>
      </p:sp>
      <p:sp>
        <p:nvSpPr>
          <p:cNvPr id="50" name="Rounded Rectangle 14"/>
          <p:cNvSpPr/>
          <p:nvPr/>
        </p:nvSpPr>
        <p:spPr>
          <a:xfrm>
            <a:off x="5943600" y="1524000"/>
            <a:ext cx="3048000" cy="381000"/>
          </a:xfrm>
          <a:prstGeom prst="roundRect">
            <a:avLst/>
          </a:prstGeom>
          <a:gradFill>
            <a:gsLst>
              <a:gs pos="100000">
                <a:schemeClr val="bg1"/>
              </a:gs>
              <a:gs pos="17999">
                <a:schemeClr val="bg1"/>
              </a:gs>
              <a:gs pos="36000">
                <a:schemeClr val="bg1"/>
              </a:gs>
              <a:gs pos="86000">
                <a:schemeClr val="bg1"/>
              </a:gs>
              <a:gs pos="94000">
                <a:schemeClr val="bg1">
                  <a:lumMod val="65000"/>
                </a:schemeClr>
              </a:gs>
              <a:gs pos="94000">
                <a:schemeClr val="bg2">
                  <a:lumMod val="50000"/>
                </a:schemeClr>
              </a:gs>
              <a:gs pos="96000">
                <a:schemeClr val="bg2">
                  <a:lumMod val="25000"/>
                </a:schemeClr>
              </a:gs>
            </a:gsLst>
            <a:path path="shape">
              <a:fillToRect l="50000" t="50000" r="50000" b="50000"/>
            </a:path>
          </a:gradFill>
          <a:ln w="41275">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514350" indent="-514350" algn="ctr">
              <a:defRPr/>
            </a:pPr>
            <a:r>
              <a:rPr lang="en-US" sz="2400" b="1" dirty="0" smtClean="0">
                <a:solidFill>
                  <a:srgbClr val="666699"/>
                </a:solidFill>
                <a:cs typeface="Arial" charset="0"/>
              </a:rPr>
              <a:t>Oil Traders</a:t>
            </a:r>
            <a:endParaRPr lang="en-US" sz="2400" b="1" dirty="0">
              <a:solidFill>
                <a:srgbClr val="666699"/>
              </a:solidFill>
              <a:cs typeface="Arial" charset="0"/>
            </a:endParaRPr>
          </a:p>
        </p:txBody>
      </p:sp>
      <p:sp>
        <p:nvSpPr>
          <p:cNvPr id="51" name="타원 50"/>
          <p:cNvSpPr/>
          <p:nvPr/>
        </p:nvSpPr>
        <p:spPr>
          <a:xfrm>
            <a:off x="4038600" y="3429000"/>
            <a:ext cx="1295400" cy="1143000"/>
          </a:xfrm>
          <a:prstGeom prst="ellipse">
            <a:avLst/>
          </a:prstGeom>
          <a:gradFill flip="none" rotWithShape="1">
            <a:gsLst>
              <a:gs pos="100000">
                <a:schemeClr val="bg1">
                  <a:alpha val="43000"/>
                </a:schemeClr>
              </a:gs>
              <a:gs pos="17999">
                <a:schemeClr val="bg1">
                  <a:alpha val="41000"/>
                </a:schemeClr>
              </a:gs>
              <a:gs pos="36000">
                <a:schemeClr val="bg1"/>
              </a:gs>
              <a:gs pos="86000">
                <a:schemeClr val="bg1">
                  <a:alpha val="31000"/>
                </a:schemeClr>
              </a:gs>
              <a:gs pos="94000">
                <a:schemeClr val="bg1">
                  <a:lumMod val="75000"/>
                </a:schemeClr>
              </a:gs>
            </a:gsLst>
            <a:path path="shape">
              <a:fillToRect l="50000" t="50000" r="50000" b="50000"/>
            </a:path>
            <a:tileRect/>
          </a:gradFill>
          <a:ln w="41275">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1" dirty="0" smtClean="0">
                <a:solidFill>
                  <a:schemeClr val="tx1"/>
                </a:solidFill>
                <a:cs typeface="Arial" charset="0"/>
              </a:rPr>
              <a:t>Truth?</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그림 29" descr="Oil Rig.JPG"/>
          <p:cNvPicPr>
            <a:picLocks noChangeAspect="1"/>
          </p:cNvPicPr>
          <p:nvPr/>
        </p:nvPicPr>
        <p:blipFill>
          <a:blip r:embed="rId3" cstate="print">
            <a:duotone>
              <a:prstClr val="black"/>
              <a:srgbClr val="D9C3A5">
                <a:tint val="50000"/>
                <a:satMod val="180000"/>
              </a:srgbClr>
            </a:duotone>
          </a:blip>
          <a:stretch>
            <a:fillRect/>
          </a:stretch>
        </p:blipFill>
        <p:spPr>
          <a:xfrm>
            <a:off x="152400" y="133350"/>
            <a:ext cx="8848725" cy="6496050"/>
          </a:xfrm>
          <a:prstGeom prst="rect">
            <a:avLst/>
          </a:prstGeom>
        </p:spPr>
      </p:pic>
      <p:sp>
        <p:nvSpPr>
          <p:cNvPr id="23" name="Rounded Rectangle 12"/>
          <p:cNvSpPr/>
          <p:nvPr/>
        </p:nvSpPr>
        <p:spPr>
          <a:xfrm>
            <a:off x="2057400" y="2133600"/>
            <a:ext cx="6858000" cy="914400"/>
          </a:xfrm>
          <a:prstGeom prst="roundRect">
            <a:avLst>
              <a:gd name="adj" fmla="val 0"/>
            </a:avLst>
          </a:prstGeom>
          <a:gradFill flip="none" rotWithShape="1">
            <a:gsLst>
              <a:gs pos="100000">
                <a:schemeClr val="bg1"/>
              </a:gs>
              <a:gs pos="17999">
                <a:schemeClr val="bg1"/>
              </a:gs>
              <a:gs pos="36000">
                <a:schemeClr val="bg1"/>
              </a:gs>
              <a:gs pos="86000">
                <a:schemeClr val="bg1"/>
              </a:gs>
              <a:gs pos="94000">
                <a:schemeClr val="bg1">
                  <a:lumMod val="75000"/>
                  <a:alpha val="97000"/>
                </a:schemeClr>
              </a:gs>
            </a:gsLst>
            <a:path path="shape">
              <a:fillToRect l="50000" t="50000" r="50000" b="50000"/>
            </a:path>
            <a:tileRect/>
          </a:gradFill>
          <a:ln w="41275">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0" bIns="0" anchor="ctr"/>
          <a:lstStyle/>
          <a:p>
            <a:pPr marL="514350" indent="-514350">
              <a:defRPr/>
            </a:pPr>
            <a:r>
              <a:rPr lang="en-US" dirty="0" smtClean="0">
                <a:solidFill>
                  <a:schemeClr val="accent1">
                    <a:lumMod val="50000"/>
                  </a:schemeClr>
                </a:solidFill>
              </a:rPr>
              <a:t>Jeffrey Harris, Chief Economist at the CFTC, quit his post in January after </a:t>
            </a:r>
          </a:p>
          <a:p>
            <a:pPr marL="514350" indent="-514350">
              <a:defRPr/>
            </a:pPr>
            <a:r>
              <a:rPr lang="en-US" dirty="0" smtClean="0">
                <a:solidFill>
                  <a:schemeClr val="accent1">
                    <a:lumMod val="50000"/>
                  </a:schemeClr>
                </a:solidFill>
              </a:rPr>
              <a:t>finding no evidence that speculation played a role in driving up oil </a:t>
            </a:r>
          </a:p>
          <a:p>
            <a:pPr marL="514350" indent="-514350">
              <a:defRPr/>
            </a:pPr>
            <a:r>
              <a:rPr lang="en-US" dirty="0" smtClean="0">
                <a:solidFill>
                  <a:schemeClr val="accent1">
                    <a:lumMod val="50000"/>
                  </a:schemeClr>
                </a:solidFill>
              </a:rPr>
              <a:t>prices.</a:t>
            </a:r>
            <a:endParaRPr lang="en-US" b="1" dirty="0">
              <a:solidFill>
                <a:schemeClr val="accent1">
                  <a:lumMod val="50000"/>
                </a:schemeClr>
              </a:solidFill>
              <a:cs typeface="Arial" charset="0"/>
            </a:endParaRPr>
          </a:p>
        </p:txBody>
      </p:sp>
      <p:sp>
        <p:nvSpPr>
          <p:cNvPr id="24" name="Rounded Rectangle 7"/>
          <p:cNvSpPr/>
          <p:nvPr/>
        </p:nvSpPr>
        <p:spPr>
          <a:xfrm>
            <a:off x="228600" y="228600"/>
            <a:ext cx="8686800" cy="838200"/>
          </a:xfrm>
          <a:prstGeom prst="roundRect">
            <a:avLst>
              <a:gd name="adj" fmla="val 3334"/>
            </a:avLst>
          </a:prstGeom>
          <a:gradFill>
            <a:gsLst>
              <a:gs pos="0">
                <a:schemeClr val="bg1"/>
              </a:gs>
              <a:gs pos="10000">
                <a:schemeClr val="tx1">
                  <a:lumMod val="75000"/>
                  <a:lumOff val="25000"/>
                </a:schemeClr>
              </a:gs>
              <a:gs pos="15000">
                <a:schemeClr val="accent2">
                  <a:lumMod val="40000"/>
                  <a:lumOff val="60000"/>
                </a:schemeClr>
              </a:gs>
              <a:gs pos="21000">
                <a:schemeClr val="bg1">
                  <a:lumMod val="95000"/>
                </a:schemeClr>
              </a:gs>
              <a:gs pos="20000">
                <a:schemeClr val="bg1"/>
              </a:gs>
              <a:gs pos="70000">
                <a:schemeClr val="bg1"/>
              </a:gs>
              <a:gs pos="84000">
                <a:schemeClr val="accent2">
                  <a:lumMod val="60000"/>
                  <a:lumOff val="40000"/>
                  <a:alpha val="27000"/>
                </a:schemeClr>
              </a:gs>
              <a:gs pos="88000">
                <a:schemeClr val="tx1">
                  <a:lumMod val="95000"/>
                  <a:lumOff val="5000"/>
                  <a:alpha val="38000"/>
                </a:schemeClr>
              </a:gs>
              <a:gs pos="100000">
                <a:schemeClr val="bg1"/>
              </a:gs>
            </a:gsLst>
            <a:lin ang="5400000" scaled="0"/>
          </a:gradFill>
          <a:ln w="41275">
            <a:solidFill>
              <a:schemeClr val="bg1"/>
            </a:solidFill>
          </a:ln>
          <a:scene3d>
            <a:camera prst="orthographicFront"/>
            <a:lightRig rig="threePt" dir="t"/>
          </a:scene3d>
          <a:sp3d>
            <a:bevelT w="0" h="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b="1" dirty="0" smtClean="0">
                <a:solidFill>
                  <a:schemeClr val="tx1"/>
                </a:solidFill>
                <a:cs typeface="Arial" charset="0"/>
              </a:rPr>
              <a:t>SPECULATION DEBATE</a:t>
            </a:r>
            <a:endParaRPr lang="en-US" sz="4800" b="1" dirty="0">
              <a:solidFill>
                <a:schemeClr val="tx1"/>
              </a:solidFill>
              <a:cs typeface="Arial" charset="0"/>
            </a:endParaRPr>
          </a:p>
        </p:txBody>
      </p:sp>
      <p:sp>
        <p:nvSpPr>
          <p:cNvPr id="27" name="Oval 9"/>
          <p:cNvSpPr/>
          <p:nvPr/>
        </p:nvSpPr>
        <p:spPr>
          <a:xfrm>
            <a:off x="152400" y="304800"/>
            <a:ext cx="685800" cy="609600"/>
          </a:xfrm>
          <a:prstGeom prst="ellipse">
            <a:avLst/>
          </a:prstGeom>
          <a:gradFill>
            <a:gsLst>
              <a:gs pos="100000">
                <a:schemeClr val="bg1"/>
              </a:gs>
              <a:gs pos="17999">
                <a:schemeClr val="bg1"/>
              </a:gs>
              <a:gs pos="67000">
                <a:schemeClr val="bg1"/>
              </a:gs>
              <a:gs pos="86000">
                <a:schemeClr val="tx1"/>
              </a:gs>
              <a:gs pos="94000">
                <a:schemeClr val="accent2">
                  <a:lumMod val="40000"/>
                  <a:lumOff val="60000"/>
                </a:schemeClr>
              </a:gs>
              <a:gs pos="96000">
                <a:schemeClr val="tx1"/>
              </a:gs>
            </a:gsLst>
            <a:path path="shape">
              <a:fillToRect l="50000" t="50000" r="50000" b="50000"/>
            </a:path>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smtClean="0">
                <a:solidFill>
                  <a:schemeClr val="tx1"/>
                </a:solidFill>
              </a:rPr>
              <a:t>V</a:t>
            </a:r>
            <a:endParaRPr lang="en-US" sz="2400" b="1" dirty="0">
              <a:solidFill>
                <a:schemeClr val="tx1"/>
              </a:solidFill>
            </a:endParaRPr>
          </a:p>
        </p:txBody>
      </p:sp>
      <p:sp>
        <p:nvSpPr>
          <p:cNvPr id="25" name="Rounded Rectangle 12"/>
          <p:cNvSpPr/>
          <p:nvPr/>
        </p:nvSpPr>
        <p:spPr>
          <a:xfrm>
            <a:off x="152400" y="1143000"/>
            <a:ext cx="8839200" cy="533400"/>
          </a:xfrm>
          <a:prstGeom prst="roundRect">
            <a:avLst>
              <a:gd name="adj" fmla="val 50000"/>
            </a:avLst>
          </a:prstGeom>
          <a:gradFill flip="none" rotWithShape="1">
            <a:gsLst>
              <a:gs pos="100000">
                <a:schemeClr val="bg1">
                  <a:alpha val="57000"/>
                </a:schemeClr>
              </a:gs>
              <a:gs pos="17999">
                <a:schemeClr val="bg1">
                  <a:alpha val="93000"/>
                </a:schemeClr>
              </a:gs>
              <a:gs pos="67000">
                <a:schemeClr val="bg1">
                  <a:alpha val="79000"/>
                </a:schemeClr>
              </a:gs>
              <a:gs pos="86000">
                <a:schemeClr val="bg1">
                  <a:lumMod val="85000"/>
                </a:schemeClr>
              </a:gs>
              <a:gs pos="94000">
                <a:schemeClr val="accent2">
                  <a:lumMod val="40000"/>
                  <a:lumOff val="60000"/>
                  <a:alpha val="66000"/>
                </a:schemeClr>
              </a:gs>
              <a:gs pos="96000">
                <a:schemeClr val="tx1">
                  <a:alpha val="16000"/>
                </a:schemeClr>
              </a:gs>
            </a:gsLst>
            <a:path path="shape">
              <a:fillToRect l="50000" t="50000" r="50000" b="50000"/>
            </a:path>
            <a:tileRect/>
          </a:gradFill>
          <a:ln w="41275">
            <a:solidFill>
              <a:schemeClr val="bg1">
                <a:alpha val="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i="1" dirty="0" smtClean="0">
                <a:solidFill>
                  <a:schemeClr val="tx1">
                    <a:lumMod val="95000"/>
                    <a:lumOff val="5000"/>
                  </a:schemeClr>
                </a:solidFill>
                <a:cs typeface="Arial" charset="0"/>
              </a:rPr>
              <a:t>SPECULATION EVIDENCE</a:t>
            </a:r>
            <a:endParaRPr lang="en-US" sz="4000" b="1" i="1" dirty="0">
              <a:solidFill>
                <a:schemeClr val="tx1">
                  <a:lumMod val="95000"/>
                  <a:lumOff val="5000"/>
                </a:schemeClr>
              </a:solidFill>
              <a:cs typeface="Arial" charset="0"/>
            </a:endParaRPr>
          </a:p>
        </p:txBody>
      </p:sp>
      <p:sp>
        <p:nvSpPr>
          <p:cNvPr id="13" name="Rounded Rectangle 14"/>
          <p:cNvSpPr/>
          <p:nvPr/>
        </p:nvSpPr>
        <p:spPr>
          <a:xfrm>
            <a:off x="152400" y="1752600"/>
            <a:ext cx="6781800" cy="381000"/>
          </a:xfrm>
          <a:prstGeom prst="roundRect">
            <a:avLst/>
          </a:prstGeom>
          <a:gradFill>
            <a:gsLst>
              <a:gs pos="100000">
                <a:schemeClr val="bg1"/>
              </a:gs>
              <a:gs pos="17999">
                <a:schemeClr val="bg1"/>
              </a:gs>
              <a:gs pos="36000">
                <a:schemeClr val="bg1"/>
              </a:gs>
              <a:gs pos="86000">
                <a:schemeClr val="bg1"/>
              </a:gs>
              <a:gs pos="94000">
                <a:schemeClr val="bg1">
                  <a:lumMod val="65000"/>
                </a:schemeClr>
              </a:gs>
              <a:gs pos="94000">
                <a:schemeClr val="bg2">
                  <a:lumMod val="50000"/>
                </a:schemeClr>
              </a:gs>
              <a:gs pos="96000">
                <a:schemeClr val="bg2">
                  <a:lumMod val="25000"/>
                </a:schemeClr>
              </a:gs>
            </a:gsLst>
            <a:path path="shape">
              <a:fillToRect l="50000" t="50000" r="50000" b="50000"/>
            </a:path>
          </a:gradFill>
          <a:ln w="41275">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514350" indent="-514350" algn="ctr">
              <a:defRPr/>
            </a:pPr>
            <a:r>
              <a:rPr lang="en-US" sz="3200" b="1" dirty="0" smtClean="0">
                <a:solidFill>
                  <a:schemeClr val="accent2">
                    <a:lumMod val="50000"/>
                  </a:schemeClr>
                </a:solidFill>
                <a:cs typeface="Arial" charset="0"/>
              </a:rPr>
              <a:t>CFTC Chief Economist</a:t>
            </a:r>
            <a:endParaRPr lang="en-US" sz="3200" b="1" dirty="0">
              <a:solidFill>
                <a:schemeClr val="accent2">
                  <a:lumMod val="50000"/>
                </a:schemeClr>
              </a:solidFill>
              <a:cs typeface="Arial" charset="0"/>
            </a:endParaRPr>
          </a:p>
        </p:txBody>
      </p:sp>
      <p:sp>
        <p:nvSpPr>
          <p:cNvPr id="15" name="Rounded Rectangle 12"/>
          <p:cNvSpPr/>
          <p:nvPr/>
        </p:nvSpPr>
        <p:spPr>
          <a:xfrm>
            <a:off x="152400" y="2133600"/>
            <a:ext cx="1981200" cy="914400"/>
          </a:xfrm>
          <a:prstGeom prst="roundRect">
            <a:avLst>
              <a:gd name="adj" fmla="val 0"/>
            </a:avLst>
          </a:prstGeom>
          <a:gradFill>
            <a:gsLst>
              <a:gs pos="100000">
                <a:schemeClr val="bg1">
                  <a:alpha val="57000"/>
                </a:schemeClr>
              </a:gs>
              <a:gs pos="17999">
                <a:schemeClr val="bg1">
                  <a:alpha val="93000"/>
                </a:schemeClr>
              </a:gs>
              <a:gs pos="67000">
                <a:schemeClr val="bg1">
                  <a:alpha val="79000"/>
                </a:schemeClr>
              </a:gs>
              <a:gs pos="86000">
                <a:schemeClr val="bg1">
                  <a:lumMod val="85000"/>
                </a:schemeClr>
              </a:gs>
              <a:gs pos="94000">
                <a:schemeClr val="accent2">
                  <a:lumMod val="40000"/>
                  <a:lumOff val="60000"/>
                  <a:alpha val="66000"/>
                </a:schemeClr>
              </a:gs>
              <a:gs pos="96000">
                <a:schemeClr val="tx1">
                  <a:alpha val="16000"/>
                </a:schemeClr>
              </a:gs>
            </a:gsLst>
            <a:path path="rect">
              <a:fillToRect l="100000" t="100000"/>
            </a:path>
          </a:gradFill>
          <a:ln w="41275">
            <a:solidFill>
              <a:schemeClr val="bg1">
                <a:alpha val="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i="1" dirty="0" smtClean="0">
                <a:solidFill>
                  <a:schemeClr val="accent1">
                    <a:lumMod val="50000"/>
                  </a:schemeClr>
                </a:solidFill>
                <a:cs typeface="Arial" charset="0"/>
              </a:rPr>
              <a:t>Speculation</a:t>
            </a:r>
          </a:p>
          <a:p>
            <a:pPr algn="ctr">
              <a:defRPr/>
            </a:pPr>
            <a:r>
              <a:rPr lang="en-US" sz="2400" b="1" i="1" dirty="0" smtClean="0">
                <a:solidFill>
                  <a:schemeClr val="accent1">
                    <a:lumMod val="50000"/>
                  </a:schemeClr>
                </a:solidFill>
                <a:cs typeface="Arial" charset="0"/>
              </a:rPr>
              <a:t>Evidence</a:t>
            </a:r>
            <a:endParaRPr lang="en-US" sz="2400" b="1" i="1" dirty="0">
              <a:solidFill>
                <a:schemeClr val="accent1">
                  <a:lumMod val="50000"/>
                </a:schemeClr>
              </a:solidFill>
              <a:cs typeface="Arial" charset="0"/>
            </a:endParaRPr>
          </a:p>
        </p:txBody>
      </p:sp>
      <p:sp>
        <p:nvSpPr>
          <p:cNvPr id="26" name="Rounded Rectangle 12"/>
          <p:cNvSpPr/>
          <p:nvPr/>
        </p:nvSpPr>
        <p:spPr>
          <a:xfrm>
            <a:off x="0" y="6324600"/>
            <a:ext cx="9144000" cy="533400"/>
          </a:xfrm>
          <a:prstGeom prst="roundRect">
            <a:avLst>
              <a:gd name="adj" fmla="val 3125"/>
            </a:avLst>
          </a:prstGeom>
          <a:gradFill>
            <a:gsLst>
              <a:gs pos="100000">
                <a:schemeClr val="bg1">
                  <a:alpha val="39000"/>
                </a:schemeClr>
              </a:gs>
              <a:gs pos="17999">
                <a:schemeClr val="bg1">
                  <a:alpha val="34000"/>
                </a:schemeClr>
              </a:gs>
              <a:gs pos="67000">
                <a:schemeClr val="bg1"/>
              </a:gs>
              <a:gs pos="86000">
                <a:schemeClr val="bg1">
                  <a:lumMod val="65000"/>
                  <a:alpha val="65000"/>
                </a:schemeClr>
              </a:gs>
              <a:gs pos="94000">
                <a:schemeClr val="accent2">
                  <a:lumMod val="40000"/>
                  <a:lumOff val="60000"/>
                  <a:alpha val="36000"/>
                </a:schemeClr>
              </a:gs>
              <a:gs pos="96000">
                <a:schemeClr val="bg1"/>
              </a:gs>
            </a:gsLst>
            <a:path path="rect">
              <a:fillToRect l="100000" t="100000"/>
            </a:path>
          </a:gradFill>
          <a:ln w="41275">
            <a:solidFill>
              <a:schemeClr val="bg1">
                <a:alpha val="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i="1" dirty="0" smtClean="0">
                <a:solidFill>
                  <a:schemeClr val="bg2">
                    <a:lumMod val="25000"/>
                  </a:schemeClr>
                </a:solidFill>
                <a:cs typeface="Arial" charset="0"/>
              </a:rPr>
              <a:t>Commodity Trading Regulation</a:t>
            </a:r>
            <a:endParaRPr lang="en-US" sz="3600" b="1" i="1" dirty="0">
              <a:solidFill>
                <a:schemeClr val="bg2">
                  <a:lumMod val="25000"/>
                </a:schemeClr>
              </a:solidFill>
              <a:cs typeface="Arial" charset="0"/>
            </a:endParaRPr>
          </a:p>
        </p:txBody>
      </p:sp>
      <p:sp>
        <p:nvSpPr>
          <p:cNvPr id="14" name="Rounded Rectangle 12"/>
          <p:cNvSpPr/>
          <p:nvPr/>
        </p:nvSpPr>
        <p:spPr>
          <a:xfrm>
            <a:off x="2133600" y="3552825"/>
            <a:ext cx="6858000" cy="914400"/>
          </a:xfrm>
          <a:prstGeom prst="roundRect">
            <a:avLst>
              <a:gd name="adj" fmla="val 0"/>
            </a:avLst>
          </a:prstGeom>
          <a:gradFill flip="none" rotWithShape="1">
            <a:gsLst>
              <a:gs pos="100000">
                <a:schemeClr val="bg1"/>
              </a:gs>
              <a:gs pos="17999">
                <a:schemeClr val="bg1"/>
              </a:gs>
              <a:gs pos="36000">
                <a:schemeClr val="bg1"/>
              </a:gs>
              <a:gs pos="86000">
                <a:schemeClr val="bg1"/>
              </a:gs>
              <a:gs pos="94000">
                <a:schemeClr val="bg1">
                  <a:lumMod val="75000"/>
                  <a:alpha val="97000"/>
                </a:schemeClr>
              </a:gs>
            </a:gsLst>
            <a:path path="shape">
              <a:fillToRect l="50000" t="50000" r="50000" b="50000"/>
            </a:path>
            <a:tileRect/>
          </a:gradFill>
          <a:ln w="41275">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0" bIns="0" anchor="ctr"/>
          <a:lstStyle/>
          <a:p>
            <a:pPr marL="514350" indent="-514350">
              <a:defRPr/>
            </a:pPr>
            <a:r>
              <a:rPr lang="en-US" dirty="0" smtClean="0">
                <a:solidFill>
                  <a:schemeClr val="accent1">
                    <a:lumMod val="50000"/>
                  </a:schemeClr>
                </a:solidFill>
              </a:rPr>
              <a:t>Low Price Elasticity coupled with Insufficient Production Increases </a:t>
            </a:r>
          </a:p>
          <a:p>
            <a:pPr marL="514350" indent="-514350">
              <a:defRPr/>
            </a:pPr>
            <a:r>
              <a:rPr lang="en-US" dirty="0" smtClean="0">
                <a:solidFill>
                  <a:schemeClr val="accent1">
                    <a:lumMod val="50000"/>
                  </a:schemeClr>
                </a:solidFill>
              </a:rPr>
              <a:t>caused the 2007 to 2008 price increases rather than speculation </a:t>
            </a:r>
            <a:endParaRPr lang="en-US" b="1" dirty="0">
              <a:solidFill>
                <a:schemeClr val="accent1">
                  <a:lumMod val="50000"/>
                </a:schemeClr>
              </a:solidFill>
              <a:cs typeface="Arial" charset="0"/>
            </a:endParaRPr>
          </a:p>
        </p:txBody>
      </p:sp>
      <p:sp>
        <p:nvSpPr>
          <p:cNvPr id="16" name="Rounded Rectangle 14"/>
          <p:cNvSpPr/>
          <p:nvPr/>
        </p:nvSpPr>
        <p:spPr>
          <a:xfrm>
            <a:off x="152400" y="3171825"/>
            <a:ext cx="6781800" cy="381000"/>
          </a:xfrm>
          <a:prstGeom prst="roundRect">
            <a:avLst/>
          </a:prstGeom>
          <a:gradFill>
            <a:gsLst>
              <a:gs pos="100000">
                <a:schemeClr val="bg1"/>
              </a:gs>
              <a:gs pos="17999">
                <a:schemeClr val="bg1"/>
              </a:gs>
              <a:gs pos="36000">
                <a:schemeClr val="bg1"/>
              </a:gs>
              <a:gs pos="86000">
                <a:schemeClr val="bg1"/>
              </a:gs>
              <a:gs pos="94000">
                <a:schemeClr val="bg1">
                  <a:lumMod val="65000"/>
                </a:schemeClr>
              </a:gs>
              <a:gs pos="94000">
                <a:schemeClr val="bg2">
                  <a:lumMod val="50000"/>
                </a:schemeClr>
              </a:gs>
              <a:gs pos="96000">
                <a:schemeClr val="bg2">
                  <a:lumMod val="25000"/>
                </a:schemeClr>
              </a:gs>
            </a:gsLst>
            <a:path path="shape">
              <a:fillToRect l="50000" t="50000" r="50000" b="50000"/>
            </a:path>
          </a:gradFill>
          <a:ln w="41275">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514350" indent="-514350" algn="ctr">
              <a:defRPr/>
            </a:pPr>
            <a:r>
              <a:rPr lang="en-US" sz="3200" b="1" dirty="0" smtClean="0">
                <a:solidFill>
                  <a:schemeClr val="accent2">
                    <a:lumMod val="50000"/>
                  </a:schemeClr>
                </a:solidFill>
                <a:cs typeface="Arial" charset="0"/>
              </a:rPr>
              <a:t>James Hamilton, Economist</a:t>
            </a:r>
            <a:endParaRPr lang="en-US" sz="3200" b="1" dirty="0">
              <a:solidFill>
                <a:schemeClr val="accent2">
                  <a:lumMod val="50000"/>
                </a:schemeClr>
              </a:solidFill>
              <a:cs typeface="Arial" charset="0"/>
            </a:endParaRPr>
          </a:p>
        </p:txBody>
      </p:sp>
      <p:sp>
        <p:nvSpPr>
          <p:cNvPr id="17" name="Rounded Rectangle 12"/>
          <p:cNvSpPr/>
          <p:nvPr/>
        </p:nvSpPr>
        <p:spPr>
          <a:xfrm>
            <a:off x="152400" y="3552825"/>
            <a:ext cx="2057400" cy="914400"/>
          </a:xfrm>
          <a:prstGeom prst="roundRect">
            <a:avLst>
              <a:gd name="adj" fmla="val 0"/>
            </a:avLst>
          </a:prstGeom>
          <a:gradFill>
            <a:gsLst>
              <a:gs pos="100000">
                <a:schemeClr val="bg1">
                  <a:alpha val="57000"/>
                </a:schemeClr>
              </a:gs>
              <a:gs pos="17999">
                <a:schemeClr val="bg1">
                  <a:alpha val="93000"/>
                </a:schemeClr>
              </a:gs>
              <a:gs pos="67000">
                <a:schemeClr val="bg1">
                  <a:alpha val="79000"/>
                </a:schemeClr>
              </a:gs>
              <a:gs pos="86000">
                <a:schemeClr val="bg1">
                  <a:lumMod val="85000"/>
                </a:schemeClr>
              </a:gs>
              <a:gs pos="94000">
                <a:schemeClr val="accent2">
                  <a:lumMod val="40000"/>
                  <a:lumOff val="60000"/>
                  <a:alpha val="66000"/>
                </a:schemeClr>
              </a:gs>
              <a:gs pos="96000">
                <a:schemeClr val="tx1">
                  <a:alpha val="16000"/>
                </a:schemeClr>
              </a:gs>
            </a:gsLst>
            <a:path path="rect">
              <a:fillToRect l="100000" t="100000"/>
            </a:path>
          </a:gradFill>
          <a:ln w="41275">
            <a:solidFill>
              <a:schemeClr val="bg1">
                <a:alpha val="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i="1" dirty="0" smtClean="0">
                <a:solidFill>
                  <a:schemeClr val="accent1">
                    <a:lumMod val="50000"/>
                  </a:schemeClr>
                </a:solidFill>
                <a:cs typeface="Arial" charset="0"/>
              </a:rPr>
              <a:t>Speculation </a:t>
            </a:r>
          </a:p>
          <a:p>
            <a:pPr algn="ctr">
              <a:defRPr/>
            </a:pPr>
            <a:r>
              <a:rPr lang="en-US" sz="2400" b="1" i="1" dirty="0" smtClean="0">
                <a:solidFill>
                  <a:schemeClr val="accent1">
                    <a:lumMod val="50000"/>
                  </a:schemeClr>
                </a:solidFill>
                <a:cs typeface="Arial" charset="0"/>
              </a:rPr>
              <a:t>Evidence</a:t>
            </a:r>
            <a:endParaRPr lang="en-US" sz="2400" b="1" i="1" dirty="0">
              <a:solidFill>
                <a:schemeClr val="accent1">
                  <a:lumMod val="50000"/>
                </a:schemeClr>
              </a:solidFill>
              <a:cs typeface="Arial" charset="0"/>
            </a:endParaRPr>
          </a:p>
        </p:txBody>
      </p:sp>
      <p:sp>
        <p:nvSpPr>
          <p:cNvPr id="18" name="오른쪽 화살표 17"/>
          <p:cNvSpPr/>
          <p:nvPr/>
        </p:nvSpPr>
        <p:spPr>
          <a:xfrm>
            <a:off x="1981200" y="3705225"/>
            <a:ext cx="304800" cy="653143"/>
          </a:xfrm>
          <a:prstGeom prst="rightArrow">
            <a:avLst>
              <a:gd name="adj1" fmla="val 45000"/>
              <a:gd name="adj2" fmla="val 60000"/>
            </a:avLst>
          </a:prstGeom>
          <a:gradFill>
            <a:gsLst>
              <a:gs pos="53000">
                <a:srgbClr val="C00000"/>
              </a:gs>
              <a:gs pos="9000">
                <a:schemeClr val="accent2">
                  <a:lumMod val="50000"/>
                </a:schemeClr>
              </a:gs>
              <a:gs pos="57000">
                <a:schemeClr val="accent2">
                  <a:lumMod val="75000"/>
                </a:schemeClr>
              </a:gs>
              <a:gs pos="86000">
                <a:schemeClr val="accent2">
                  <a:lumMod val="50000"/>
                </a:schemeClr>
              </a:gs>
              <a:gs pos="94000">
                <a:srgbClr val="C00000"/>
              </a:gs>
            </a:gsLst>
            <a:path path="shape">
              <a:fillToRect l="50000" t="50000" r="50000" b="50000"/>
            </a:path>
          </a:gradFill>
          <a:ln w="41275">
            <a:solidFill>
              <a:schemeClr val="accent2">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365760" tIns="914400" bIns="0" rtlCol="0" anchor="ctr"/>
          <a:lstStyle/>
          <a:p>
            <a:pPr algn="ctr"/>
            <a:endParaRPr lang="en-US" b="1" dirty="0" smtClean="0">
              <a:solidFill>
                <a:schemeClr val="tx1"/>
              </a:solidFill>
              <a:cs typeface="Arial" charset="0"/>
            </a:endParaRPr>
          </a:p>
        </p:txBody>
      </p:sp>
      <p:sp>
        <p:nvSpPr>
          <p:cNvPr id="19" name="오른쪽 화살표 18"/>
          <p:cNvSpPr/>
          <p:nvPr/>
        </p:nvSpPr>
        <p:spPr>
          <a:xfrm>
            <a:off x="1905000" y="2286001"/>
            <a:ext cx="304800" cy="653142"/>
          </a:xfrm>
          <a:prstGeom prst="rightArrow">
            <a:avLst>
              <a:gd name="adj1" fmla="val 45000"/>
              <a:gd name="adj2" fmla="val 60000"/>
            </a:avLst>
          </a:prstGeom>
          <a:gradFill>
            <a:gsLst>
              <a:gs pos="53000">
                <a:srgbClr val="C00000"/>
              </a:gs>
              <a:gs pos="9000">
                <a:schemeClr val="accent2">
                  <a:lumMod val="50000"/>
                </a:schemeClr>
              </a:gs>
              <a:gs pos="57000">
                <a:schemeClr val="accent2">
                  <a:lumMod val="75000"/>
                </a:schemeClr>
              </a:gs>
              <a:gs pos="86000">
                <a:schemeClr val="accent2">
                  <a:lumMod val="50000"/>
                </a:schemeClr>
              </a:gs>
              <a:gs pos="94000">
                <a:srgbClr val="C00000"/>
              </a:gs>
            </a:gsLst>
            <a:path path="shape">
              <a:fillToRect l="50000" t="50000" r="50000" b="50000"/>
            </a:path>
          </a:gradFill>
          <a:ln w="41275">
            <a:solidFill>
              <a:schemeClr val="accent2">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365760" tIns="914400" bIns="0" rtlCol="0" anchor="ctr"/>
          <a:lstStyle/>
          <a:p>
            <a:pPr algn="ctr"/>
            <a:endParaRPr lang="en-US" b="1" dirty="0" smtClean="0">
              <a:solidFill>
                <a:schemeClr val="tx1"/>
              </a:solidFill>
              <a:cs typeface="Arial" charset="0"/>
            </a:endParaRPr>
          </a:p>
        </p:txBody>
      </p:sp>
      <p:sp>
        <p:nvSpPr>
          <p:cNvPr id="20" name="Rounded Rectangle 12"/>
          <p:cNvSpPr/>
          <p:nvPr/>
        </p:nvSpPr>
        <p:spPr>
          <a:xfrm>
            <a:off x="2133600" y="5105400"/>
            <a:ext cx="6858000" cy="914400"/>
          </a:xfrm>
          <a:prstGeom prst="roundRect">
            <a:avLst>
              <a:gd name="adj" fmla="val 0"/>
            </a:avLst>
          </a:prstGeom>
          <a:gradFill flip="none" rotWithShape="1">
            <a:gsLst>
              <a:gs pos="100000">
                <a:schemeClr val="bg1"/>
              </a:gs>
              <a:gs pos="17999">
                <a:schemeClr val="bg1"/>
              </a:gs>
              <a:gs pos="36000">
                <a:schemeClr val="bg1"/>
              </a:gs>
              <a:gs pos="86000">
                <a:schemeClr val="bg1"/>
              </a:gs>
              <a:gs pos="94000">
                <a:schemeClr val="bg1">
                  <a:lumMod val="75000"/>
                  <a:alpha val="97000"/>
                </a:schemeClr>
              </a:gs>
            </a:gsLst>
            <a:path path="shape">
              <a:fillToRect l="50000" t="50000" r="50000" b="50000"/>
            </a:path>
            <a:tileRect/>
          </a:gradFill>
          <a:ln w="41275">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0" bIns="0" anchor="ctr"/>
          <a:lstStyle/>
          <a:p>
            <a:pPr marL="514350" indent="-514350">
              <a:defRPr/>
            </a:pPr>
            <a:r>
              <a:rPr lang="en-US" dirty="0" smtClean="0">
                <a:solidFill>
                  <a:schemeClr val="accent1">
                    <a:lumMod val="50000"/>
                  </a:schemeClr>
                </a:solidFill>
              </a:rPr>
              <a:t>“We do not need to show excessive speculation is affecting prices in</a:t>
            </a:r>
          </a:p>
          <a:p>
            <a:pPr marL="514350" indent="-514350">
              <a:defRPr/>
            </a:pPr>
            <a:r>
              <a:rPr lang="en-US" dirty="0" smtClean="0">
                <a:solidFill>
                  <a:schemeClr val="accent1">
                    <a:lumMod val="50000"/>
                  </a:schemeClr>
                </a:solidFill>
              </a:rPr>
              <a:t> order to approve the rule.”(Position Limits, et al.)</a:t>
            </a:r>
            <a:endParaRPr lang="en-US" b="1" dirty="0">
              <a:solidFill>
                <a:schemeClr val="accent1">
                  <a:lumMod val="50000"/>
                </a:schemeClr>
              </a:solidFill>
              <a:cs typeface="Arial" charset="0"/>
            </a:endParaRPr>
          </a:p>
        </p:txBody>
      </p:sp>
      <p:sp>
        <p:nvSpPr>
          <p:cNvPr id="22" name="Rounded Rectangle 14"/>
          <p:cNvSpPr/>
          <p:nvPr/>
        </p:nvSpPr>
        <p:spPr>
          <a:xfrm>
            <a:off x="152400" y="4724400"/>
            <a:ext cx="6781800" cy="381000"/>
          </a:xfrm>
          <a:prstGeom prst="roundRect">
            <a:avLst/>
          </a:prstGeom>
          <a:gradFill>
            <a:gsLst>
              <a:gs pos="100000">
                <a:schemeClr val="bg1"/>
              </a:gs>
              <a:gs pos="17999">
                <a:schemeClr val="bg1"/>
              </a:gs>
              <a:gs pos="36000">
                <a:schemeClr val="bg1"/>
              </a:gs>
              <a:gs pos="86000">
                <a:schemeClr val="bg1"/>
              </a:gs>
              <a:gs pos="94000">
                <a:schemeClr val="bg1">
                  <a:lumMod val="65000"/>
                </a:schemeClr>
              </a:gs>
              <a:gs pos="94000">
                <a:schemeClr val="bg2">
                  <a:lumMod val="50000"/>
                </a:schemeClr>
              </a:gs>
              <a:gs pos="96000">
                <a:schemeClr val="bg2">
                  <a:lumMod val="25000"/>
                </a:schemeClr>
              </a:gs>
            </a:gsLst>
            <a:path path="shape">
              <a:fillToRect l="50000" t="50000" r="50000" b="50000"/>
            </a:path>
          </a:gradFill>
          <a:ln w="41275">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514350" indent="-514350" algn="ctr">
              <a:defRPr/>
            </a:pPr>
            <a:r>
              <a:rPr lang="en-US" sz="3200" b="1" dirty="0" smtClean="0">
                <a:solidFill>
                  <a:schemeClr val="accent2">
                    <a:lumMod val="50000"/>
                  </a:schemeClr>
                </a:solidFill>
                <a:cs typeface="Arial" charset="0"/>
              </a:rPr>
              <a:t>CFTC Officials</a:t>
            </a:r>
            <a:endParaRPr lang="en-US" sz="3200" b="1" dirty="0">
              <a:solidFill>
                <a:schemeClr val="accent2">
                  <a:lumMod val="50000"/>
                </a:schemeClr>
              </a:solidFill>
              <a:cs typeface="Arial" charset="0"/>
            </a:endParaRPr>
          </a:p>
        </p:txBody>
      </p:sp>
      <p:sp>
        <p:nvSpPr>
          <p:cNvPr id="28" name="Rounded Rectangle 12"/>
          <p:cNvSpPr/>
          <p:nvPr/>
        </p:nvSpPr>
        <p:spPr>
          <a:xfrm>
            <a:off x="152400" y="5105400"/>
            <a:ext cx="2057400" cy="914400"/>
          </a:xfrm>
          <a:prstGeom prst="roundRect">
            <a:avLst>
              <a:gd name="adj" fmla="val 0"/>
            </a:avLst>
          </a:prstGeom>
          <a:gradFill>
            <a:gsLst>
              <a:gs pos="100000">
                <a:schemeClr val="bg1">
                  <a:alpha val="57000"/>
                </a:schemeClr>
              </a:gs>
              <a:gs pos="17999">
                <a:schemeClr val="bg1">
                  <a:alpha val="93000"/>
                </a:schemeClr>
              </a:gs>
              <a:gs pos="67000">
                <a:schemeClr val="bg1">
                  <a:alpha val="79000"/>
                </a:schemeClr>
              </a:gs>
              <a:gs pos="86000">
                <a:schemeClr val="bg1">
                  <a:lumMod val="85000"/>
                </a:schemeClr>
              </a:gs>
              <a:gs pos="94000">
                <a:schemeClr val="accent2">
                  <a:lumMod val="40000"/>
                  <a:lumOff val="60000"/>
                  <a:alpha val="66000"/>
                </a:schemeClr>
              </a:gs>
              <a:gs pos="96000">
                <a:schemeClr val="tx1">
                  <a:alpha val="16000"/>
                </a:schemeClr>
              </a:gs>
            </a:gsLst>
            <a:path path="rect">
              <a:fillToRect l="100000" t="100000"/>
            </a:path>
          </a:gradFill>
          <a:ln w="41275">
            <a:solidFill>
              <a:schemeClr val="bg1">
                <a:alpha val="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i="1" dirty="0" smtClean="0">
                <a:solidFill>
                  <a:schemeClr val="accent1">
                    <a:lumMod val="50000"/>
                  </a:schemeClr>
                </a:solidFill>
                <a:cs typeface="Arial" charset="0"/>
              </a:rPr>
              <a:t>Speculation </a:t>
            </a:r>
          </a:p>
          <a:p>
            <a:pPr algn="ctr">
              <a:defRPr/>
            </a:pPr>
            <a:r>
              <a:rPr lang="en-US" sz="2400" b="1" i="1" dirty="0" smtClean="0">
                <a:solidFill>
                  <a:schemeClr val="accent1">
                    <a:lumMod val="50000"/>
                  </a:schemeClr>
                </a:solidFill>
                <a:cs typeface="Arial" charset="0"/>
              </a:rPr>
              <a:t>Evidence</a:t>
            </a:r>
            <a:endParaRPr lang="en-US" sz="2400" b="1" i="1" dirty="0">
              <a:solidFill>
                <a:schemeClr val="accent1">
                  <a:lumMod val="50000"/>
                </a:schemeClr>
              </a:solidFill>
              <a:cs typeface="Arial" charset="0"/>
            </a:endParaRPr>
          </a:p>
        </p:txBody>
      </p:sp>
      <p:sp>
        <p:nvSpPr>
          <p:cNvPr id="29" name="오른쪽 화살표 28"/>
          <p:cNvSpPr/>
          <p:nvPr/>
        </p:nvSpPr>
        <p:spPr>
          <a:xfrm>
            <a:off x="1981200" y="5257800"/>
            <a:ext cx="304800" cy="653143"/>
          </a:xfrm>
          <a:prstGeom prst="rightArrow">
            <a:avLst>
              <a:gd name="adj1" fmla="val 45000"/>
              <a:gd name="adj2" fmla="val 60000"/>
            </a:avLst>
          </a:prstGeom>
          <a:gradFill>
            <a:gsLst>
              <a:gs pos="53000">
                <a:srgbClr val="C00000"/>
              </a:gs>
              <a:gs pos="9000">
                <a:schemeClr val="accent2">
                  <a:lumMod val="50000"/>
                </a:schemeClr>
              </a:gs>
              <a:gs pos="57000">
                <a:schemeClr val="accent2">
                  <a:lumMod val="75000"/>
                </a:schemeClr>
              </a:gs>
              <a:gs pos="86000">
                <a:schemeClr val="accent2">
                  <a:lumMod val="50000"/>
                </a:schemeClr>
              </a:gs>
              <a:gs pos="94000">
                <a:srgbClr val="C00000"/>
              </a:gs>
            </a:gsLst>
            <a:path path="shape">
              <a:fillToRect l="50000" t="50000" r="50000" b="50000"/>
            </a:path>
          </a:gradFill>
          <a:ln w="41275">
            <a:solidFill>
              <a:schemeClr val="accent2">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365760" tIns="914400" bIns="0" rtlCol="0" anchor="ctr"/>
          <a:lstStyle/>
          <a:p>
            <a:pPr algn="ctr"/>
            <a:endParaRPr lang="en-US" b="1" dirty="0" smtClean="0">
              <a:solidFill>
                <a:schemeClr val="tx1"/>
              </a:solidFill>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그림 29" descr="Oil Rig.JPG"/>
          <p:cNvPicPr>
            <a:picLocks noChangeAspect="1"/>
          </p:cNvPicPr>
          <p:nvPr/>
        </p:nvPicPr>
        <p:blipFill>
          <a:blip r:embed="rId3" cstate="print">
            <a:duotone>
              <a:prstClr val="black"/>
              <a:srgbClr val="D9C3A5">
                <a:tint val="50000"/>
                <a:satMod val="180000"/>
              </a:srgbClr>
            </a:duotone>
          </a:blip>
          <a:stretch>
            <a:fillRect/>
          </a:stretch>
        </p:blipFill>
        <p:spPr>
          <a:xfrm>
            <a:off x="147637" y="180975"/>
            <a:ext cx="8848725" cy="6496050"/>
          </a:xfrm>
          <a:prstGeom prst="rect">
            <a:avLst/>
          </a:prstGeom>
        </p:spPr>
      </p:pic>
      <p:sp>
        <p:nvSpPr>
          <p:cNvPr id="23" name="Rounded Rectangle 12"/>
          <p:cNvSpPr/>
          <p:nvPr/>
        </p:nvSpPr>
        <p:spPr>
          <a:xfrm>
            <a:off x="2057400" y="2743200"/>
            <a:ext cx="6858000" cy="1066800"/>
          </a:xfrm>
          <a:prstGeom prst="roundRect">
            <a:avLst>
              <a:gd name="adj" fmla="val 0"/>
            </a:avLst>
          </a:prstGeom>
          <a:gradFill flip="none" rotWithShape="1">
            <a:gsLst>
              <a:gs pos="100000">
                <a:schemeClr val="bg1"/>
              </a:gs>
              <a:gs pos="17999">
                <a:schemeClr val="bg1"/>
              </a:gs>
              <a:gs pos="36000">
                <a:schemeClr val="bg1"/>
              </a:gs>
              <a:gs pos="86000">
                <a:schemeClr val="bg1"/>
              </a:gs>
              <a:gs pos="94000">
                <a:schemeClr val="bg1">
                  <a:lumMod val="75000"/>
                  <a:alpha val="97000"/>
                </a:schemeClr>
              </a:gs>
            </a:gsLst>
            <a:path path="shape">
              <a:fillToRect l="50000" t="50000" r="50000" b="50000"/>
            </a:path>
            <a:tileRect/>
          </a:gradFill>
          <a:ln w="41275">
            <a:noFill/>
          </a:ln>
        </p:spPr>
        <p:style>
          <a:lnRef idx="2">
            <a:schemeClr val="accent1">
              <a:shade val="50000"/>
            </a:schemeClr>
          </a:lnRef>
          <a:fillRef idx="1">
            <a:schemeClr val="accent1"/>
          </a:fillRef>
          <a:effectRef idx="0">
            <a:schemeClr val="accent1"/>
          </a:effectRef>
          <a:fontRef idx="minor">
            <a:schemeClr val="lt1"/>
          </a:fontRef>
        </p:style>
        <p:txBody>
          <a:bodyPr lIns="91440" tIns="182880" rIns="0" bIns="0" anchor="ctr"/>
          <a:lstStyle/>
          <a:p>
            <a:pPr marL="514350" indent="-514350">
              <a:defRPr/>
            </a:pPr>
            <a:r>
              <a:rPr lang="en-US" b="1" dirty="0" smtClean="0">
                <a:solidFill>
                  <a:schemeClr val="accent1">
                    <a:lumMod val="50000"/>
                  </a:schemeClr>
                </a:solidFill>
              </a:rPr>
              <a:t>If a contact traded in an Exempt Commercial Market (ECM) is found to </a:t>
            </a:r>
          </a:p>
          <a:p>
            <a:pPr marL="514350" indent="-514350">
              <a:defRPr/>
            </a:pPr>
            <a:r>
              <a:rPr lang="en-US" b="1" dirty="0" smtClean="0">
                <a:solidFill>
                  <a:schemeClr val="accent1">
                    <a:lumMod val="50000"/>
                  </a:schemeClr>
                </a:solidFill>
              </a:rPr>
              <a:t>influence price discovery, the ECM is subject to heightened regulation </a:t>
            </a:r>
          </a:p>
          <a:p>
            <a:pPr marL="514350" indent="-514350">
              <a:defRPr/>
            </a:pPr>
            <a:r>
              <a:rPr lang="en-US" b="1" dirty="0" smtClean="0">
                <a:solidFill>
                  <a:schemeClr val="accent1">
                    <a:lumMod val="50000"/>
                  </a:schemeClr>
                </a:solidFill>
              </a:rPr>
              <a:t>and to comply with Futures Contract principles</a:t>
            </a:r>
          </a:p>
          <a:p>
            <a:pPr marL="514350" indent="-514350">
              <a:defRPr/>
            </a:pPr>
            <a:endParaRPr lang="en-US" b="1" dirty="0">
              <a:solidFill>
                <a:schemeClr val="accent1">
                  <a:lumMod val="50000"/>
                </a:schemeClr>
              </a:solidFill>
              <a:cs typeface="Arial" charset="0"/>
            </a:endParaRPr>
          </a:p>
        </p:txBody>
      </p:sp>
      <p:sp>
        <p:nvSpPr>
          <p:cNvPr id="24" name="Rounded Rectangle 7"/>
          <p:cNvSpPr/>
          <p:nvPr/>
        </p:nvSpPr>
        <p:spPr>
          <a:xfrm>
            <a:off x="228600" y="228600"/>
            <a:ext cx="8686800" cy="838200"/>
          </a:xfrm>
          <a:prstGeom prst="roundRect">
            <a:avLst>
              <a:gd name="adj" fmla="val 3334"/>
            </a:avLst>
          </a:prstGeom>
          <a:gradFill>
            <a:gsLst>
              <a:gs pos="0">
                <a:schemeClr val="bg1"/>
              </a:gs>
              <a:gs pos="10000">
                <a:schemeClr val="tx1">
                  <a:lumMod val="75000"/>
                  <a:lumOff val="25000"/>
                </a:schemeClr>
              </a:gs>
              <a:gs pos="15000">
                <a:schemeClr val="accent2">
                  <a:lumMod val="40000"/>
                  <a:lumOff val="60000"/>
                </a:schemeClr>
              </a:gs>
              <a:gs pos="21000">
                <a:schemeClr val="bg1">
                  <a:lumMod val="95000"/>
                </a:schemeClr>
              </a:gs>
              <a:gs pos="20000">
                <a:schemeClr val="bg1"/>
              </a:gs>
              <a:gs pos="70000">
                <a:schemeClr val="bg1"/>
              </a:gs>
              <a:gs pos="84000">
                <a:schemeClr val="accent2">
                  <a:lumMod val="60000"/>
                  <a:lumOff val="40000"/>
                  <a:alpha val="27000"/>
                </a:schemeClr>
              </a:gs>
              <a:gs pos="88000">
                <a:schemeClr val="tx1">
                  <a:lumMod val="95000"/>
                  <a:lumOff val="5000"/>
                  <a:alpha val="38000"/>
                </a:schemeClr>
              </a:gs>
              <a:gs pos="100000">
                <a:schemeClr val="bg1"/>
              </a:gs>
            </a:gsLst>
            <a:lin ang="5400000" scaled="0"/>
          </a:gradFill>
          <a:ln w="41275">
            <a:solidFill>
              <a:schemeClr val="bg1"/>
            </a:solidFill>
          </a:ln>
          <a:scene3d>
            <a:camera prst="orthographicFront"/>
            <a:lightRig rig="threePt" dir="t"/>
          </a:scene3d>
          <a:sp3d>
            <a:bevelT w="0" h="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b="1" dirty="0" smtClean="0">
                <a:solidFill>
                  <a:schemeClr val="tx1"/>
                </a:solidFill>
                <a:cs typeface="Arial" charset="0"/>
              </a:rPr>
              <a:t>New CFTC Rules</a:t>
            </a:r>
            <a:endParaRPr lang="en-US" sz="4800" b="1" dirty="0">
              <a:solidFill>
                <a:schemeClr val="tx1"/>
              </a:solidFill>
              <a:cs typeface="Arial" charset="0"/>
            </a:endParaRPr>
          </a:p>
        </p:txBody>
      </p:sp>
      <p:sp>
        <p:nvSpPr>
          <p:cNvPr id="27" name="Oval 9"/>
          <p:cNvSpPr/>
          <p:nvPr/>
        </p:nvSpPr>
        <p:spPr>
          <a:xfrm>
            <a:off x="152400" y="304800"/>
            <a:ext cx="685800" cy="609600"/>
          </a:xfrm>
          <a:prstGeom prst="ellipse">
            <a:avLst/>
          </a:prstGeom>
          <a:gradFill>
            <a:gsLst>
              <a:gs pos="100000">
                <a:schemeClr val="bg1"/>
              </a:gs>
              <a:gs pos="17999">
                <a:schemeClr val="bg1"/>
              </a:gs>
              <a:gs pos="67000">
                <a:schemeClr val="bg1"/>
              </a:gs>
              <a:gs pos="86000">
                <a:schemeClr val="tx1"/>
              </a:gs>
              <a:gs pos="94000">
                <a:schemeClr val="accent2">
                  <a:lumMod val="40000"/>
                  <a:lumOff val="60000"/>
                </a:schemeClr>
              </a:gs>
              <a:gs pos="96000">
                <a:schemeClr val="tx1"/>
              </a:gs>
            </a:gsLst>
            <a:path path="shape">
              <a:fillToRect l="50000" t="50000" r="50000" b="50000"/>
            </a:path>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smtClean="0">
                <a:solidFill>
                  <a:schemeClr val="tx1"/>
                </a:solidFill>
              </a:rPr>
              <a:t>VI</a:t>
            </a:r>
            <a:endParaRPr lang="en-US" sz="2400" b="1" dirty="0">
              <a:solidFill>
                <a:schemeClr val="tx1"/>
              </a:solidFill>
            </a:endParaRPr>
          </a:p>
        </p:txBody>
      </p:sp>
      <p:sp>
        <p:nvSpPr>
          <p:cNvPr id="25" name="Rounded Rectangle 12"/>
          <p:cNvSpPr/>
          <p:nvPr/>
        </p:nvSpPr>
        <p:spPr>
          <a:xfrm>
            <a:off x="152400" y="1143000"/>
            <a:ext cx="8839200" cy="533400"/>
          </a:xfrm>
          <a:prstGeom prst="roundRect">
            <a:avLst>
              <a:gd name="adj" fmla="val 50000"/>
            </a:avLst>
          </a:prstGeom>
          <a:gradFill>
            <a:gsLst>
              <a:gs pos="100000">
                <a:schemeClr val="bg1">
                  <a:alpha val="57000"/>
                </a:schemeClr>
              </a:gs>
              <a:gs pos="17999">
                <a:schemeClr val="bg1">
                  <a:alpha val="93000"/>
                </a:schemeClr>
              </a:gs>
              <a:gs pos="67000">
                <a:schemeClr val="bg1">
                  <a:alpha val="79000"/>
                </a:schemeClr>
              </a:gs>
              <a:gs pos="86000">
                <a:schemeClr val="bg1">
                  <a:lumMod val="85000"/>
                </a:schemeClr>
              </a:gs>
              <a:gs pos="94000">
                <a:schemeClr val="accent2">
                  <a:lumMod val="40000"/>
                  <a:lumOff val="60000"/>
                  <a:alpha val="66000"/>
                </a:schemeClr>
              </a:gs>
              <a:gs pos="96000">
                <a:schemeClr val="tx1">
                  <a:alpha val="16000"/>
                </a:schemeClr>
              </a:gs>
            </a:gsLst>
            <a:path path="rect">
              <a:fillToRect l="100000" t="100000"/>
            </a:path>
          </a:gradFill>
          <a:ln w="41275">
            <a:solidFill>
              <a:schemeClr val="bg1">
                <a:alpha val="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i="1" dirty="0" smtClean="0">
                <a:solidFill>
                  <a:schemeClr val="tx1">
                    <a:lumMod val="95000"/>
                    <a:lumOff val="5000"/>
                  </a:schemeClr>
                </a:solidFill>
                <a:cs typeface="Arial" charset="0"/>
              </a:rPr>
              <a:t>ENACTED REGULATIONS</a:t>
            </a:r>
            <a:endParaRPr lang="en-US" sz="4000" b="1" i="1" dirty="0">
              <a:solidFill>
                <a:schemeClr val="tx1">
                  <a:lumMod val="95000"/>
                  <a:lumOff val="5000"/>
                </a:schemeClr>
              </a:solidFill>
              <a:cs typeface="Arial" charset="0"/>
            </a:endParaRPr>
          </a:p>
        </p:txBody>
      </p:sp>
      <p:sp>
        <p:nvSpPr>
          <p:cNvPr id="12" name="Rounded Rectangle 12"/>
          <p:cNvSpPr/>
          <p:nvPr/>
        </p:nvSpPr>
        <p:spPr>
          <a:xfrm>
            <a:off x="228600" y="2362200"/>
            <a:ext cx="8686800" cy="381000"/>
          </a:xfrm>
          <a:prstGeom prst="roundRect">
            <a:avLst/>
          </a:prstGeom>
          <a:gradFill flip="none" rotWithShape="1">
            <a:gsLst>
              <a:gs pos="100000">
                <a:schemeClr val="bg1"/>
              </a:gs>
              <a:gs pos="17999">
                <a:schemeClr val="bg1"/>
              </a:gs>
              <a:gs pos="36000">
                <a:schemeClr val="bg1"/>
              </a:gs>
              <a:gs pos="86000">
                <a:schemeClr val="bg1"/>
              </a:gs>
              <a:gs pos="94000">
                <a:schemeClr val="bg1">
                  <a:lumMod val="75000"/>
                </a:schemeClr>
              </a:gs>
            </a:gsLst>
            <a:path path="shape">
              <a:fillToRect l="50000" t="50000" r="50000" b="50000"/>
            </a:path>
            <a:tileRect/>
          </a:gradFill>
          <a:ln w="41275">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514350" indent="-514350" algn="ctr">
              <a:defRPr/>
            </a:pPr>
            <a:r>
              <a:rPr lang="en-US" sz="2400" b="1" dirty="0" smtClean="0">
                <a:solidFill>
                  <a:schemeClr val="accent1">
                    <a:lumMod val="50000"/>
                  </a:schemeClr>
                </a:solidFill>
              </a:rPr>
              <a:t>Strengthen CFTC Authority over Futures Market</a:t>
            </a:r>
            <a:endParaRPr lang="en-US" sz="2400" b="1" dirty="0">
              <a:solidFill>
                <a:schemeClr val="accent1">
                  <a:lumMod val="50000"/>
                </a:schemeClr>
              </a:solidFill>
              <a:cs typeface="Arial" charset="0"/>
            </a:endParaRPr>
          </a:p>
        </p:txBody>
      </p:sp>
      <p:sp>
        <p:nvSpPr>
          <p:cNvPr id="13" name="Rounded Rectangle 14"/>
          <p:cNvSpPr/>
          <p:nvPr/>
        </p:nvSpPr>
        <p:spPr>
          <a:xfrm>
            <a:off x="152400" y="1981200"/>
            <a:ext cx="6781800" cy="381000"/>
          </a:xfrm>
          <a:prstGeom prst="roundRect">
            <a:avLst/>
          </a:prstGeom>
          <a:gradFill>
            <a:gsLst>
              <a:gs pos="100000">
                <a:schemeClr val="bg1"/>
              </a:gs>
              <a:gs pos="17999">
                <a:schemeClr val="bg1"/>
              </a:gs>
              <a:gs pos="36000">
                <a:schemeClr val="bg1"/>
              </a:gs>
              <a:gs pos="86000">
                <a:schemeClr val="bg1"/>
              </a:gs>
              <a:gs pos="94000">
                <a:schemeClr val="bg1">
                  <a:lumMod val="65000"/>
                </a:schemeClr>
              </a:gs>
              <a:gs pos="94000">
                <a:schemeClr val="bg2">
                  <a:lumMod val="50000"/>
                </a:schemeClr>
              </a:gs>
              <a:gs pos="96000">
                <a:schemeClr val="bg2">
                  <a:lumMod val="25000"/>
                </a:schemeClr>
              </a:gs>
            </a:gsLst>
            <a:path path="shape">
              <a:fillToRect l="50000" t="50000" r="50000" b="50000"/>
            </a:path>
          </a:gradFill>
          <a:ln w="41275">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514350" indent="-514350" algn="ctr">
              <a:defRPr/>
            </a:pPr>
            <a:r>
              <a:rPr lang="en-US" sz="3200" b="1" dirty="0" smtClean="0">
                <a:solidFill>
                  <a:schemeClr val="accent2">
                    <a:lumMod val="50000"/>
                  </a:schemeClr>
                </a:solidFill>
                <a:cs typeface="Arial" charset="0"/>
              </a:rPr>
              <a:t>(H.R. 6124) Farm Bill, 2008</a:t>
            </a:r>
            <a:endParaRPr lang="en-US" sz="3200" b="1" dirty="0">
              <a:solidFill>
                <a:schemeClr val="accent2">
                  <a:lumMod val="50000"/>
                </a:schemeClr>
              </a:solidFill>
              <a:cs typeface="Arial" charset="0"/>
            </a:endParaRPr>
          </a:p>
        </p:txBody>
      </p:sp>
      <p:sp>
        <p:nvSpPr>
          <p:cNvPr id="15" name="Rounded Rectangle 12"/>
          <p:cNvSpPr/>
          <p:nvPr/>
        </p:nvSpPr>
        <p:spPr>
          <a:xfrm>
            <a:off x="228600" y="2743200"/>
            <a:ext cx="1905000" cy="1066800"/>
          </a:xfrm>
          <a:prstGeom prst="roundRect">
            <a:avLst>
              <a:gd name="adj" fmla="val 0"/>
            </a:avLst>
          </a:prstGeom>
          <a:gradFill>
            <a:gsLst>
              <a:gs pos="100000">
                <a:schemeClr val="bg1">
                  <a:alpha val="57000"/>
                </a:schemeClr>
              </a:gs>
              <a:gs pos="17999">
                <a:schemeClr val="bg1">
                  <a:alpha val="93000"/>
                </a:schemeClr>
              </a:gs>
              <a:gs pos="67000">
                <a:schemeClr val="bg1">
                  <a:alpha val="79000"/>
                </a:schemeClr>
              </a:gs>
              <a:gs pos="86000">
                <a:schemeClr val="bg1">
                  <a:lumMod val="85000"/>
                </a:schemeClr>
              </a:gs>
              <a:gs pos="94000">
                <a:schemeClr val="accent2">
                  <a:lumMod val="40000"/>
                  <a:lumOff val="60000"/>
                  <a:alpha val="66000"/>
                </a:schemeClr>
              </a:gs>
              <a:gs pos="96000">
                <a:schemeClr val="tx1">
                  <a:alpha val="16000"/>
                </a:schemeClr>
              </a:gs>
            </a:gsLst>
            <a:path path="rect">
              <a:fillToRect l="100000" t="100000"/>
            </a:path>
          </a:gradFill>
          <a:ln w="41275">
            <a:solidFill>
              <a:schemeClr val="bg1">
                <a:alpha val="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i="1" dirty="0" smtClean="0">
                <a:solidFill>
                  <a:schemeClr val="accent1">
                    <a:lumMod val="50000"/>
                  </a:schemeClr>
                </a:solidFill>
                <a:cs typeface="Arial" charset="0"/>
              </a:rPr>
              <a:t>Enacted</a:t>
            </a:r>
            <a:endParaRPr lang="en-US" sz="2400" b="1" i="1" dirty="0">
              <a:solidFill>
                <a:schemeClr val="accent1">
                  <a:lumMod val="50000"/>
                </a:schemeClr>
              </a:solidFill>
              <a:cs typeface="Arial" charset="0"/>
            </a:endParaRPr>
          </a:p>
        </p:txBody>
      </p:sp>
      <p:sp>
        <p:nvSpPr>
          <p:cNvPr id="21" name="오른쪽 화살표 20"/>
          <p:cNvSpPr/>
          <p:nvPr/>
        </p:nvSpPr>
        <p:spPr>
          <a:xfrm>
            <a:off x="1752600" y="2895600"/>
            <a:ext cx="381000" cy="762000"/>
          </a:xfrm>
          <a:prstGeom prst="rightArrow">
            <a:avLst>
              <a:gd name="adj1" fmla="val 45000"/>
              <a:gd name="adj2" fmla="val 60000"/>
            </a:avLst>
          </a:prstGeom>
          <a:gradFill>
            <a:gsLst>
              <a:gs pos="53000">
                <a:srgbClr val="C00000"/>
              </a:gs>
              <a:gs pos="9000">
                <a:schemeClr val="accent2">
                  <a:lumMod val="50000"/>
                </a:schemeClr>
              </a:gs>
              <a:gs pos="57000">
                <a:schemeClr val="accent2">
                  <a:lumMod val="75000"/>
                </a:schemeClr>
              </a:gs>
              <a:gs pos="86000">
                <a:schemeClr val="accent2">
                  <a:lumMod val="50000"/>
                </a:schemeClr>
              </a:gs>
              <a:gs pos="94000">
                <a:srgbClr val="C00000"/>
              </a:gs>
            </a:gsLst>
            <a:path path="shape">
              <a:fillToRect l="50000" t="50000" r="50000" b="50000"/>
            </a:path>
          </a:gradFill>
          <a:ln w="41275">
            <a:solidFill>
              <a:schemeClr val="accent2">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365760" tIns="914400" bIns="0" rtlCol="0" anchor="ctr"/>
          <a:lstStyle/>
          <a:p>
            <a:pPr algn="ctr"/>
            <a:endParaRPr lang="en-US" b="1" dirty="0" smtClean="0">
              <a:solidFill>
                <a:schemeClr val="tx1"/>
              </a:solidFill>
              <a:cs typeface="Arial" charset="0"/>
            </a:endParaRPr>
          </a:p>
        </p:txBody>
      </p:sp>
      <p:sp>
        <p:nvSpPr>
          <p:cNvPr id="26" name="Rounded Rectangle 12"/>
          <p:cNvSpPr/>
          <p:nvPr/>
        </p:nvSpPr>
        <p:spPr>
          <a:xfrm>
            <a:off x="0" y="6324600"/>
            <a:ext cx="9144000" cy="533400"/>
          </a:xfrm>
          <a:prstGeom prst="roundRect">
            <a:avLst>
              <a:gd name="adj" fmla="val 3125"/>
            </a:avLst>
          </a:prstGeom>
          <a:gradFill>
            <a:gsLst>
              <a:gs pos="100000">
                <a:schemeClr val="bg1">
                  <a:alpha val="39000"/>
                </a:schemeClr>
              </a:gs>
              <a:gs pos="17999">
                <a:schemeClr val="bg1">
                  <a:alpha val="34000"/>
                </a:schemeClr>
              </a:gs>
              <a:gs pos="67000">
                <a:schemeClr val="bg1"/>
              </a:gs>
              <a:gs pos="86000">
                <a:schemeClr val="bg1">
                  <a:lumMod val="65000"/>
                  <a:alpha val="65000"/>
                </a:schemeClr>
              </a:gs>
              <a:gs pos="94000">
                <a:schemeClr val="accent2">
                  <a:lumMod val="40000"/>
                  <a:lumOff val="60000"/>
                  <a:alpha val="36000"/>
                </a:schemeClr>
              </a:gs>
              <a:gs pos="96000">
                <a:schemeClr val="bg1"/>
              </a:gs>
            </a:gsLst>
            <a:path path="rect">
              <a:fillToRect l="100000" t="100000"/>
            </a:path>
          </a:gradFill>
          <a:ln w="41275">
            <a:solidFill>
              <a:schemeClr val="bg1">
                <a:alpha val="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i="1" dirty="0" smtClean="0">
                <a:solidFill>
                  <a:schemeClr val="bg2">
                    <a:lumMod val="25000"/>
                  </a:schemeClr>
                </a:solidFill>
                <a:cs typeface="Arial" charset="0"/>
              </a:rPr>
              <a:t>Commodity Trading Regulation</a:t>
            </a:r>
            <a:endParaRPr lang="en-US" sz="3600" b="1" i="1" dirty="0">
              <a:solidFill>
                <a:schemeClr val="bg2">
                  <a:lumMod val="25000"/>
                </a:schemeClr>
              </a:solidFill>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그림 29" descr="Oil Rig.JPG"/>
          <p:cNvPicPr>
            <a:picLocks noChangeAspect="1"/>
          </p:cNvPicPr>
          <p:nvPr/>
        </p:nvPicPr>
        <p:blipFill>
          <a:blip r:embed="rId3" cstate="print">
            <a:duotone>
              <a:prstClr val="black"/>
              <a:srgbClr val="D9C3A5">
                <a:tint val="50000"/>
                <a:satMod val="180000"/>
              </a:srgbClr>
            </a:duotone>
          </a:blip>
          <a:stretch>
            <a:fillRect/>
          </a:stretch>
        </p:blipFill>
        <p:spPr>
          <a:xfrm>
            <a:off x="147637" y="180975"/>
            <a:ext cx="8848725" cy="6496050"/>
          </a:xfrm>
          <a:prstGeom prst="rect">
            <a:avLst/>
          </a:prstGeom>
        </p:spPr>
      </p:pic>
      <p:sp>
        <p:nvSpPr>
          <p:cNvPr id="23" name="Rounded Rectangle 12"/>
          <p:cNvSpPr/>
          <p:nvPr/>
        </p:nvSpPr>
        <p:spPr>
          <a:xfrm>
            <a:off x="2057400" y="2971800"/>
            <a:ext cx="6858000" cy="1447800"/>
          </a:xfrm>
          <a:prstGeom prst="roundRect">
            <a:avLst>
              <a:gd name="adj" fmla="val 0"/>
            </a:avLst>
          </a:prstGeom>
          <a:gradFill flip="none" rotWithShape="1">
            <a:gsLst>
              <a:gs pos="100000">
                <a:schemeClr val="bg1"/>
              </a:gs>
              <a:gs pos="17999">
                <a:schemeClr val="bg1"/>
              </a:gs>
              <a:gs pos="36000">
                <a:schemeClr val="bg1"/>
              </a:gs>
              <a:gs pos="86000">
                <a:schemeClr val="bg1"/>
              </a:gs>
              <a:gs pos="94000">
                <a:schemeClr val="bg1">
                  <a:lumMod val="75000"/>
                  <a:alpha val="97000"/>
                </a:schemeClr>
              </a:gs>
            </a:gsLst>
            <a:path path="shape">
              <a:fillToRect l="50000" t="50000" r="50000" b="50000"/>
            </a:path>
            <a:tileRect/>
          </a:gradFill>
          <a:ln w="41275">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anchor="ctr"/>
          <a:lstStyle/>
          <a:p>
            <a:pPr marL="514350" indent="-514350">
              <a:defRPr/>
            </a:pPr>
            <a:r>
              <a:rPr lang="en-US" b="1" dirty="0" smtClean="0">
                <a:solidFill>
                  <a:schemeClr val="accent1">
                    <a:lumMod val="50000"/>
                  </a:schemeClr>
                </a:solidFill>
              </a:rPr>
              <a:t>(1) Wall Street Wide Spreads from Lack of Buyer-Seller transparency </a:t>
            </a:r>
          </a:p>
          <a:p>
            <a:pPr marL="514350" indent="-514350">
              <a:defRPr/>
            </a:pPr>
            <a:r>
              <a:rPr lang="en-US" b="1" dirty="0" smtClean="0">
                <a:solidFill>
                  <a:schemeClr val="accent1">
                    <a:lumMod val="50000"/>
                  </a:schemeClr>
                </a:solidFill>
              </a:rPr>
              <a:t>(2) Concentrated with 6 to 15 Institutions worldwide</a:t>
            </a:r>
          </a:p>
          <a:p>
            <a:pPr marL="514350" indent="-514350">
              <a:defRPr/>
            </a:pPr>
            <a:r>
              <a:rPr lang="en-US" b="1" dirty="0" smtClean="0">
                <a:solidFill>
                  <a:schemeClr val="accent1">
                    <a:lumMod val="50000"/>
                  </a:schemeClr>
                </a:solidFill>
              </a:rPr>
              <a:t>(3) want to control for potential risks from interconnectedness.</a:t>
            </a:r>
          </a:p>
          <a:p>
            <a:pPr marL="514350" indent="-514350">
              <a:defRPr/>
            </a:pPr>
            <a:r>
              <a:rPr lang="en-US" b="1" dirty="0" smtClean="0">
                <a:solidFill>
                  <a:schemeClr val="accent1">
                    <a:lumMod val="50000"/>
                  </a:schemeClr>
                </a:solidFill>
                <a:cs typeface="Arial" charset="0"/>
              </a:rPr>
              <a:t>(4) Transparency To Public &amp; Regulatory Body = Better Pricing</a:t>
            </a:r>
            <a:endParaRPr lang="en-US" b="1" dirty="0">
              <a:solidFill>
                <a:schemeClr val="accent1">
                  <a:lumMod val="50000"/>
                </a:schemeClr>
              </a:solidFill>
              <a:cs typeface="Arial" charset="0"/>
            </a:endParaRPr>
          </a:p>
        </p:txBody>
      </p:sp>
      <p:sp>
        <p:nvSpPr>
          <p:cNvPr id="24" name="Rounded Rectangle 7"/>
          <p:cNvSpPr/>
          <p:nvPr/>
        </p:nvSpPr>
        <p:spPr>
          <a:xfrm>
            <a:off x="228600" y="228600"/>
            <a:ext cx="8686800" cy="838200"/>
          </a:xfrm>
          <a:prstGeom prst="roundRect">
            <a:avLst>
              <a:gd name="adj" fmla="val 3334"/>
            </a:avLst>
          </a:prstGeom>
          <a:gradFill>
            <a:gsLst>
              <a:gs pos="0">
                <a:schemeClr val="bg1"/>
              </a:gs>
              <a:gs pos="10000">
                <a:schemeClr val="tx1">
                  <a:lumMod val="75000"/>
                  <a:lumOff val="25000"/>
                </a:schemeClr>
              </a:gs>
              <a:gs pos="15000">
                <a:schemeClr val="accent2">
                  <a:lumMod val="40000"/>
                  <a:lumOff val="60000"/>
                </a:schemeClr>
              </a:gs>
              <a:gs pos="21000">
                <a:schemeClr val="bg1">
                  <a:lumMod val="95000"/>
                </a:schemeClr>
              </a:gs>
              <a:gs pos="20000">
                <a:schemeClr val="bg1"/>
              </a:gs>
              <a:gs pos="70000">
                <a:schemeClr val="bg1"/>
              </a:gs>
              <a:gs pos="84000">
                <a:schemeClr val="accent2">
                  <a:lumMod val="60000"/>
                  <a:lumOff val="40000"/>
                  <a:alpha val="27000"/>
                </a:schemeClr>
              </a:gs>
              <a:gs pos="88000">
                <a:schemeClr val="tx1">
                  <a:lumMod val="95000"/>
                  <a:lumOff val="5000"/>
                  <a:alpha val="38000"/>
                </a:schemeClr>
              </a:gs>
              <a:gs pos="100000">
                <a:schemeClr val="bg1"/>
              </a:gs>
            </a:gsLst>
            <a:lin ang="5400000" scaled="0"/>
          </a:gradFill>
          <a:ln w="41275">
            <a:solidFill>
              <a:schemeClr val="bg1"/>
            </a:solidFill>
          </a:ln>
          <a:scene3d>
            <a:camera prst="orthographicFront"/>
            <a:lightRig rig="threePt" dir="t"/>
          </a:scene3d>
          <a:sp3d>
            <a:bevelT w="0" h="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b="1" dirty="0" smtClean="0">
                <a:solidFill>
                  <a:schemeClr val="tx1"/>
                </a:solidFill>
                <a:cs typeface="Arial" charset="0"/>
              </a:rPr>
              <a:t>New CFTC Rules</a:t>
            </a:r>
            <a:endParaRPr lang="en-US" sz="4800" b="1" dirty="0">
              <a:solidFill>
                <a:schemeClr val="tx1"/>
              </a:solidFill>
              <a:cs typeface="Arial" charset="0"/>
            </a:endParaRPr>
          </a:p>
        </p:txBody>
      </p:sp>
      <p:sp>
        <p:nvSpPr>
          <p:cNvPr id="27" name="Oval 9"/>
          <p:cNvSpPr/>
          <p:nvPr/>
        </p:nvSpPr>
        <p:spPr>
          <a:xfrm>
            <a:off x="152400" y="304800"/>
            <a:ext cx="685800" cy="609600"/>
          </a:xfrm>
          <a:prstGeom prst="ellipse">
            <a:avLst/>
          </a:prstGeom>
          <a:gradFill>
            <a:gsLst>
              <a:gs pos="100000">
                <a:schemeClr val="bg1"/>
              </a:gs>
              <a:gs pos="17999">
                <a:schemeClr val="bg1"/>
              </a:gs>
              <a:gs pos="67000">
                <a:schemeClr val="bg1"/>
              </a:gs>
              <a:gs pos="86000">
                <a:schemeClr val="tx1"/>
              </a:gs>
              <a:gs pos="94000">
                <a:schemeClr val="accent2">
                  <a:lumMod val="40000"/>
                  <a:lumOff val="60000"/>
                </a:schemeClr>
              </a:gs>
              <a:gs pos="96000">
                <a:schemeClr val="tx1"/>
              </a:gs>
            </a:gsLst>
            <a:path path="shape">
              <a:fillToRect l="50000" t="50000" r="50000" b="50000"/>
            </a:path>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smtClean="0">
                <a:solidFill>
                  <a:schemeClr val="tx1"/>
                </a:solidFill>
              </a:rPr>
              <a:t>VI</a:t>
            </a:r>
            <a:endParaRPr lang="en-US" sz="2400" b="1" dirty="0">
              <a:solidFill>
                <a:schemeClr val="tx1"/>
              </a:solidFill>
            </a:endParaRPr>
          </a:p>
        </p:txBody>
      </p:sp>
      <p:sp>
        <p:nvSpPr>
          <p:cNvPr id="25" name="Rounded Rectangle 12"/>
          <p:cNvSpPr/>
          <p:nvPr/>
        </p:nvSpPr>
        <p:spPr>
          <a:xfrm>
            <a:off x="152400" y="1143000"/>
            <a:ext cx="8839200" cy="533400"/>
          </a:xfrm>
          <a:prstGeom prst="roundRect">
            <a:avLst>
              <a:gd name="adj" fmla="val 50000"/>
            </a:avLst>
          </a:prstGeom>
          <a:gradFill flip="none" rotWithShape="1">
            <a:gsLst>
              <a:gs pos="100000">
                <a:schemeClr val="bg1">
                  <a:alpha val="57000"/>
                </a:schemeClr>
              </a:gs>
              <a:gs pos="17999">
                <a:schemeClr val="bg1">
                  <a:alpha val="93000"/>
                </a:schemeClr>
              </a:gs>
              <a:gs pos="67000">
                <a:schemeClr val="bg1">
                  <a:alpha val="79000"/>
                </a:schemeClr>
              </a:gs>
              <a:gs pos="86000">
                <a:schemeClr val="bg1">
                  <a:lumMod val="85000"/>
                </a:schemeClr>
              </a:gs>
              <a:gs pos="94000">
                <a:schemeClr val="accent2">
                  <a:lumMod val="40000"/>
                  <a:lumOff val="60000"/>
                  <a:alpha val="66000"/>
                </a:schemeClr>
              </a:gs>
              <a:gs pos="96000">
                <a:schemeClr val="tx1">
                  <a:alpha val="16000"/>
                </a:schemeClr>
              </a:gs>
            </a:gsLst>
            <a:path path="shape">
              <a:fillToRect l="50000" t="50000" r="50000" b="50000"/>
            </a:path>
            <a:tileRect/>
          </a:gradFill>
          <a:ln w="41275">
            <a:solidFill>
              <a:schemeClr val="bg1">
                <a:alpha val="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i="1" dirty="0" smtClean="0">
                <a:solidFill>
                  <a:schemeClr val="tx1">
                    <a:lumMod val="95000"/>
                    <a:lumOff val="5000"/>
                  </a:schemeClr>
                </a:solidFill>
                <a:cs typeface="Arial" charset="0"/>
              </a:rPr>
              <a:t>PROPOSED REGULATIONS</a:t>
            </a:r>
            <a:endParaRPr lang="en-US" sz="4000" b="1" i="1" dirty="0">
              <a:solidFill>
                <a:schemeClr val="tx1">
                  <a:lumMod val="95000"/>
                  <a:lumOff val="5000"/>
                </a:schemeClr>
              </a:solidFill>
              <a:cs typeface="Arial" charset="0"/>
            </a:endParaRPr>
          </a:p>
        </p:txBody>
      </p:sp>
      <p:sp>
        <p:nvSpPr>
          <p:cNvPr id="12" name="Rounded Rectangle 12"/>
          <p:cNvSpPr/>
          <p:nvPr/>
        </p:nvSpPr>
        <p:spPr>
          <a:xfrm>
            <a:off x="228600" y="2362200"/>
            <a:ext cx="8686800" cy="533400"/>
          </a:xfrm>
          <a:prstGeom prst="roundRect">
            <a:avLst/>
          </a:prstGeom>
          <a:gradFill flip="none" rotWithShape="1">
            <a:gsLst>
              <a:gs pos="100000">
                <a:schemeClr val="bg1"/>
              </a:gs>
              <a:gs pos="17999">
                <a:schemeClr val="bg1"/>
              </a:gs>
              <a:gs pos="36000">
                <a:schemeClr val="bg1"/>
              </a:gs>
              <a:gs pos="86000">
                <a:schemeClr val="bg1"/>
              </a:gs>
              <a:gs pos="94000">
                <a:schemeClr val="bg1">
                  <a:lumMod val="75000"/>
                </a:schemeClr>
              </a:gs>
            </a:gsLst>
            <a:path path="shape">
              <a:fillToRect l="50000" t="50000" r="50000" b="50000"/>
            </a:path>
            <a:tileRect/>
          </a:gradFill>
          <a:ln w="41275">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514350" indent="-514350" algn="ctr">
              <a:defRPr/>
            </a:pPr>
            <a:r>
              <a:rPr lang="en-US" sz="2400" b="1" dirty="0" smtClean="0">
                <a:solidFill>
                  <a:schemeClr val="accent1">
                    <a:lumMod val="50000"/>
                  </a:schemeClr>
                </a:solidFill>
              </a:rPr>
              <a:t>Move To Standard OTC transactions into clearing houses</a:t>
            </a:r>
            <a:endParaRPr lang="en-US" sz="2400" b="1" dirty="0">
              <a:solidFill>
                <a:schemeClr val="accent1">
                  <a:lumMod val="50000"/>
                </a:schemeClr>
              </a:solidFill>
              <a:cs typeface="Arial" charset="0"/>
            </a:endParaRPr>
          </a:p>
        </p:txBody>
      </p:sp>
      <p:sp>
        <p:nvSpPr>
          <p:cNvPr id="13" name="Rounded Rectangle 14"/>
          <p:cNvSpPr/>
          <p:nvPr/>
        </p:nvSpPr>
        <p:spPr>
          <a:xfrm>
            <a:off x="152400" y="1981200"/>
            <a:ext cx="6781800" cy="381000"/>
          </a:xfrm>
          <a:prstGeom prst="roundRect">
            <a:avLst/>
          </a:prstGeom>
          <a:gradFill>
            <a:gsLst>
              <a:gs pos="100000">
                <a:schemeClr val="bg1"/>
              </a:gs>
              <a:gs pos="17999">
                <a:schemeClr val="bg1"/>
              </a:gs>
              <a:gs pos="36000">
                <a:schemeClr val="bg1"/>
              </a:gs>
              <a:gs pos="86000">
                <a:schemeClr val="bg1"/>
              </a:gs>
              <a:gs pos="94000">
                <a:schemeClr val="bg1">
                  <a:lumMod val="65000"/>
                </a:schemeClr>
              </a:gs>
              <a:gs pos="94000">
                <a:schemeClr val="bg2">
                  <a:lumMod val="50000"/>
                </a:schemeClr>
              </a:gs>
              <a:gs pos="96000">
                <a:schemeClr val="bg2">
                  <a:lumMod val="25000"/>
                </a:schemeClr>
              </a:gs>
            </a:gsLst>
            <a:path path="shape">
              <a:fillToRect l="50000" t="50000" r="50000" b="50000"/>
            </a:path>
          </a:gradFill>
          <a:ln w="41275">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514350" indent="-514350" algn="ctr">
              <a:defRPr/>
            </a:pPr>
            <a:r>
              <a:rPr lang="en-US" sz="3200" b="1" dirty="0" smtClean="0">
                <a:solidFill>
                  <a:schemeClr val="accent2">
                    <a:lumMod val="50000"/>
                  </a:schemeClr>
                </a:solidFill>
                <a:cs typeface="Arial" charset="0"/>
              </a:rPr>
              <a:t>Over-The-Counter (OTC) Derivatives</a:t>
            </a:r>
            <a:endParaRPr lang="en-US" sz="3200" b="1" dirty="0">
              <a:solidFill>
                <a:schemeClr val="accent2">
                  <a:lumMod val="50000"/>
                </a:schemeClr>
              </a:solidFill>
              <a:cs typeface="Arial" charset="0"/>
            </a:endParaRPr>
          </a:p>
        </p:txBody>
      </p:sp>
      <p:sp>
        <p:nvSpPr>
          <p:cNvPr id="15" name="Rounded Rectangle 12"/>
          <p:cNvSpPr/>
          <p:nvPr/>
        </p:nvSpPr>
        <p:spPr>
          <a:xfrm>
            <a:off x="228600" y="2971800"/>
            <a:ext cx="1828800" cy="1447800"/>
          </a:xfrm>
          <a:prstGeom prst="roundRect">
            <a:avLst>
              <a:gd name="adj" fmla="val 0"/>
            </a:avLst>
          </a:prstGeom>
          <a:gradFill>
            <a:gsLst>
              <a:gs pos="100000">
                <a:schemeClr val="bg1">
                  <a:alpha val="57000"/>
                </a:schemeClr>
              </a:gs>
              <a:gs pos="17999">
                <a:schemeClr val="bg1">
                  <a:alpha val="93000"/>
                </a:schemeClr>
              </a:gs>
              <a:gs pos="67000">
                <a:schemeClr val="bg1">
                  <a:alpha val="79000"/>
                </a:schemeClr>
              </a:gs>
              <a:gs pos="86000">
                <a:schemeClr val="bg1">
                  <a:lumMod val="85000"/>
                </a:schemeClr>
              </a:gs>
              <a:gs pos="94000">
                <a:schemeClr val="accent2">
                  <a:lumMod val="40000"/>
                  <a:lumOff val="60000"/>
                  <a:alpha val="66000"/>
                </a:schemeClr>
              </a:gs>
              <a:gs pos="96000">
                <a:schemeClr val="tx1">
                  <a:alpha val="16000"/>
                </a:schemeClr>
              </a:gs>
            </a:gsLst>
            <a:path path="rect">
              <a:fillToRect l="100000" t="100000"/>
            </a:path>
          </a:gradFill>
          <a:ln w="41275">
            <a:solidFill>
              <a:schemeClr val="bg1">
                <a:alpha val="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i="1" dirty="0" smtClean="0">
                <a:solidFill>
                  <a:schemeClr val="accent1">
                    <a:lumMod val="50000"/>
                  </a:schemeClr>
                </a:solidFill>
                <a:cs typeface="Arial" charset="0"/>
              </a:rPr>
              <a:t>Supporting</a:t>
            </a:r>
          </a:p>
          <a:p>
            <a:pPr algn="ctr">
              <a:defRPr/>
            </a:pPr>
            <a:r>
              <a:rPr lang="en-US" sz="2400" b="1" i="1" dirty="0" smtClean="0">
                <a:solidFill>
                  <a:schemeClr val="accent1">
                    <a:lumMod val="50000"/>
                  </a:schemeClr>
                </a:solidFill>
                <a:cs typeface="Arial" charset="0"/>
              </a:rPr>
              <a:t>Argument</a:t>
            </a:r>
            <a:endParaRPr lang="en-US" sz="2400" b="1" i="1" dirty="0">
              <a:solidFill>
                <a:schemeClr val="accent1">
                  <a:lumMod val="50000"/>
                </a:schemeClr>
              </a:solidFill>
              <a:cs typeface="Arial" charset="0"/>
            </a:endParaRPr>
          </a:p>
        </p:txBody>
      </p:sp>
      <p:sp>
        <p:nvSpPr>
          <p:cNvPr id="17" name="갈매기형 수장 16"/>
          <p:cNvSpPr/>
          <p:nvPr/>
        </p:nvSpPr>
        <p:spPr>
          <a:xfrm>
            <a:off x="1828800" y="3047998"/>
            <a:ext cx="228600" cy="1371602"/>
          </a:xfrm>
          <a:prstGeom prst="chevron">
            <a:avLst/>
          </a:prstGeom>
          <a:gradFill flip="none" rotWithShape="1">
            <a:gsLst>
              <a:gs pos="73000">
                <a:schemeClr val="accent1">
                  <a:lumMod val="75000"/>
                </a:schemeClr>
              </a:gs>
              <a:gs pos="17999">
                <a:schemeClr val="bg1"/>
              </a:gs>
              <a:gs pos="36000">
                <a:schemeClr val="accent1">
                  <a:lumMod val="50000"/>
                </a:schemeClr>
              </a:gs>
              <a:gs pos="86000">
                <a:schemeClr val="bg1"/>
              </a:gs>
              <a:gs pos="94000">
                <a:schemeClr val="bg1">
                  <a:lumMod val="75000"/>
                </a:schemeClr>
              </a:gs>
            </a:gsLst>
            <a:path path="shape">
              <a:fillToRect l="50000" t="50000" r="50000" b="50000"/>
            </a:path>
            <a:tileRect/>
          </a:gradFill>
          <a:ln w="41275">
            <a:solidFill>
              <a:schemeClr val="accent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365760" tIns="914400" bIns="0" rtlCol="0" anchor="ctr"/>
          <a:lstStyle/>
          <a:p>
            <a:pPr algn="ctr"/>
            <a:endParaRPr lang="en-US" b="1" dirty="0" smtClean="0">
              <a:solidFill>
                <a:schemeClr val="tx1"/>
              </a:solidFill>
              <a:cs typeface="Arial" charset="0"/>
            </a:endParaRPr>
          </a:p>
        </p:txBody>
      </p:sp>
      <p:sp>
        <p:nvSpPr>
          <p:cNvPr id="18" name="Rounded Rectangle 12"/>
          <p:cNvSpPr/>
          <p:nvPr/>
        </p:nvSpPr>
        <p:spPr>
          <a:xfrm>
            <a:off x="2057400" y="4636674"/>
            <a:ext cx="6858000" cy="1371600"/>
          </a:xfrm>
          <a:prstGeom prst="roundRect">
            <a:avLst>
              <a:gd name="adj" fmla="val 0"/>
            </a:avLst>
          </a:prstGeom>
          <a:gradFill flip="none" rotWithShape="1">
            <a:gsLst>
              <a:gs pos="100000">
                <a:schemeClr val="bg1"/>
              </a:gs>
              <a:gs pos="17999">
                <a:schemeClr val="bg1"/>
              </a:gs>
              <a:gs pos="36000">
                <a:schemeClr val="bg1"/>
              </a:gs>
              <a:gs pos="86000">
                <a:schemeClr val="bg1"/>
              </a:gs>
              <a:gs pos="94000">
                <a:schemeClr val="bg1">
                  <a:lumMod val="75000"/>
                  <a:alpha val="97000"/>
                </a:schemeClr>
              </a:gs>
            </a:gsLst>
            <a:path path="shape">
              <a:fillToRect l="50000" t="50000" r="50000" b="50000"/>
            </a:path>
            <a:tileRect/>
          </a:gradFill>
          <a:ln w="41275">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anchor="ctr"/>
          <a:lstStyle/>
          <a:p>
            <a:pPr marL="514350" indent="-514350">
              <a:defRPr/>
            </a:pPr>
            <a:r>
              <a:rPr lang="en-US" b="1" dirty="0" smtClean="0">
                <a:solidFill>
                  <a:schemeClr val="bg2">
                    <a:lumMod val="25000"/>
                  </a:schemeClr>
                </a:solidFill>
              </a:rPr>
              <a:t>Option premium costs change with changes in underlying futures</a:t>
            </a:r>
          </a:p>
          <a:p>
            <a:pPr marL="514350" indent="-514350">
              <a:defRPr/>
            </a:pPr>
            <a:r>
              <a:rPr lang="en-US" b="1" dirty="0" smtClean="0">
                <a:solidFill>
                  <a:schemeClr val="bg2">
                    <a:lumMod val="25000"/>
                  </a:schemeClr>
                </a:solidFill>
              </a:rPr>
              <a:t>prices rather than options being a part of price discovery </a:t>
            </a:r>
          </a:p>
          <a:p>
            <a:pPr marL="514350" indent="-514350">
              <a:defRPr/>
            </a:pPr>
            <a:r>
              <a:rPr lang="en-US" b="1" dirty="0" smtClean="0">
                <a:solidFill>
                  <a:schemeClr val="bg2">
                    <a:lumMod val="25000"/>
                  </a:schemeClr>
                </a:solidFill>
              </a:rPr>
              <a:t>themselves. So option prices are derived from futures prices rather </a:t>
            </a:r>
          </a:p>
          <a:p>
            <a:pPr marL="514350" indent="-514350">
              <a:defRPr/>
            </a:pPr>
            <a:r>
              <a:rPr lang="en-US" b="1" dirty="0" smtClean="0">
                <a:solidFill>
                  <a:schemeClr val="bg2">
                    <a:lumMod val="25000"/>
                  </a:schemeClr>
                </a:solidFill>
              </a:rPr>
              <a:t>than setting futures prices -  hence options are called derivatives.”</a:t>
            </a:r>
          </a:p>
          <a:p>
            <a:pPr marL="514350" indent="-514350">
              <a:defRPr/>
            </a:pPr>
            <a:r>
              <a:rPr lang="en-US" b="1" i="1" dirty="0" smtClean="0">
                <a:solidFill>
                  <a:schemeClr val="bg2">
                    <a:lumMod val="25000"/>
                  </a:schemeClr>
                </a:solidFill>
              </a:rPr>
              <a:t>Morgan Downey, Commodity Trader</a:t>
            </a:r>
            <a:endParaRPr lang="en-US" b="1" i="1" dirty="0">
              <a:solidFill>
                <a:schemeClr val="bg2">
                  <a:lumMod val="25000"/>
                </a:schemeClr>
              </a:solidFill>
              <a:cs typeface="Arial" charset="0"/>
            </a:endParaRPr>
          </a:p>
        </p:txBody>
      </p:sp>
      <p:sp>
        <p:nvSpPr>
          <p:cNvPr id="19" name="Rounded Rectangle 12"/>
          <p:cNvSpPr/>
          <p:nvPr/>
        </p:nvSpPr>
        <p:spPr>
          <a:xfrm>
            <a:off x="228600" y="4636673"/>
            <a:ext cx="1828800" cy="1383127"/>
          </a:xfrm>
          <a:prstGeom prst="roundRect">
            <a:avLst>
              <a:gd name="adj" fmla="val 0"/>
            </a:avLst>
          </a:prstGeom>
          <a:gradFill>
            <a:gsLst>
              <a:gs pos="100000">
                <a:schemeClr val="bg1">
                  <a:alpha val="57000"/>
                </a:schemeClr>
              </a:gs>
              <a:gs pos="17999">
                <a:schemeClr val="bg1">
                  <a:alpha val="93000"/>
                </a:schemeClr>
              </a:gs>
              <a:gs pos="67000">
                <a:schemeClr val="bg1">
                  <a:alpha val="79000"/>
                </a:schemeClr>
              </a:gs>
              <a:gs pos="86000">
                <a:schemeClr val="bg1">
                  <a:lumMod val="85000"/>
                </a:schemeClr>
              </a:gs>
              <a:gs pos="94000">
                <a:schemeClr val="accent2">
                  <a:lumMod val="40000"/>
                  <a:lumOff val="60000"/>
                  <a:alpha val="66000"/>
                </a:schemeClr>
              </a:gs>
              <a:gs pos="96000">
                <a:schemeClr val="tx1">
                  <a:alpha val="16000"/>
                </a:schemeClr>
              </a:gs>
            </a:gsLst>
            <a:path path="rect">
              <a:fillToRect l="100000" t="100000"/>
            </a:path>
          </a:gradFill>
          <a:ln w="41275">
            <a:solidFill>
              <a:schemeClr val="bg1">
                <a:alpha val="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i="1" dirty="0" smtClean="0">
                <a:solidFill>
                  <a:schemeClr val="accent2">
                    <a:lumMod val="50000"/>
                  </a:schemeClr>
                </a:solidFill>
                <a:cs typeface="Arial" charset="0"/>
              </a:rPr>
              <a:t>Opposing</a:t>
            </a:r>
          </a:p>
          <a:p>
            <a:pPr algn="ctr">
              <a:defRPr/>
            </a:pPr>
            <a:r>
              <a:rPr lang="en-US" sz="2400" b="1" i="1" dirty="0" smtClean="0">
                <a:solidFill>
                  <a:schemeClr val="accent2">
                    <a:lumMod val="50000"/>
                  </a:schemeClr>
                </a:solidFill>
                <a:cs typeface="Arial" charset="0"/>
              </a:rPr>
              <a:t>Argument</a:t>
            </a:r>
            <a:endParaRPr lang="en-US" sz="2400" b="1" i="1" dirty="0">
              <a:solidFill>
                <a:schemeClr val="accent2">
                  <a:lumMod val="50000"/>
                </a:schemeClr>
              </a:solidFill>
              <a:cs typeface="Arial" charset="0"/>
            </a:endParaRPr>
          </a:p>
        </p:txBody>
      </p:sp>
      <p:sp>
        <p:nvSpPr>
          <p:cNvPr id="22" name="갈매기형 수장 21"/>
          <p:cNvSpPr/>
          <p:nvPr/>
        </p:nvSpPr>
        <p:spPr>
          <a:xfrm>
            <a:off x="1828800" y="4712873"/>
            <a:ext cx="228600" cy="1210236"/>
          </a:xfrm>
          <a:prstGeom prst="chevron">
            <a:avLst/>
          </a:prstGeom>
          <a:gradFill flip="none" rotWithShape="1">
            <a:gsLst>
              <a:gs pos="73000">
                <a:schemeClr val="accent2">
                  <a:lumMod val="50000"/>
                </a:schemeClr>
              </a:gs>
              <a:gs pos="17999">
                <a:schemeClr val="bg1"/>
              </a:gs>
              <a:gs pos="36000">
                <a:srgbClr val="CC0066"/>
              </a:gs>
              <a:gs pos="86000">
                <a:schemeClr val="bg1"/>
              </a:gs>
              <a:gs pos="94000">
                <a:schemeClr val="bg1">
                  <a:lumMod val="75000"/>
                </a:schemeClr>
              </a:gs>
            </a:gsLst>
            <a:path path="shape">
              <a:fillToRect l="50000" t="50000" r="50000" b="50000"/>
            </a:path>
            <a:tileRect/>
          </a:gradFill>
          <a:ln w="41275">
            <a:solidFill>
              <a:schemeClr val="accent2">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365760" tIns="914400" bIns="0" rtlCol="0" anchor="ctr"/>
          <a:lstStyle/>
          <a:p>
            <a:pPr algn="ctr"/>
            <a:endParaRPr lang="en-US" b="1" dirty="0" smtClean="0">
              <a:solidFill>
                <a:schemeClr val="tx1"/>
              </a:solidFill>
              <a:cs typeface="Arial" charset="0"/>
            </a:endParaRPr>
          </a:p>
        </p:txBody>
      </p:sp>
      <p:sp>
        <p:nvSpPr>
          <p:cNvPr id="26" name="Rounded Rectangle 12"/>
          <p:cNvSpPr/>
          <p:nvPr/>
        </p:nvSpPr>
        <p:spPr>
          <a:xfrm>
            <a:off x="0" y="6324600"/>
            <a:ext cx="9144000" cy="533400"/>
          </a:xfrm>
          <a:prstGeom prst="roundRect">
            <a:avLst>
              <a:gd name="adj" fmla="val 3125"/>
            </a:avLst>
          </a:prstGeom>
          <a:gradFill>
            <a:gsLst>
              <a:gs pos="100000">
                <a:schemeClr val="bg1">
                  <a:alpha val="39000"/>
                </a:schemeClr>
              </a:gs>
              <a:gs pos="17999">
                <a:schemeClr val="bg1">
                  <a:alpha val="34000"/>
                </a:schemeClr>
              </a:gs>
              <a:gs pos="67000">
                <a:schemeClr val="bg1"/>
              </a:gs>
              <a:gs pos="86000">
                <a:schemeClr val="bg1">
                  <a:lumMod val="65000"/>
                  <a:alpha val="65000"/>
                </a:schemeClr>
              </a:gs>
              <a:gs pos="94000">
                <a:schemeClr val="accent2">
                  <a:lumMod val="40000"/>
                  <a:lumOff val="60000"/>
                  <a:alpha val="36000"/>
                </a:schemeClr>
              </a:gs>
              <a:gs pos="96000">
                <a:schemeClr val="bg1"/>
              </a:gs>
            </a:gsLst>
            <a:path path="rect">
              <a:fillToRect l="100000" t="100000"/>
            </a:path>
          </a:gradFill>
          <a:ln w="41275">
            <a:solidFill>
              <a:schemeClr val="bg1">
                <a:alpha val="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i="1" dirty="0" smtClean="0">
                <a:solidFill>
                  <a:schemeClr val="bg2">
                    <a:lumMod val="25000"/>
                  </a:schemeClr>
                </a:solidFill>
                <a:cs typeface="Arial" charset="0"/>
              </a:rPr>
              <a:t>Fear vs. Empiricism</a:t>
            </a:r>
            <a:endParaRPr lang="en-US" sz="3600" b="1" i="1" dirty="0">
              <a:solidFill>
                <a:schemeClr val="bg2">
                  <a:lumMod val="25000"/>
                </a:schemeClr>
              </a:solidFill>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그림 29" descr="Oil Rig.JPG"/>
          <p:cNvPicPr>
            <a:picLocks noChangeAspect="1"/>
          </p:cNvPicPr>
          <p:nvPr/>
        </p:nvPicPr>
        <p:blipFill>
          <a:blip r:embed="rId3" cstate="print">
            <a:duotone>
              <a:prstClr val="black"/>
              <a:srgbClr val="D9C3A5">
                <a:tint val="50000"/>
                <a:satMod val="180000"/>
              </a:srgbClr>
            </a:duotone>
          </a:blip>
          <a:stretch>
            <a:fillRect/>
          </a:stretch>
        </p:blipFill>
        <p:spPr>
          <a:xfrm>
            <a:off x="147637" y="180975"/>
            <a:ext cx="8848725" cy="6496050"/>
          </a:xfrm>
          <a:prstGeom prst="rect">
            <a:avLst/>
          </a:prstGeom>
        </p:spPr>
      </p:pic>
      <p:sp>
        <p:nvSpPr>
          <p:cNvPr id="23" name="Rounded Rectangle 12"/>
          <p:cNvSpPr/>
          <p:nvPr/>
        </p:nvSpPr>
        <p:spPr>
          <a:xfrm>
            <a:off x="2057400" y="2133600"/>
            <a:ext cx="6781800" cy="2590800"/>
          </a:xfrm>
          <a:prstGeom prst="roundRect">
            <a:avLst>
              <a:gd name="adj" fmla="val 0"/>
            </a:avLst>
          </a:prstGeom>
          <a:gradFill flip="none" rotWithShape="1">
            <a:gsLst>
              <a:gs pos="100000">
                <a:schemeClr val="bg1"/>
              </a:gs>
              <a:gs pos="17999">
                <a:schemeClr val="bg1"/>
              </a:gs>
              <a:gs pos="36000">
                <a:schemeClr val="bg1"/>
              </a:gs>
              <a:gs pos="86000">
                <a:schemeClr val="bg1"/>
              </a:gs>
              <a:gs pos="94000">
                <a:schemeClr val="bg1">
                  <a:lumMod val="75000"/>
                  <a:alpha val="97000"/>
                </a:schemeClr>
              </a:gs>
            </a:gsLst>
            <a:path path="shape">
              <a:fillToRect l="50000" t="50000" r="50000" b="50000"/>
            </a:path>
            <a:tileRect/>
          </a:gradFill>
          <a:ln w="41275">
            <a:noFill/>
          </a:ln>
        </p:spPr>
        <p:style>
          <a:lnRef idx="2">
            <a:schemeClr val="accent1">
              <a:shade val="50000"/>
            </a:schemeClr>
          </a:lnRef>
          <a:fillRef idx="1">
            <a:schemeClr val="accent1"/>
          </a:fillRef>
          <a:effectRef idx="0">
            <a:schemeClr val="accent1"/>
          </a:effectRef>
          <a:fontRef idx="minor">
            <a:schemeClr val="lt1"/>
          </a:fontRef>
        </p:style>
        <p:txBody>
          <a:bodyPr lIns="91440" tIns="365760" rIns="0" bIns="0" anchor="ctr"/>
          <a:lstStyle/>
          <a:p>
            <a:pPr marL="514350" indent="-514350">
              <a:defRPr/>
            </a:pPr>
            <a:r>
              <a:rPr lang="en-US" sz="1400" b="1" dirty="0" smtClean="0">
                <a:solidFill>
                  <a:schemeClr val="accent1">
                    <a:lumMod val="50000"/>
                  </a:schemeClr>
                </a:solidFill>
              </a:rPr>
              <a:t>(1) The CFTC Voted 4 to 1 (01-14-10) to put proposal out for 90 </a:t>
            </a:r>
          </a:p>
          <a:p>
            <a:pPr marL="514350" indent="-514350">
              <a:defRPr/>
            </a:pPr>
            <a:r>
              <a:rPr lang="en-US" sz="1400" b="1" dirty="0" smtClean="0">
                <a:solidFill>
                  <a:schemeClr val="accent1">
                    <a:lumMod val="50000"/>
                  </a:schemeClr>
                </a:solidFill>
              </a:rPr>
              <a:t>day public comment period to</a:t>
            </a:r>
            <a:r>
              <a:rPr lang="en-US" sz="1600" b="1" dirty="0" smtClean="0">
                <a:solidFill>
                  <a:schemeClr val="accent1">
                    <a:lumMod val="50000"/>
                  </a:schemeClr>
                </a:solidFill>
              </a:rPr>
              <a:t> cap traders for all-monthly limits at </a:t>
            </a:r>
          </a:p>
          <a:p>
            <a:pPr marL="514350" indent="-514350">
              <a:defRPr/>
            </a:pPr>
            <a:r>
              <a:rPr lang="en-US" sz="1600" b="1" dirty="0" smtClean="0">
                <a:solidFill>
                  <a:schemeClr val="accent1">
                    <a:lumMod val="50000"/>
                  </a:schemeClr>
                </a:solidFill>
              </a:rPr>
              <a:t>10% of the open interest of the first 2.5% open interest beyond </a:t>
            </a:r>
          </a:p>
          <a:p>
            <a:pPr marL="514350" indent="-514350">
              <a:defRPr/>
            </a:pPr>
            <a:r>
              <a:rPr lang="en-US" sz="1600" b="1" dirty="0" smtClean="0">
                <a:solidFill>
                  <a:schemeClr val="accent1">
                    <a:lumMod val="50000"/>
                  </a:schemeClr>
                </a:solidFill>
              </a:rPr>
              <a:t>25,000. The single-month would limit 2/3 of the aggregate cap</a:t>
            </a:r>
          </a:p>
          <a:p>
            <a:pPr marL="514350" indent="-514350">
              <a:defRPr/>
            </a:pPr>
            <a:r>
              <a:rPr lang="en-US" sz="1600" b="1" dirty="0" smtClean="0">
                <a:solidFill>
                  <a:schemeClr val="accent1">
                    <a:lumMod val="50000"/>
                  </a:schemeClr>
                </a:solidFill>
              </a:rPr>
              <a:t>cap traders for all-monthly limits.</a:t>
            </a:r>
          </a:p>
          <a:p>
            <a:pPr marL="514350" indent="-514350">
              <a:defRPr/>
            </a:pPr>
            <a:endParaRPr lang="en-US" sz="400" b="1" dirty="0" smtClean="0">
              <a:solidFill>
                <a:schemeClr val="accent1">
                  <a:lumMod val="50000"/>
                </a:schemeClr>
              </a:solidFill>
            </a:endParaRPr>
          </a:p>
          <a:p>
            <a:pPr marL="514350" indent="-514350">
              <a:defRPr/>
            </a:pPr>
            <a:r>
              <a:rPr lang="en-US" sz="1600" b="1" dirty="0" smtClean="0">
                <a:solidFill>
                  <a:schemeClr val="accent1">
                    <a:lumMod val="50000"/>
                  </a:schemeClr>
                </a:solidFill>
              </a:rPr>
              <a:t>(2) Caps Will covering individual exchanges, spot-month contracts, </a:t>
            </a:r>
          </a:p>
          <a:p>
            <a:pPr marL="514350" indent="-514350">
              <a:defRPr/>
            </a:pPr>
            <a:r>
              <a:rPr lang="en-US" sz="1600" b="1" dirty="0" smtClean="0">
                <a:solidFill>
                  <a:schemeClr val="accent1">
                    <a:lumMod val="50000"/>
                  </a:schemeClr>
                </a:solidFill>
              </a:rPr>
              <a:t>all-month contracts, and would include a cumulative gap across U.S. </a:t>
            </a:r>
          </a:p>
          <a:p>
            <a:pPr marL="514350" indent="-514350">
              <a:defRPr/>
            </a:pPr>
            <a:r>
              <a:rPr lang="en-US" sz="1600" b="1" dirty="0" smtClean="0">
                <a:solidFill>
                  <a:schemeClr val="accent1">
                    <a:lumMod val="50000"/>
                  </a:schemeClr>
                </a:solidFill>
              </a:rPr>
              <a:t>exchanges.</a:t>
            </a:r>
          </a:p>
          <a:p>
            <a:pPr marL="514350" indent="-514350">
              <a:defRPr/>
            </a:pPr>
            <a:endParaRPr lang="en-US" sz="400" b="1" dirty="0" smtClean="0">
              <a:solidFill>
                <a:schemeClr val="accent1">
                  <a:lumMod val="50000"/>
                </a:schemeClr>
              </a:solidFill>
            </a:endParaRPr>
          </a:p>
          <a:p>
            <a:pPr marL="514350" indent="-514350">
              <a:defRPr/>
            </a:pPr>
            <a:r>
              <a:rPr lang="en-US" sz="1600" b="1" dirty="0" smtClean="0">
                <a:solidFill>
                  <a:schemeClr val="accent1">
                    <a:lumMod val="50000"/>
                  </a:schemeClr>
                </a:solidFill>
              </a:rPr>
              <a:t>(3)  Limits on Who is Exempt (Airliners Exempt) from position limits</a:t>
            </a:r>
          </a:p>
          <a:p>
            <a:pPr marL="514350" indent="-514350">
              <a:defRPr/>
            </a:pPr>
            <a:endParaRPr lang="en-US" sz="1400" dirty="0" smtClean="0">
              <a:solidFill>
                <a:schemeClr val="accent1">
                  <a:lumMod val="50000"/>
                </a:schemeClr>
              </a:solidFill>
            </a:endParaRPr>
          </a:p>
          <a:p>
            <a:pPr marL="514350" indent="-514350">
              <a:defRPr/>
            </a:pPr>
            <a:endParaRPr lang="en-US" sz="1400" dirty="0">
              <a:solidFill>
                <a:schemeClr val="accent1">
                  <a:lumMod val="50000"/>
                </a:schemeClr>
              </a:solidFill>
              <a:cs typeface="Arial" charset="0"/>
            </a:endParaRPr>
          </a:p>
        </p:txBody>
      </p:sp>
      <p:sp>
        <p:nvSpPr>
          <p:cNvPr id="24" name="Rounded Rectangle 7"/>
          <p:cNvSpPr/>
          <p:nvPr/>
        </p:nvSpPr>
        <p:spPr>
          <a:xfrm>
            <a:off x="228600" y="228600"/>
            <a:ext cx="8686800" cy="838200"/>
          </a:xfrm>
          <a:prstGeom prst="roundRect">
            <a:avLst>
              <a:gd name="adj" fmla="val 3334"/>
            </a:avLst>
          </a:prstGeom>
          <a:gradFill>
            <a:gsLst>
              <a:gs pos="0">
                <a:schemeClr val="bg1"/>
              </a:gs>
              <a:gs pos="10000">
                <a:schemeClr val="tx1">
                  <a:lumMod val="75000"/>
                  <a:lumOff val="25000"/>
                </a:schemeClr>
              </a:gs>
              <a:gs pos="15000">
                <a:schemeClr val="accent2">
                  <a:lumMod val="40000"/>
                  <a:lumOff val="60000"/>
                </a:schemeClr>
              </a:gs>
              <a:gs pos="21000">
                <a:schemeClr val="bg1">
                  <a:lumMod val="95000"/>
                </a:schemeClr>
              </a:gs>
              <a:gs pos="20000">
                <a:schemeClr val="bg1"/>
              </a:gs>
              <a:gs pos="70000">
                <a:schemeClr val="bg1"/>
              </a:gs>
              <a:gs pos="84000">
                <a:schemeClr val="accent2">
                  <a:lumMod val="60000"/>
                  <a:lumOff val="40000"/>
                  <a:alpha val="27000"/>
                </a:schemeClr>
              </a:gs>
              <a:gs pos="88000">
                <a:schemeClr val="tx1">
                  <a:lumMod val="95000"/>
                  <a:lumOff val="5000"/>
                  <a:alpha val="38000"/>
                </a:schemeClr>
              </a:gs>
              <a:gs pos="100000">
                <a:schemeClr val="bg1"/>
              </a:gs>
            </a:gsLst>
            <a:lin ang="5400000" scaled="0"/>
          </a:gradFill>
          <a:ln w="41275">
            <a:solidFill>
              <a:schemeClr val="bg1"/>
            </a:solidFill>
          </a:ln>
          <a:scene3d>
            <a:camera prst="orthographicFront"/>
            <a:lightRig rig="threePt" dir="t"/>
          </a:scene3d>
          <a:sp3d>
            <a:bevelT w="0" h="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b="1" dirty="0" smtClean="0">
                <a:solidFill>
                  <a:schemeClr val="tx1"/>
                </a:solidFill>
                <a:cs typeface="Arial" charset="0"/>
              </a:rPr>
              <a:t>New CFTC Rules</a:t>
            </a:r>
            <a:endParaRPr lang="en-US" sz="4800" b="1" dirty="0">
              <a:solidFill>
                <a:schemeClr val="tx1"/>
              </a:solidFill>
              <a:cs typeface="Arial" charset="0"/>
            </a:endParaRPr>
          </a:p>
        </p:txBody>
      </p:sp>
      <p:sp>
        <p:nvSpPr>
          <p:cNvPr id="27" name="Oval 9"/>
          <p:cNvSpPr/>
          <p:nvPr/>
        </p:nvSpPr>
        <p:spPr>
          <a:xfrm>
            <a:off x="152400" y="304800"/>
            <a:ext cx="685800" cy="609600"/>
          </a:xfrm>
          <a:prstGeom prst="ellipse">
            <a:avLst/>
          </a:prstGeom>
          <a:gradFill>
            <a:gsLst>
              <a:gs pos="100000">
                <a:schemeClr val="bg1"/>
              </a:gs>
              <a:gs pos="17999">
                <a:schemeClr val="bg1"/>
              </a:gs>
              <a:gs pos="67000">
                <a:schemeClr val="bg1"/>
              </a:gs>
              <a:gs pos="86000">
                <a:schemeClr val="tx1"/>
              </a:gs>
              <a:gs pos="94000">
                <a:schemeClr val="accent2">
                  <a:lumMod val="40000"/>
                  <a:lumOff val="60000"/>
                </a:schemeClr>
              </a:gs>
              <a:gs pos="96000">
                <a:schemeClr val="tx1"/>
              </a:gs>
            </a:gsLst>
            <a:path path="shape">
              <a:fillToRect l="50000" t="50000" r="50000" b="50000"/>
            </a:path>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smtClean="0">
                <a:solidFill>
                  <a:schemeClr val="tx1"/>
                </a:solidFill>
              </a:rPr>
              <a:t>VI</a:t>
            </a:r>
            <a:endParaRPr lang="en-US" sz="2400" b="1" dirty="0">
              <a:solidFill>
                <a:schemeClr val="tx1"/>
              </a:solidFill>
            </a:endParaRPr>
          </a:p>
        </p:txBody>
      </p:sp>
      <p:sp>
        <p:nvSpPr>
          <p:cNvPr id="25" name="Rounded Rectangle 12"/>
          <p:cNvSpPr/>
          <p:nvPr/>
        </p:nvSpPr>
        <p:spPr>
          <a:xfrm>
            <a:off x="152400" y="1143000"/>
            <a:ext cx="8839200" cy="533400"/>
          </a:xfrm>
          <a:prstGeom prst="roundRect">
            <a:avLst>
              <a:gd name="adj" fmla="val 50000"/>
            </a:avLst>
          </a:prstGeom>
          <a:gradFill flip="none" rotWithShape="1">
            <a:gsLst>
              <a:gs pos="100000">
                <a:schemeClr val="bg1">
                  <a:alpha val="57000"/>
                </a:schemeClr>
              </a:gs>
              <a:gs pos="17999">
                <a:schemeClr val="bg1">
                  <a:alpha val="93000"/>
                </a:schemeClr>
              </a:gs>
              <a:gs pos="67000">
                <a:schemeClr val="bg1">
                  <a:alpha val="79000"/>
                </a:schemeClr>
              </a:gs>
              <a:gs pos="86000">
                <a:schemeClr val="bg1">
                  <a:lumMod val="85000"/>
                </a:schemeClr>
              </a:gs>
              <a:gs pos="94000">
                <a:schemeClr val="accent2">
                  <a:lumMod val="40000"/>
                  <a:lumOff val="60000"/>
                  <a:alpha val="66000"/>
                </a:schemeClr>
              </a:gs>
              <a:gs pos="96000">
                <a:schemeClr val="tx1">
                  <a:alpha val="16000"/>
                </a:schemeClr>
              </a:gs>
            </a:gsLst>
            <a:path path="shape">
              <a:fillToRect l="50000" t="50000" r="50000" b="50000"/>
            </a:path>
            <a:tileRect/>
          </a:gradFill>
          <a:ln w="41275">
            <a:solidFill>
              <a:schemeClr val="bg1">
                <a:alpha val="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i="1" dirty="0" smtClean="0">
                <a:solidFill>
                  <a:schemeClr val="tx1">
                    <a:lumMod val="95000"/>
                    <a:lumOff val="5000"/>
                  </a:schemeClr>
                </a:solidFill>
                <a:cs typeface="Arial" charset="0"/>
              </a:rPr>
              <a:t>PROPOSED REGULATIONS</a:t>
            </a:r>
            <a:endParaRPr lang="en-US" sz="4000" b="1" i="1" dirty="0">
              <a:solidFill>
                <a:schemeClr val="tx1">
                  <a:lumMod val="95000"/>
                  <a:lumOff val="5000"/>
                </a:schemeClr>
              </a:solidFill>
              <a:cs typeface="Arial" charset="0"/>
            </a:endParaRPr>
          </a:p>
        </p:txBody>
      </p:sp>
      <p:sp>
        <p:nvSpPr>
          <p:cNvPr id="13" name="Rounded Rectangle 14"/>
          <p:cNvSpPr/>
          <p:nvPr/>
        </p:nvSpPr>
        <p:spPr>
          <a:xfrm>
            <a:off x="228600" y="1676400"/>
            <a:ext cx="6781800" cy="381000"/>
          </a:xfrm>
          <a:prstGeom prst="roundRect">
            <a:avLst/>
          </a:prstGeom>
          <a:gradFill>
            <a:gsLst>
              <a:gs pos="100000">
                <a:schemeClr val="bg1"/>
              </a:gs>
              <a:gs pos="17999">
                <a:schemeClr val="bg1"/>
              </a:gs>
              <a:gs pos="36000">
                <a:schemeClr val="bg1"/>
              </a:gs>
              <a:gs pos="86000">
                <a:schemeClr val="bg1"/>
              </a:gs>
              <a:gs pos="94000">
                <a:schemeClr val="bg1">
                  <a:lumMod val="65000"/>
                </a:schemeClr>
              </a:gs>
              <a:gs pos="94000">
                <a:schemeClr val="bg2">
                  <a:lumMod val="50000"/>
                </a:schemeClr>
              </a:gs>
              <a:gs pos="96000">
                <a:schemeClr val="bg2">
                  <a:lumMod val="25000"/>
                </a:schemeClr>
              </a:gs>
            </a:gsLst>
            <a:path path="shape">
              <a:fillToRect l="50000" t="50000" r="50000" b="50000"/>
            </a:path>
          </a:gradFill>
          <a:ln w="41275">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514350" indent="-514350" algn="ctr">
              <a:defRPr/>
            </a:pPr>
            <a:r>
              <a:rPr lang="en-US" sz="3200" b="1" dirty="0" smtClean="0">
                <a:solidFill>
                  <a:schemeClr val="accent2">
                    <a:lumMod val="50000"/>
                  </a:schemeClr>
                </a:solidFill>
                <a:cs typeface="Arial" charset="0"/>
              </a:rPr>
              <a:t>POSITION LIMITS</a:t>
            </a:r>
            <a:endParaRPr lang="en-US" sz="3200" b="1" dirty="0">
              <a:solidFill>
                <a:schemeClr val="accent2">
                  <a:lumMod val="50000"/>
                </a:schemeClr>
              </a:solidFill>
              <a:cs typeface="Arial" charset="0"/>
            </a:endParaRPr>
          </a:p>
        </p:txBody>
      </p:sp>
      <p:sp>
        <p:nvSpPr>
          <p:cNvPr id="15" name="Rounded Rectangle 12"/>
          <p:cNvSpPr/>
          <p:nvPr/>
        </p:nvSpPr>
        <p:spPr>
          <a:xfrm>
            <a:off x="228600" y="2133600"/>
            <a:ext cx="1828800" cy="2590800"/>
          </a:xfrm>
          <a:prstGeom prst="roundRect">
            <a:avLst>
              <a:gd name="adj" fmla="val 0"/>
            </a:avLst>
          </a:prstGeom>
          <a:gradFill>
            <a:gsLst>
              <a:gs pos="100000">
                <a:schemeClr val="bg1">
                  <a:alpha val="57000"/>
                </a:schemeClr>
              </a:gs>
              <a:gs pos="17999">
                <a:schemeClr val="bg1">
                  <a:alpha val="93000"/>
                </a:schemeClr>
              </a:gs>
              <a:gs pos="67000">
                <a:schemeClr val="bg1">
                  <a:alpha val="79000"/>
                </a:schemeClr>
              </a:gs>
              <a:gs pos="86000">
                <a:schemeClr val="bg1">
                  <a:lumMod val="85000"/>
                </a:schemeClr>
              </a:gs>
              <a:gs pos="94000">
                <a:schemeClr val="accent2">
                  <a:lumMod val="40000"/>
                  <a:lumOff val="60000"/>
                  <a:alpha val="66000"/>
                </a:schemeClr>
              </a:gs>
              <a:gs pos="96000">
                <a:schemeClr val="tx1">
                  <a:alpha val="16000"/>
                </a:schemeClr>
              </a:gs>
            </a:gsLst>
            <a:path path="rect">
              <a:fillToRect l="100000" t="100000"/>
            </a:path>
          </a:gradFill>
          <a:ln w="41275">
            <a:solidFill>
              <a:schemeClr val="bg1">
                <a:alpha val="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182880" rIns="274320" anchor="ctr"/>
          <a:lstStyle/>
          <a:p>
            <a:pPr algn="ctr">
              <a:defRPr/>
            </a:pPr>
            <a:r>
              <a:rPr lang="en-US" sz="2400" b="1" i="1" dirty="0" smtClean="0">
                <a:solidFill>
                  <a:schemeClr val="accent1">
                    <a:lumMod val="50000"/>
                  </a:schemeClr>
                </a:solidFill>
                <a:cs typeface="Arial" charset="0"/>
              </a:rPr>
              <a:t>Proposed</a:t>
            </a:r>
            <a:endParaRPr lang="en-US" sz="2400" b="1" i="1" dirty="0">
              <a:solidFill>
                <a:schemeClr val="accent1">
                  <a:lumMod val="50000"/>
                </a:schemeClr>
              </a:solidFill>
              <a:cs typeface="Arial" charset="0"/>
            </a:endParaRPr>
          </a:p>
        </p:txBody>
      </p:sp>
      <p:sp>
        <p:nvSpPr>
          <p:cNvPr id="20" name="오른쪽 화살표 19"/>
          <p:cNvSpPr/>
          <p:nvPr/>
        </p:nvSpPr>
        <p:spPr>
          <a:xfrm>
            <a:off x="1752600" y="3124200"/>
            <a:ext cx="381000" cy="762000"/>
          </a:xfrm>
          <a:prstGeom prst="rightArrow">
            <a:avLst>
              <a:gd name="adj1" fmla="val 45000"/>
              <a:gd name="adj2" fmla="val 60000"/>
            </a:avLst>
          </a:prstGeom>
          <a:gradFill>
            <a:gsLst>
              <a:gs pos="53000">
                <a:srgbClr val="C00000"/>
              </a:gs>
              <a:gs pos="9000">
                <a:schemeClr val="accent2">
                  <a:lumMod val="50000"/>
                </a:schemeClr>
              </a:gs>
              <a:gs pos="57000">
                <a:schemeClr val="accent2">
                  <a:lumMod val="75000"/>
                </a:schemeClr>
              </a:gs>
              <a:gs pos="86000">
                <a:schemeClr val="accent2">
                  <a:lumMod val="50000"/>
                </a:schemeClr>
              </a:gs>
              <a:gs pos="94000">
                <a:srgbClr val="C00000"/>
              </a:gs>
            </a:gsLst>
            <a:path path="shape">
              <a:fillToRect l="50000" t="50000" r="50000" b="50000"/>
            </a:path>
          </a:gradFill>
          <a:ln w="41275">
            <a:solidFill>
              <a:schemeClr val="accent2">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365760" tIns="914400" bIns="0" rtlCol="0" anchor="ctr"/>
          <a:lstStyle/>
          <a:p>
            <a:pPr algn="ctr"/>
            <a:endParaRPr lang="en-US" b="1" dirty="0" smtClean="0">
              <a:solidFill>
                <a:schemeClr val="tx1"/>
              </a:solidFill>
              <a:cs typeface="Arial" charset="0"/>
            </a:endParaRPr>
          </a:p>
        </p:txBody>
      </p:sp>
      <p:sp>
        <p:nvSpPr>
          <p:cNvPr id="21" name="Rounded Rectangle 12"/>
          <p:cNvSpPr/>
          <p:nvPr/>
        </p:nvSpPr>
        <p:spPr>
          <a:xfrm>
            <a:off x="0" y="6324600"/>
            <a:ext cx="9144000" cy="533400"/>
          </a:xfrm>
          <a:prstGeom prst="roundRect">
            <a:avLst>
              <a:gd name="adj" fmla="val 3125"/>
            </a:avLst>
          </a:prstGeom>
          <a:gradFill>
            <a:gsLst>
              <a:gs pos="100000">
                <a:schemeClr val="bg1">
                  <a:alpha val="39000"/>
                </a:schemeClr>
              </a:gs>
              <a:gs pos="17999">
                <a:schemeClr val="bg1">
                  <a:alpha val="34000"/>
                </a:schemeClr>
              </a:gs>
              <a:gs pos="67000">
                <a:schemeClr val="bg1"/>
              </a:gs>
              <a:gs pos="86000">
                <a:schemeClr val="bg1">
                  <a:lumMod val="65000"/>
                  <a:alpha val="65000"/>
                </a:schemeClr>
              </a:gs>
              <a:gs pos="94000">
                <a:schemeClr val="accent2">
                  <a:lumMod val="40000"/>
                  <a:lumOff val="60000"/>
                  <a:alpha val="36000"/>
                </a:schemeClr>
              </a:gs>
              <a:gs pos="96000">
                <a:schemeClr val="bg1"/>
              </a:gs>
            </a:gsLst>
            <a:path path="rect">
              <a:fillToRect l="100000" t="100000"/>
            </a:path>
          </a:gradFill>
          <a:ln w="41275">
            <a:solidFill>
              <a:schemeClr val="bg1">
                <a:alpha val="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400" b="1" i="1" dirty="0" smtClean="0">
                <a:solidFill>
                  <a:schemeClr val="bg2">
                    <a:lumMod val="25000"/>
                  </a:schemeClr>
                </a:solidFill>
                <a:cs typeface="Arial" charset="0"/>
              </a:rPr>
              <a:t>A Punishment Without a Crime</a:t>
            </a:r>
            <a:endParaRPr lang="en-US" sz="3400" b="1" i="1" dirty="0">
              <a:solidFill>
                <a:schemeClr val="bg2">
                  <a:lumMod val="25000"/>
                </a:schemeClr>
              </a:solidFill>
              <a:cs typeface="Arial" charset="0"/>
            </a:endParaRPr>
          </a:p>
        </p:txBody>
      </p:sp>
      <p:sp>
        <p:nvSpPr>
          <p:cNvPr id="11" name="Rounded Rectangle 12"/>
          <p:cNvSpPr/>
          <p:nvPr/>
        </p:nvSpPr>
        <p:spPr>
          <a:xfrm>
            <a:off x="2133600" y="4876800"/>
            <a:ext cx="6781800" cy="1371600"/>
          </a:xfrm>
          <a:prstGeom prst="roundRect">
            <a:avLst>
              <a:gd name="adj" fmla="val 0"/>
            </a:avLst>
          </a:prstGeom>
          <a:gradFill flip="none" rotWithShape="1">
            <a:gsLst>
              <a:gs pos="100000">
                <a:schemeClr val="bg1"/>
              </a:gs>
              <a:gs pos="17999">
                <a:schemeClr val="bg1"/>
              </a:gs>
              <a:gs pos="36000">
                <a:schemeClr val="bg1"/>
              </a:gs>
              <a:gs pos="86000">
                <a:schemeClr val="bg1"/>
              </a:gs>
              <a:gs pos="94000">
                <a:schemeClr val="bg1">
                  <a:lumMod val="75000"/>
                  <a:alpha val="97000"/>
                </a:schemeClr>
              </a:gs>
            </a:gsLst>
            <a:path path="shape">
              <a:fillToRect l="50000" t="50000" r="50000" b="50000"/>
            </a:path>
            <a:tileRect/>
          </a:gradFill>
          <a:ln w="41275">
            <a:noFill/>
          </a:ln>
        </p:spPr>
        <p:style>
          <a:lnRef idx="2">
            <a:schemeClr val="accent1">
              <a:shade val="50000"/>
            </a:schemeClr>
          </a:lnRef>
          <a:fillRef idx="1">
            <a:schemeClr val="accent1"/>
          </a:fillRef>
          <a:effectRef idx="0">
            <a:schemeClr val="accent1"/>
          </a:effectRef>
          <a:fontRef idx="minor">
            <a:schemeClr val="lt1"/>
          </a:fontRef>
        </p:style>
        <p:txBody>
          <a:bodyPr lIns="91440" tIns="365760" rIns="0" bIns="0" anchor="ctr"/>
          <a:lstStyle/>
          <a:p>
            <a:pPr>
              <a:buFont typeface="Arial" pitchFamily="34" charset="0"/>
              <a:buChar char="•"/>
            </a:pPr>
            <a:r>
              <a:rPr lang="en-US" sz="1600" b="1" dirty="0" smtClean="0">
                <a:solidFill>
                  <a:schemeClr val="accent1">
                    <a:lumMod val="50000"/>
                  </a:schemeClr>
                </a:solidFill>
              </a:rPr>
              <a:t>Individual exchanges: ICE and CME separately</a:t>
            </a:r>
            <a:endParaRPr lang="en-US" sz="1600" dirty="0" smtClean="0">
              <a:solidFill>
                <a:schemeClr val="accent1">
                  <a:lumMod val="50000"/>
                </a:schemeClr>
              </a:solidFill>
            </a:endParaRPr>
          </a:p>
          <a:p>
            <a:pPr>
              <a:buFont typeface="Arial" pitchFamily="34" charset="0"/>
              <a:buChar char="•"/>
            </a:pPr>
            <a:r>
              <a:rPr lang="en-US" sz="1600" b="1" dirty="0" smtClean="0">
                <a:solidFill>
                  <a:schemeClr val="accent1">
                    <a:lumMod val="50000"/>
                  </a:schemeClr>
                </a:solidFill>
              </a:rPr>
              <a:t>Spot month: the month nearest to expiry</a:t>
            </a:r>
            <a:endParaRPr lang="en-US" sz="1600" dirty="0" smtClean="0">
              <a:solidFill>
                <a:schemeClr val="accent1">
                  <a:lumMod val="50000"/>
                </a:schemeClr>
              </a:solidFill>
            </a:endParaRPr>
          </a:p>
          <a:p>
            <a:pPr>
              <a:buFont typeface="Arial" pitchFamily="34" charset="0"/>
              <a:buChar char="•"/>
            </a:pPr>
            <a:r>
              <a:rPr lang="en-US" sz="1600" b="1" dirty="0" smtClean="0">
                <a:solidFill>
                  <a:schemeClr val="accent1">
                    <a:lumMod val="50000"/>
                  </a:schemeClr>
                </a:solidFill>
              </a:rPr>
              <a:t>All Contract months: all months listed into the future on the futures exchange</a:t>
            </a:r>
            <a:endParaRPr lang="en-US" sz="1600" dirty="0" smtClean="0">
              <a:solidFill>
                <a:schemeClr val="accent1">
                  <a:lumMod val="50000"/>
                </a:schemeClr>
              </a:solidFill>
            </a:endParaRPr>
          </a:p>
          <a:p>
            <a:pPr>
              <a:buFont typeface="Arial" pitchFamily="34" charset="0"/>
              <a:buChar char="•"/>
            </a:pPr>
            <a:r>
              <a:rPr lang="en-US" sz="1600" b="1" dirty="0" smtClean="0">
                <a:solidFill>
                  <a:schemeClr val="accent1">
                    <a:lumMod val="50000"/>
                  </a:schemeClr>
                </a:solidFill>
              </a:rPr>
              <a:t>Cumulative gap across U.S. exchanges: CME and ICE together</a:t>
            </a:r>
          </a:p>
          <a:p>
            <a:pPr>
              <a:buFont typeface="Arial" pitchFamily="34" charset="0"/>
              <a:buChar char="•"/>
            </a:pPr>
            <a:r>
              <a:rPr lang="en-US" sz="1600" b="1" dirty="0" smtClean="0">
                <a:solidFill>
                  <a:schemeClr val="accent1">
                    <a:lumMod val="50000"/>
                  </a:schemeClr>
                </a:solidFill>
              </a:rPr>
              <a:t>Position Limit: A limit is </a:t>
            </a:r>
            <a:r>
              <a:rPr lang="en-US" sz="1600" b="1" u="sng" dirty="0" smtClean="0">
                <a:solidFill>
                  <a:schemeClr val="accent1">
                    <a:lumMod val="50000"/>
                  </a:schemeClr>
                </a:solidFill>
              </a:rPr>
              <a:t>X futures contracts </a:t>
            </a:r>
            <a:r>
              <a:rPr lang="en-US" sz="1600" b="1" dirty="0" smtClean="0">
                <a:solidFill>
                  <a:schemeClr val="accent1">
                    <a:lumMod val="50000"/>
                  </a:schemeClr>
                </a:solidFill>
              </a:rPr>
              <a:t>* </a:t>
            </a:r>
            <a:r>
              <a:rPr lang="en-US" sz="1600" b="1" u="sng" dirty="0" smtClean="0">
                <a:solidFill>
                  <a:schemeClr val="accent1">
                    <a:lumMod val="50000"/>
                  </a:schemeClr>
                </a:solidFill>
              </a:rPr>
              <a:t>1000 barrels</a:t>
            </a:r>
            <a:endParaRPr lang="en-US" sz="1600" u="sng" dirty="0" smtClean="0">
              <a:solidFill>
                <a:schemeClr val="accent1">
                  <a:lumMod val="50000"/>
                </a:schemeClr>
              </a:solidFill>
            </a:endParaRPr>
          </a:p>
          <a:p>
            <a:pPr marL="514350" indent="-514350">
              <a:defRPr/>
            </a:pPr>
            <a:endParaRPr lang="en-US" sz="1600" dirty="0" smtClean="0">
              <a:solidFill>
                <a:schemeClr val="accent1">
                  <a:lumMod val="50000"/>
                </a:schemeClr>
              </a:solidFill>
            </a:endParaRPr>
          </a:p>
          <a:p>
            <a:pPr marL="514350" indent="-514350">
              <a:defRPr/>
            </a:pPr>
            <a:endParaRPr lang="en-US" sz="1600" dirty="0">
              <a:solidFill>
                <a:schemeClr val="accent1">
                  <a:lumMod val="50000"/>
                </a:schemeClr>
              </a:solidFill>
              <a:cs typeface="Arial" charset="0"/>
            </a:endParaRPr>
          </a:p>
        </p:txBody>
      </p:sp>
      <p:sp>
        <p:nvSpPr>
          <p:cNvPr id="12" name="Rounded Rectangle 12"/>
          <p:cNvSpPr/>
          <p:nvPr/>
        </p:nvSpPr>
        <p:spPr>
          <a:xfrm>
            <a:off x="228600" y="4876800"/>
            <a:ext cx="1905000" cy="1371600"/>
          </a:xfrm>
          <a:prstGeom prst="roundRect">
            <a:avLst>
              <a:gd name="adj" fmla="val 0"/>
            </a:avLst>
          </a:prstGeom>
          <a:gradFill>
            <a:gsLst>
              <a:gs pos="100000">
                <a:schemeClr val="bg1">
                  <a:alpha val="57000"/>
                </a:schemeClr>
              </a:gs>
              <a:gs pos="17999">
                <a:schemeClr val="bg1">
                  <a:alpha val="93000"/>
                </a:schemeClr>
              </a:gs>
              <a:gs pos="67000">
                <a:schemeClr val="bg1">
                  <a:alpha val="79000"/>
                </a:schemeClr>
              </a:gs>
              <a:gs pos="86000">
                <a:schemeClr val="bg1">
                  <a:lumMod val="85000"/>
                </a:schemeClr>
              </a:gs>
              <a:gs pos="94000">
                <a:schemeClr val="accent2">
                  <a:lumMod val="40000"/>
                  <a:lumOff val="60000"/>
                  <a:alpha val="66000"/>
                </a:schemeClr>
              </a:gs>
              <a:gs pos="96000">
                <a:schemeClr val="tx1">
                  <a:alpha val="16000"/>
                </a:schemeClr>
              </a:gs>
            </a:gsLst>
            <a:path path="rect">
              <a:fillToRect l="100000" t="100000"/>
            </a:path>
          </a:gradFill>
          <a:ln w="41275">
            <a:solidFill>
              <a:schemeClr val="bg1">
                <a:alpha val="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182880" rIns="274320" anchor="ctr"/>
          <a:lstStyle/>
          <a:p>
            <a:pPr algn="ctr">
              <a:defRPr/>
            </a:pPr>
            <a:r>
              <a:rPr lang="en-US" sz="2400" b="1" i="1" dirty="0" smtClean="0">
                <a:solidFill>
                  <a:schemeClr val="accent1">
                    <a:lumMod val="50000"/>
                  </a:schemeClr>
                </a:solidFill>
                <a:cs typeface="Arial" charset="0"/>
              </a:rPr>
              <a:t>Terms Explained</a:t>
            </a:r>
            <a:endParaRPr lang="en-US" sz="2400" b="1" i="1" dirty="0">
              <a:solidFill>
                <a:schemeClr val="accent1">
                  <a:lumMod val="50000"/>
                </a:schemeClr>
              </a:solidFill>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그림 29" descr="Oil Rig.JPG"/>
          <p:cNvPicPr>
            <a:picLocks noChangeAspect="1"/>
          </p:cNvPicPr>
          <p:nvPr/>
        </p:nvPicPr>
        <p:blipFill>
          <a:blip r:embed="rId3" cstate="print">
            <a:duotone>
              <a:prstClr val="black"/>
              <a:srgbClr val="D9C3A5">
                <a:tint val="50000"/>
                <a:satMod val="180000"/>
              </a:srgbClr>
            </a:duotone>
          </a:blip>
          <a:stretch>
            <a:fillRect/>
          </a:stretch>
        </p:blipFill>
        <p:spPr>
          <a:xfrm>
            <a:off x="147637" y="180975"/>
            <a:ext cx="8848725" cy="6496050"/>
          </a:xfrm>
          <a:prstGeom prst="rect">
            <a:avLst/>
          </a:prstGeom>
        </p:spPr>
      </p:pic>
      <p:sp>
        <p:nvSpPr>
          <p:cNvPr id="23" name="Rounded Rectangle 12"/>
          <p:cNvSpPr/>
          <p:nvPr/>
        </p:nvSpPr>
        <p:spPr>
          <a:xfrm>
            <a:off x="2057400" y="2209800"/>
            <a:ext cx="6705600" cy="1600200"/>
          </a:xfrm>
          <a:prstGeom prst="roundRect">
            <a:avLst>
              <a:gd name="adj" fmla="val 0"/>
            </a:avLst>
          </a:prstGeom>
          <a:gradFill flip="none" rotWithShape="1">
            <a:gsLst>
              <a:gs pos="100000">
                <a:schemeClr val="bg1"/>
              </a:gs>
              <a:gs pos="17999">
                <a:schemeClr val="bg1"/>
              </a:gs>
              <a:gs pos="36000">
                <a:schemeClr val="bg1"/>
              </a:gs>
              <a:gs pos="86000">
                <a:schemeClr val="bg1"/>
              </a:gs>
              <a:gs pos="94000">
                <a:schemeClr val="bg1">
                  <a:lumMod val="75000"/>
                  <a:alpha val="97000"/>
                </a:schemeClr>
              </a:gs>
            </a:gsLst>
            <a:path path="shape">
              <a:fillToRect l="50000" t="50000" r="50000" b="50000"/>
            </a:path>
            <a:tileRect/>
          </a:gradFill>
          <a:ln w="41275">
            <a:noFill/>
          </a:ln>
        </p:spPr>
        <p:style>
          <a:lnRef idx="2">
            <a:schemeClr val="accent1">
              <a:shade val="50000"/>
            </a:schemeClr>
          </a:lnRef>
          <a:fillRef idx="1">
            <a:schemeClr val="accent1"/>
          </a:fillRef>
          <a:effectRef idx="0">
            <a:schemeClr val="accent1"/>
          </a:effectRef>
          <a:fontRef idx="minor">
            <a:schemeClr val="lt1"/>
          </a:fontRef>
        </p:style>
        <p:txBody>
          <a:bodyPr lIns="91440" tIns="182880" rIns="0" bIns="0" anchor="ctr"/>
          <a:lstStyle/>
          <a:p>
            <a:pPr marL="514350" indent="-514350">
              <a:defRPr/>
            </a:pPr>
            <a:r>
              <a:rPr lang="en-US" b="1" dirty="0" smtClean="0">
                <a:solidFill>
                  <a:schemeClr val="accent1">
                    <a:lumMod val="50000"/>
                  </a:schemeClr>
                </a:solidFill>
              </a:rPr>
              <a:t>(1) Removes Concentration in Futures Market away from a Few </a:t>
            </a:r>
          </a:p>
          <a:p>
            <a:pPr marL="514350" indent="-514350">
              <a:defRPr/>
            </a:pPr>
            <a:r>
              <a:rPr lang="en-US" b="1" dirty="0" smtClean="0">
                <a:solidFill>
                  <a:schemeClr val="accent1">
                    <a:lumMod val="50000"/>
                  </a:schemeClr>
                </a:solidFill>
              </a:rPr>
              <a:t>Major Participants, Including Goldman Sachs.</a:t>
            </a:r>
          </a:p>
          <a:p>
            <a:pPr marL="514350" indent="-514350">
              <a:defRPr/>
            </a:pPr>
            <a:endParaRPr lang="en-US" sz="400" b="1" dirty="0" smtClean="0">
              <a:solidFill>
                <a:schemeClr val="accent1">
                  <a:lumMod val="50000"/>
                </a:schemeClr>
              </a:solidFill>
            </a:endParaRPr>
          </a:p>
          <a:p>
            <a:pPr marL="514350" indent="-514350">
              <a:defRPr/>
            </a:pPr>
            <a:endParaRPr lang="en-US" sz="100" b="1" dirty="0" smtClean="0">
              <a:solidFill>
                <a:schemeClr val="accent1">
                  <a:lumMod val="50000"/>
                </a:schemeClr>
              </a:solidFill>
            </a:endParaRPr>
          </a:p>
          <a:p>
            <a:pPr marL="514350" indent="-514350">
              <a:defRPr/>
            </a:pPr>
            <a:r>
              <a:rPr lang="en-US" b="1" dirty="0" smtClean="0">
                <a:solidFill>
                  <a:schemeClr val="accent1">
                    <a:lumMod val="50000"/>
                  </a:schemeClr>
                </a:solidFill>
              </a:rPr>
              <a:t>(2) Curtails Momentum on Long Positions</a:t>
            </a:r>
            <a:endParaRPr lang="en-US" dirty="0" smtClean="0">
              <a:solidFill>
                <a:schemeClr val="accent1">
                  <a:lumMod val="50000"/>
                </a:schemeClr>
              </a:solidFill>
            </a:endParaRPr>
          </a:p>
          <a:p>
            <a:pPr marL="514350" indent="-514350">
              <a:defRPr/>
            </a:pPr>
            <a:endParaRPr lang="en-US" sz="100" dirty="0" smtClean="0">
              <a:solidFill>
                <a:schemeClr val="accent1">
                  <a:lumMod val="50000"/>
                </a:schemeClr>
              </a:solidFill>
            </a:endParaRPr>
          </a:p>
          <a:p>
            <a:pPr marL="514350" indent="-514350">
              <a:defRPr/>
            </a:pPr>
            <a:endParaRPr lang="en-US" dirty="0">
              <a:solidFill>
                <a:schemeClr val="accent1">
                  <a:lumMod val="50000"/>
                </a:schemeClr>
              </a:solidFill>
              <a:cs typeface="Arial" charset="0"/>
            </a:endParaRPr>
          </a:p>
        </p:txBody>
      </p:sp>
      <p:sp>
        <p:nvSpPr>
          <p:cNvPr id="24" name="Rounded Rectangle 7"/>
          <p:cNvSpPr/>
          <p:nvPr/>
        </p:nvSpPr>
        <p:spPr>
          <a:xfrm>
            <a:off x="228600" y="228600"/>
            <a:ext cx="8686800" cy="838200"/>
          </a:xfrm>
          <a:prstGeom prst="roundRect">
            <a:avLst>
              <a:gd name="adj" fmla="val 3334"/>
            </a:avLst>
          </a:prstGeom>
          <a:gradFill>
            <a:gsLst>
              <a:gs pos="0">
                <a:schemeClr val="bg1"/>
              </a:gs>
              <a:gs pos="10000">
                <a:schemeClr val="tx1">
                  <a:lumMod val="75000"/>
                  <a:lumOff val="25000"/>
                </a:schemeClr>
              </a:gs>
              <a:gs pos="15000">
                <a:schemeClr val="accent2">
                  <a:lumMod val="40000"/>
                  <a:lumOff val="60000"/>
                </a:schemeClr>
              </a:gs>
              <a:gs pos="21000">
                <a:schemeClr val="bg1">
                  <a:lumMod val="95000"/>
                </a:schemeClr>
              </a:gs>
              <a:gs pos="20000">
                <a:schemeClr val="bg1"/>
              </a:gs>
              <a:gs pos="70000">
                <a:schemeClr val="bg1"/>
              </a:gs>
              <a:gs pos="84000">
                <a:schemeClr val="accent2">
                  <a:lumMod val="60000"/>
                  <a:lumOff val="40000"/>
                  <a:alpha val="27000"/>
                </a:schemeClr>
              </a:gs>
              <a:gs pos="88000">
                <a:schemeClr val="tx1">
                  <a:lumMod val="95000"/>
                  <a:lumOff val="5000"/>
                  <a:alpha val="38000"/>
                </a:schemeClr>
              </a:gs>
              <a:gs pos="100000">
                <a:schemeClr val="bg1"/>
              </a:gs>
            </a:gsLst>
            <a:lin ang="5400000" scaled="0"/>
          </a:gradFill>
          <a:ln w="41275">
            <a:solidFill>
              <a:schemeClr val="bg1"/>
            </a:solidFill>
          </a:ln>
          <a:scene3d>
            <a:camera prst="orthographicFront"/>
            <a:lightRig rig="threePt" dir="t"/>
          </a:scene3d>
          <a:sp3d>
            <a:bevelT w="0" h="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b="1" dirty="0" smtClean="0">
                <a:solidFill>
                  <a:schemeClr val="tx1"/>
                </a:solidFill>
                <a:cs typeface="Arial" charset="0"/>
              </a:rPr>
              <a:t>New CFTC Rules</a:t>
            </a:r>
            <a:endParaRPr lang="en-US" sz="4800" b="1" dirty="0">
              <a:solidFill>
                <a:schemeClr val="tx1"/>
              </a:solidFill>
              <a:cs typeface="Arial" charset="0"/>
            </a:endParaRPr>
          </a:p>
        </p:txBody>
      </p:sp>
      <p:sp>
        <p:nvSpPr>
          <p:cNvPr id="27" name="Oval 9"/>
          <p:cNvSpPr/>
          <p:nvPr/>
        </p:nvSpPr>
        <p:spPr>
          <a:xfrm>
            <a:off x="152400" y="304800"/>
            <a:ext cx="685800" cy="609600"/>
          </a:xfrm>
          <a:prstGeom prst="ellipse">
            <a:avLst/>
          </a:prstGeom>
          <a:gradFill>
            <a:gsLst>
              <a:gs pos="100000">
                <a:schemeClr val="bg1"/>
              </a:gs>
              <a:gs pos="17999">
                <a:schemeClr val="bg1"/>
              </a:gs>
              <a:gs pos="67000">
                <a:schemeClr val="bg1"/>
              </a:gs>
              <a:gs pos="86000">
                <a:schemeClr val="tx1"/>
              </a:gs>
              <a:gs pos="94000">
                <a:schemeClr val="accent2">
                  <a:lumMod val="40000"/>
                  <a:lumOff val="60000"/>
                </a:schemeClr>
              </a:gs>
              <a:gs pos="96000">
                <a:schemeClr val="tx1"/>
              </a:gs>
            </a:gsLst>
            <a:path path="shape">
              <a:fillToRect l="50000" t="50000" r="50000" b="50000"/>
            </a:path>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smtClean="0">
                <a:solidFill>
                  <a:schemeClr val="tx1"/>
                </a:solidFill>
              </a:rPr>
              <a:t>VI</a:t>
            </a:r>
            <a:endParaRPr lang="en-US" sz="2400" b="1" dirty="0">
              <a:solidFill>
                <a:schemeClr val="tx1"/>
              </a:solidFill>
            </a:endParaRPr>
          </a:p>
        </p:txBody>
      </p:sp>
      <p:sp>
        <p:nvSpPr>
          <p:cNvPr id="25" name="Rounded Rectangle 12"/>
          <p:cNvSpPr/>
          <p:nvPr/>
        </p:nvSpPr>
        <p:spPr>
          <a:xfrm>
            <a:off x="152400" y="1143000"/>
            <a:ext cx="8839200" cy="533400"/>
          </a:xfrm>
          <a:prstGeom prst="roundRect">
            <a:avLst>
              <a:gd name="adj" fmla="val 50000"/>
            </a:avLst>
          </a:prstGeom>
          <a:gradFill flip="none" rotWithShape="1">
            <a:gsLst>
              <a:gs pos="100000">
                <a:schemeClr val="bg1">
                  <a:alpha val="57000"/>
                </a:schemeClr>
              </a:gs>
              <a:gs pos="17999">
                <a:schemeClr val="bg1">
                  <a:alpha val="93000"/>
                </a:schemeClr>
              </a:gs>
              <a:gs pos="67000">
                <a:schemeClr val="bg1">
                  <a:alpha val="79000"/>
                </a:schemeClr>
              </a:gs>
              <a:gs pos="86000">
                <a:schemeClr val="bg1">
                  <a:lumMod val="85000"/>
                </a:schemeClr>
              </a:gs>
              <a:gs pos="94000">
                <a:schemeClr val="accent2">
                  <a:lumMod val="40000"/>
                  <a:lumOff val="60000"/>
                  <a:alpha val="66000"/>
                </a:schemeClr>
              </a:gs>
              <a:gs pos="96000">
                <a:schemeClr val="tx1">
                  <a:alpha val="16000"/>
                </a:schemeClr>
              </a:gs>
            </a:gsLst>
            <a:path path="shape">
              <a:fillToRect l="50000" t="50000" r="50000" b="50000"/>
            </a:path>
            <a:tileRect/>
          </a:gradFill>
          <a:ln w="41275">
            <a:solidFill>
              <a:schemeClr val="bg1">
                <a:alpha val="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i="1" dirty="0" smtClean="0">
                <a:solidFill>
                  <a:schemeClr val="tx1">
                    <a:lumMod val="95000"/>
                    <a:lumOff val="5000"/>
                  </a:schemeClr>
                </a:solidFill>
                <a:cs typeface="Arial" charset="0"/>
              </a:rPr>
              <a:t>PROPOSED REGULATIONS</a:t>
            </a:r>
            <a:endParaRPr lang="en-US" sz="4000" b="1" i="1" dirty="0">
              <a:solidFill>
                <a:schemeClr val="tx1">
                  <a:lumMod val="95000"/>
                  <a:lumOff val="5000"/>
                </a:schemeClr>
              </a:solidFill>
              <a:cs typeface="Arial" charset="0"/>
            </a:endParaRPr>
          </a:p>
        </p:txBody>
      </p:sp>
      <p:sp>
        <p:nvSpPr>
          <p:cNvPr id="13" name="Rounded Rectangle 14"/>
          <p:cNvSpPr/>
          <p:nvPr/>
        </p:nvSpPr>
        <p:spPr>
          <a:xfrm>
            <a:off x="228600" y="1676400"/>
            <a:ext cx="6781800" cy="381000"/>
          </a:xfrm>
          <a:prstGeom prst="roundRect">
            <a:avLst/>
          </a:prstGeom>
          <a:gradFill>
            <a:gsLst>
              <a:gs pos="100000">
                <a:schemeClr val="bg1"/>
              </a:gs>
              <a:gs pos="17999">
                <a:schemeClr val="bg1"/>
              </a:gs>
              <a:gs pos="36000">
                <a:schemeClr val="bg1"/>
              </a:gs>
              <a:gs pos="86000">
                <a:schemeClr val="bg1"/>
              </a:gs>
              <a:gs pos="94000">
                <a:schemeClr val="bg1">
                  <a:lumMod val="65000"/>
                </a:schemeClr>
              </a:gs>
              <a:gs pos="94000">
                <a:schemeClr val="bg2">
                  <a:lumMod val="50000"/>
                </a:schemeClr>
              </a:gs>
              <a:gs pos="96000">
                <a:schemeClr val="bg2">
                  <a:lumMod val="25000"/>
                </a:schemeClr>
              </a:gs>
            </a:gsLst>
            <a:path path="shape">
              <a:fillToRect l="50000" t="50000" r="50000" b="50000"/>
            </a:path>
          </a:gradFill>
          <a:ln w="41275">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514350" indent="-514350" algn="ctr">
              <a:defRPr/>
            </a:pPr>
            <a:r>
              <a:rPr lang="en-US" sz="3200" b="1" dirty="0" smtClean="0">
                <a:solidFill>
                  <a:schemeClr val="accent2">
                    <a:lumMod val="50000"/>
                  </a:schemeClr>
                </a:solidFill>
                <a:cs typeface="Arial" charset="0"/>
              </a:rPr>
              <a:t>POSITION LIMITS</a:t>
            </a:r>
            <a:endParaRPr lang="en-US" sz="3200" b="1" dirty="0">
              <a:solidFill>
                <a:schemeClr val="accent2">
                  <a:lumMod val="50000"/>
                </a:schemeClr>
              </a:solidFill>
              <a:cs typeface="Arial" charset="0"/>
            </a:endParaRPr>
          </a:p>
        </p:txBody>
      </p:sp>
      <p:sp>
        <p:nvSpPr>
          <p:cNvPr id="15" name="Rounded Rectangle 12"/>
          <p:cNvSpPr/>
          <p:nvPr/>
        </p:nvSpPr>
        <p:spPr>
          <a:xfrm>
            <a:off x="228600" y="2209800"/>
            <a:ext cx="1828800" cy="1600200"/>
          </a:xfrm>
          <a:prstGeom prst="roundRect">
            <a:avLst>
              <a:gd name="adj" fmla="val 0"/>
            </a:avLst>
          </a:prstGeom>
          <a:gradFill>
            <a:gsLst>
              <a:gs pos="100000">
                <a:schemeClr val="bg1">
                  <a:alpha val="57000"/>
                </a:schemeClr>
              </a:gs>
              <a:gs pos="17999">
                <a:schemeClr val="bg1">
                  <a:alpha val="93000"/>
                </a:schemeClr>
              </a:gs>
              <a:gs pos="67000">
                <a:schemeClr val="bg1">
                  <a:alpha val="79000"/>
                </a:schemeClr>
              </a:gs>
              <a:gs pos="86000">
                <a:schemeClr val="bg1">
                  <a:lumMod val="85000"/>
                </a:schemeClr>
              </a:gs>
              <a:gs pos="94000">
                <a:schemeClr val="accent2">
                  <a:lumMod val="40000"/>
                  <a:lumOff val="60000"/>
                  <a:alpha val="66000"/>
                </a:schemeClr>
              </a:gs>
              <a:gs pos="96000">
                <a:schemeClr val="tx1">
                  <a:alpha val="16000"/>
                </a:schemeClr>
              </a:gs>
            </a:gsLst>
            <a:path path="rect">
              <a:fillToRect l="100000" t="100000"/>
            </a:path>
          </a:gradFill>
          <a:ln w="41275">
            <a:solidFill>
              <a:schemeClr val="bg1">
                <a:alpha val="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tIns="182880" anchor="ctr"/>
          <a:lstStyle/>
          <a:p>
            <a:pPr algn="ctr">
              <a:defRPr/>
            </a:pPr>
            <a:r>
              <a:rPr lang="en-US" sz="2400" b="1" i="1" dirty="0" smtClean="0">
                <a:solidFill>
                  <a:schemeClr val="accent1">
                    <a:lumMod val="50000"/>
                  </a:schemeClr>
                </a:solidFill>
                <a:cs typeface="Arial" charset="0"/>
              </a:rPr>
              <a:t>Supporting</a:t>
            </a:r>
          </a:p>
          <a:p>
            <a:pPr algn="ctr">
              <a:defRPr/>
            </a:pPr>
            <a:r>
              <a:rPr lang="en-US" sz="2400" b="1" i="1" dirty="0" smtClean="0">
                <a:solidFill>
                  <a:schemeClr val="accent1">
                    <a:lumMod val="50000"/>
                  </a:schemeClr>
                </a:solidFill>
                <a:cs typeface="Arial" charset="0"/>
              </a:rPr>
              <a:t>Argument</a:t>
            </a:r>
            <a:endParaRPr lang="en-US" sz="2400" b="1" i="1" dirty="0">
              <a:solidFill>
                <a:schemeClr val="accent1">
                  <a:lumMod val="50000"/>
                </a:schemeClr>
              </a:solidFill>
              <a:cs typeface="Arial" charset="0"/>
            </a:endParaRPr>
          </a:p>
        </p:txBody>
      </p:sp>
      <p:sp>
        <p:nvSpPr>
          <p:cNvPr id="17" name="갈매기형 수장 16"/>
          <p:cNvSpPr/>
          <p:nvPr/>
        </p:nvSpPr>
        <p:spPr>
          <a:xfrm>
            <a:off x="1752600" y="2286000"/>
            <a:ext cx="304800" cy="1524000"/>
          </a:xfrm>
          <a:prstGeom prst="chevron">
            <a:avLst>
              <a:gd name="adj" fmla="val 43750"/>
            </a:avLst>
          </a:prstGeom>
          <a:gradFill flip="none" rotWithShape="1">
            <a:gsLst>
              <a:gs pos="73000">
                <a:schemeClr val="accent1">
                  <a:lumMod val="75000"/>
                </a:schemeClr>
              </a:gs>
              <a:gs pos="17999">
                <a:schemeClr val="bg1"/>
              </a:gs>
              <a:gs pos="36000">
                <a:schemeClr val="accent1">
                  <a:lumMod val="50000"/>
                </a:schemeClr>
              </a:gs>
              <a:gs pos="86000">
                <a:schemeClr val="bg1"/>
              </a:gs>
              <a:gs pos="94000">
                <a:schemeClr val="bg1">
                  <a:lumMod val="75000"/>
                </a:schemeClr>
              </a:gs>
            </a:gsLst>
            <a:path path="shape">
              <a:fillToRect l="50000" t="50000" r="50000" b="50000"/>
            </a:path>
            <a:tileRect/>
          </a:gradFill>
          <a:ln w="41275">
            <a:solidFill>
              <a:schemeClr val="accent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365760" tIns="182880" bIns="0" rtlCol="0" anchor="ctr"/>
          <a:lstStyle/>
          <a:p>
            <a:pPr algn="ctr"/>
            <a:endParaRPr lang="en-US" b="1" dirty="0" smtClean="0">
              <a:solidFill>
                <a:schemeClr val="tx1"/>
              </a:solidFill>
              <a:cs typeface="Arial" charset="0"/>
            </a:endParaRPr>
          </a:p>
        </p:txBody>
      </p:sp>
      <p:sp>
        <p:nvSpPr>
          <p:cNvPr id="18" name="Rounded Rectangle 12"/>
          <p:cNvSpPr/>
          <p:nvPr/>
        </p:nvSpPr>
        <p:spPr>
          <a:xfrm>
            <a:off x="2057400" y="4267200"/>
            <a:ext cx="6705600" cy="1905000"/>
          </a:xfrm>
          <a:prstGeom prst="roundRect">
            <a:avLst>
              <a:gd name="adj" fmla="val 0"/>
            </a:avLst>
          </a:prstGeom>
          <a:gradFill flip="none" rotWithShape="1">
            <a:gsLst>
              <a:gs pos="100000">
                <a:schemeClr val="bg1"/>
              </a:gs>
              <a:gs pos="17999">
                <a:schemeClr val="bg1"/>
              </a:gs>
              <a:gs pos="36000">
                <a:schemeClr val="bg1"/>
              </a:gs>
              <a:gs pos="86000">
                <a:schemeClr val="bg1"/>
              </a:gs>
              <a:gs pos="94000">
                <a:schemeClr val="bg1">
                  <a:lumMod val="75000"/>
                  <a:alpha val="97000"/>
                </a:schemeClr>
              </a:gs>
            </a:gsLst>
            <a:path path="shape">
              <a:fillToRect l="50000" t="50000" r="50000" b="50000"/>
            </a:path>
            <a:tileRect/>
          </a:gradFill>
          <a:ln w="41275">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anchor="ctr"/>
          <a:lstStyle/>
          <a:p>
            <a:pPr marL="514350" indent="-514350">
              <a:defRPr/>
            </a:pPr>
            <a:r>
              <a:rPr lang="en-US" dirty="0" smtClean="0">
                <a:solidFill>
                  <a:schemeClr val="accent1">
                    <a:lumMod val="50000"/>
                  </a:schemeClr>
                </a:solidFill>
                <a:cs typeface="Arial" charset="0"/>
              </a:rPr>
              <a:t>No evidence concentration of a few players in the  futures markets </a:t>
            </a:r>
          </a:p>
          <a:p>
            <a:pPr marL="514350" indent="-514350">
              <a:defRPr/>
            </a:pPr>
            <a:r>
              <a:rPr lang="en-US" dirty="0" smtClean="0">
                <a:solidFill>
                  <a:schemeClr val="accent1">
                    <a:lumMod val="50000"/>
                  </a:schemeClr>
                </a:solidFill>
                <a:cs typeface="Arial" charset="0"/>
              </a:rPr>
              <a:t>influences  momentum of price discovery into one direction, and </a:t>
            </a:r>
          </a:p>
          <a:p>
            <a:pPr marL="514350" indent="-514350">
              <a:defRPr/>
            </a:pPr>
            <a:r>
              <a:rPr lang="en-US" dirty="0" smtClean="0">
                <a:solidFill>
                  <a:schemeClr val="accent1">
                    <a:lumMod val="50000"/>
                  </a:schemeClr>
                </a:solidFill>
                <a:cs typeface="Arial" charset="0"/>
              </a:rPr>
              <a:t>against market principles to suggest that it is inappropriate for a</a:t>
            </a:r>
          </a:p>
          <a:p>
            <a:pPr marL="514350" indent="-514350">
              <a:defRPr/>
            </a:pPr>
            <a:r>
              <a:rPr lang="en-US" dirty="0" smtClean="0">
                <a:solidFill>
                  <a:schemeClr val="accent1">
                    <a:lumMod val="50000"/>
                  </a:schemeClr>
                </a:solidFill>
                <a:cs typeface="Arial" charset="0"/>
              </a:rPr>
              <a:t>someone to exercise their right to make money from price changes. </a:t>
            </a:r>
          </a:p>
          <a:p>
            <a:pPr marL="514350" indent="-514350">
              <a:defRPr/>
            </a:pPr>
            <a:r>
              <a:rPr lang="en-US" dirty="0" smtClean="0">
                <a:solidFill>
                  <a:schemeClr val="accent1">
                    <a:lumMod val="50000"/>
                  </a:schemeClr>
                </a:solidFill>
                <a:cs typeface="Arial" charset="0"/>
              </a:rPr>
              <a:t>People should not have a natural entitlement to be free from </a:t>
            </a:r>
          </a:p>
          <a:p>
            <a:pPr marL="514350" indent="-514350">
              <a:defRPr/>
            </a:pPr>
            <a:r>
              <a:rPr lang="en-US" dirty="0" smtClean="0">
                <a:solidFill>
                  <a:schemeClr val="accent1">
                    <a:lumMod val="50000"/>
                  </a:schemeClr>
                </a:solidFill>
                <a:cs typeface="Arial" charset="0"/>
              </a:rPr>
              <a:t>competition with successful banks.  It is not the role of government to </a:t>
            </a:r>
          </a:p>
          <a:p>
            <a:pPr marL="514350" indent="-514350">
              <a:defRPr/>
            </a:pPr>
            <a:r>
              <a:rPr lang="en-US" dirty="0" smtClean="0">
                <a:solidFill>
                  <a:schemeClr val="accent1">
                    <a:lumMod val="50000"/>
                  </a:schemeClr>
                </a:solidFill>
                <a:cs typeface="Arial" charset="0"/>
              </a:rPr>
              <a:t>prevent losers in the free market. </a:t>
            </a:r>
            <a:endParaRPr lang="en-US" b="1" dirty="0">
              <a:solidFill>
                <a:schemeClr val="bg2">
                  <a:lumMod val="25000"/>
                </a:schemeClr>
              </a:solidFill>
              <a:cs typeface="Arial" charset="0"/>
            </a:endParaRPr>
          </a:p>
        </p:txBody>
      </p:sp>
      <p:sp>
        <p:nvSpPr>
          <p:cNvPr id="19" name="Rounded Rectangle 12"/>
          <p:cNvSpPr/>
          <p:nvPr/>
        </p:nvSpPr>
        <p:spPr>
          <a:xfrm>
            <a:off x="304800" y="4267200"/>
            <a:ext cx="1752600" cy="1905000"/>
          </a:xfrm>
          <a:prstGeom prst="roundRect">
            <a:avLst>
              <a:gd name="adj" fmla="val 0"/>
            </a:avLst>
          </a:prstGeom>
          <a:gradFill>
            <a:gsLst>
              <a:gs pos="100000">
                <a:schemeClr val="bg1">
                  <a:alpha val="57000"/>
                </a:schemeClr>
              </a:gs>
              <a:gs pos="17999">
                <a:schemeClr val="bg1">
                  <a:alpha val="93000"/>
                </a:schemeClr>
              </a:gs>
              <a:gs pos="67000">
                <a:schemeClr val="bg1">
                  <a:alpha val="79000"/>
                </a:schemeClr>
              </a:gs>
              <a:gs pos="86000">
                <a:schemeClr val="bg1">
                  <a:lumMod val="85000"/>
                </a:schemeClr>
              </a:gs>
              <a:gs pos="94000">
                <a:schemeClr val="accent2">
                  <a:lumMod val="40000"/>
                  <a:lumOff val="60000"/>
                  <a:alpha val="66000"/>
                </a:schemeClr>
              </a:gs>
              <a:gs pos="96000">
                <a:schemeClr val="tx1">
                  <a:alpha val="16000"/>
                </a:schemeClr>
              </a:gs>
            </a:gsLst>
            <a:path path="rect">
              <a:fillToRect l="100000" t="100000"/>
            </a:path>
          </a:gradFill>
          <a:ln w="41275">
            <a:solidFill>
              <a:schemeClr val="bg1">
                <a:alpha val="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i="1" dirty="0" smtClean="0">
                <a:solidFill>
                  <a:schemeClr val="accent2">
                    <a:lumMod val="50000"/>
                  </a:schemeClr>
                </a:solidFill>
                <a:cs typeface="Arial" charset="0"/>
              </a:rPr>
              <a:t>Opposing</a:t>
            </a:r>
          </a:p>
          <a:p>
            <a:pPr algn="ctr">
              <a:defRPr/>
            </a:pPr>
            <a:r>
              <a:rPr lang="en-US" sz="2400" b="1" i="1" dirty="0" smtClean="0">
                <a:solidFill>
                  <a:schemeClr val="accent2">
                    <a:lumMod val="50000"/>
                  </a:schemeClr>
                </a:solidFill>
                <a:cs typeface="Arial" charset="0"/>
              </a:rPr>
              <a:t>Argument</a:t>
            </a:r>
            <a:endParaRPr lang="en-US" sz="2400" b="1" i="1" dirty="0">
              <a:solidFill>
                <a:schemeClr val="accent2">
                  <a:lumMod val="50000"/>
                </a:schemeClr>
              </a:solidFill>
              <a:cs typeface="Arial" charset="0"/>
            </a:endParaRPr>
          </a:p>
        </p:txBody>
      </p:sp>
      <p:sp>
        <p:nvSpPr>
          <p:cNvPr id="22" name="갈매기형 수장 21"/>
          <p:cNvSpPr/>
          <p:nvPr/>
        </p:nvSpPr>
        <p:spPr>
          <a:xfrm>
            <a:off x="1828800" y="4343399"/>
            <a:ext cx="219075" cy="1666875"/>
          </a:xfrm>
          <a:prstGeom prst="chevron">
            <a:avLst/>
          </a:prstGeom>
          <a:gradFill flip="none" rotWithShape="1">
            <a:gsLst>
              <a:gs pos="73000">
                <a:schemeClr val="accent2">
                  <a:lumMod val="50000"/>
                </a:schemeClr>
              </a:gs>
              <a:gs pos="17999">
                <a:schemeClr val="bg1"/>
              </a:gs>
              <a:gs pos="36000">
                <a:srgbClr val="CC0066"/>
              </a:gs>
              <a:gs pos="86000">
                <a:schemeClr val="bg1"/>
              </a:gs>
              <a:gs pos="94000">
                <a:schemeClr val="bg1">
                  <a:lumMod val="75000"/>
                </a:schemeClr>
              </a:gs>
            </a:gsLst>
            <a:path path="shape">
              <a:fillToRect l="50000" t="50000" r="50000" b="50000"/>
            </a:path>
            <a:tileRect/>
          </a:gradFill>
          <a:ln w="41275">
            <a:solidFill>
              <a:schemeClr val="accent2">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365760" tIns="914400" bIns="0" rtlCol="0" anchor="ctr"/>
          <a:lstStyle/>
          <a:p>
            <a:pPr algn="ctr"/>
            <a:endParaRPr lang="en-US" b="1" dirty="0" smtClean="0">
              <a:solidFill>
                <a:schemeClr val="tx1"/>
              </a:solidFill>
              <a:cs typeface="Arial" charset="0"/>
            </a:endParaRPr>
          </a:p>
        </p:txBody>
      </p:sp>
      <p:sp>
        <p:nvSpPr>
          <p:cNvPr id="20" name="Rounded Rectangle 12"/>
          <p:cNvSpPr/>
          <p:nvPr/>
        </p:nvSpPr>
        <p:spPr>
          <a:xfrm>
            <a:off x="0" y="6324600"/>
            <a:ext cx="9144000" cy="533400"/>
          </a:xfrm>
          <a:prstGeom prst="roundRect">
            <a:avLst>
              <a:gd name="adj" fmla="val 3125"/>
            </a:avLst>
          </a:prstGeom>
          <a:gradFill>
            <a:gsLst>
              <a:gs pos="100000">
                <a:schemeClr val="bg1">
                  <a:alpha val="39000"/>
                </a:schemeClr>
              </a:gs>
              <a:gs pos="17999">
                <a:schemeClr val="bg1">
                  <a:alpha val="34000"/>
                </a:schemeClr>
              </a:gs>
              <a:gs pos="67000">
                <a:schemeClr val="bg1"/>
              </a:gs>
              <a:gs pos="86000">
                <a:schemeClr val="bg1">
                  <a:lumMod val="65000"/>
                  <a:alpha val="65000"/>
                </a:schemeClr>
              </a:gs>
              <a:gs pos="94000">
                <a:schemeClr val="accent2">
                  <a:lumMod val="40000"/>
                  <a:lumOff val="60000"/>
                  <a:alpha val="36000"/>
                </a:schemeClr>
              </a:gs>
              <a:gs pos="96000">
                <a:schemeClr val="bg1"/>
              </a:gs>
            </a:gsLst>
            <a:path path="rect">
              <a:fillToRect l="100000" t="100000"/>
            </a:path>
          </a:gradFill>
          <a:ln w="41275">
            <a:solidFill>
              <a:schemeClr val="bg1">
                <a:alpha val="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400" b="1" i="1" dirty="0" smtClean="0">
                <a:solidFill>
                  <a:schemeClr val="bg2">
                    <a:lumMod val="25000"/>
                  </a:schemeClr>
                </a:solidFill>
                <a:cs typeface="Arial" charset="0"/>
              </a:rPr>
              <a:t>Flawed Premise</a:t>
            </a:r>
            <a:endParaRPr lang="en-US" sz="3400" b="1" i="1" dirty="0">
              <a:solidFill>
                <a:schemeClr val="bg2">
                  <a:lumMod val="25000"/>
                </a:schemeClr>
              </a:solidFill>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그림 22" descr="Refinery.JPG"/>
          <p:cNvPicPr>
            <a:picLocks noChangeAspect="1"/>
          </p:cNvPicPr>
          <p:nvPr/>
        </p:nvPicPr>
        <p:blipFill>
          <a:blip r:embed="rId3" cstate="print">
            <a:duotone>
              <a:prstClr val="black"/>
              <a:srgbClr val="D9C3A5">
                <a:tint val="50000"/>
                <a:satMod val="180000"/>
              </a:srgbClr>
            </a:duotone>
            <a:lum bright="10000"/>
          </a:blip>
          <a:stretch>
            <a:fillRect/>
          </a:stretch>
        </p:blipFill>
        <p:spPr>
          <a:xfrm>
            <a:off x="228600" y="130161"/>
            <a:ext cx="8610600" cy="6423039"/>
          </a:xfrm>
          <a:prstGeom prst="rect">
            <a:avLst/>
          </a:prstGeom>
        </p:spPr>
      </p:pic>
      <p:sp>
        <p:nvSpPr>
          <p:cNvPr id="41" name="Rounded Rectangle 12"/>
          <p:cNvSpPr/>
          <p:nvPr/>
        </p:nvSpPr>
        <p:spPr>
          <a:xfrm>
            <a:off x="609600" y="1143000"/>
            <a:ext cx="7467600" cy="5105400"/>
          </a:xfrm>
          <a:prstGeom prst="roundRect">
            <a:avLst>
              <a:gd name="adj" fmla="val 6989"/>
            </a:avLst>
          </a:prstGeom>
          <a:gradFill flip="none" rotWithShape="1">
            <a:gsLst>
              <a:gs pos="100000">
                <a:schemeClr val="bg1">
                  <a:alpha val="38000"/>
                </a:schemeClr>
              </a:gs>
              <a:gs pos="17999">
                <a:schemeClr val="bg1">
                  <a:alpha val="71000"/>
                </a:schemeClr>
              </a:gs>
              <a:gs pos="36000">
                <a:schemeClr val="bg1">
                  <a:alpha val="68000"/>
                </a:schemeClr>
              </a:gs>
              <a:gs pos="86000">
                <a:schemeClr val="bg1"/>
              </a:gs>
              <a:gs pos="94000">
                <a:schemeClr val="bg1">
                  <a:lumMod val="75000"/>
                  <a:alpha val="59000"/>
                </a:schemeClr>
              </a:gs>
            </a:gsLst>
            <a:path path="shape">
              <a:fillToRect l="50000" t="50000" r="50000" b="50000"/>
            </a:path>
            <a:tileRect/>
          </a:gradFill>
          <a:ln w="41275">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365760" tIns="914400" bIns="0" anchor="ctr"/>
          <a:lstStyle/>
          <a:p>
            <a:pPr>
              <a:defRPr/>
            </a:pPr>
            <a:endParaRPr lang="en-US" b="1" dirty="0" smtClean="0">
              <a:solidFill>
                <a:schemeClr val="bg2">
                  <a:lumMod val="25000"/>
                </a:schemeClr>
              </a:solidFill>
              <a:cs typeface="Arial" charset="0"/>
            </a:endParaRPr>
          </a:p>
          <a:p>
            <a:pPr>
              <a:defRPr/>
            </a:pPr>
            <a:endParaRPr lang="en-US" b="1" dirty="0" smtClean="0">
              <a:solidFill>
                <a:schemeClr val="bg2">
                  <a:lumMod val="25000"/>
                </a:schemeClr>
              </a:solidFill>
              <a:cs typeface="Arial" charset="0"/>
            </a:endParaRPr>
          </a:p>
          <a:p>
            <a:pPr>
              <a:defRPr/>
            </a:pPr>
            <a:endParaRPr lang="en-US" b="1" dirty="0" smtClean="0">
              <a:solidFill>
                <a:schemeClr val="bg2">
                  <a:lumMod val="25000"/>
                </a:schemeClr>
              </a:solidFill>
              <a:cs typeface="Arial" charset="0"/>
            </a:endParaRPr>
          </a:p>
          <a:p>
            <a:pPr>
              <a:defRPr/>
            </a:pPr>
            <a:endParaRPr lang="en-US" b="1" dirty="0" smtClean="0">
              <a:solidFill>
                <a:schemeClr val="tx1"/>
              </a:solidFill>
              <a:cs typeface="Arial" charset="0"/>
            </a:endParaRPr>
          </a:p>
          <a:p>
            <a:pPr>
              <a:defRPr/>
            </a:pPr>
            <a:endParaRPr lang="en-US" b="1" dirty="0" smtClean="0">
              <a:solidFill>
                <a:schemeClr val="tx1"/>
              </a:solidFill>
              <a:cs typeface="Arial" charset="0"/>
            </a:endParaRPr>
          </a:p>
        </p:txBody>
      </p:sp>
      <p:sp>
        <p:nvSpPr>
          <p:cNvPr id="19" name="Rounded Rectangle 7"/>
          <p:cNvSpPr/>
          <p:nvPr/>
        </p:nvSpPr>
        <p:spPr>
          <a:xfrm>
            <a:off x="228600" y="228600"/>
            <a:ext cx="8686800" cy="838200"/>
          </a:xfrm>
          <a:prstGeom prst="roundRect">
            <a:avLst>
              <a:gd name="adj" fmla="val 3334"/>
            </a:avLst>
          </a:prstGeom>
          <a:gradFill>
            <a:gsLst>
              <a:gs pos="0">
                <a:schemeClr val="bg1"/>
              </a:gs>
              <a:gs pos="10000">
                <a:schemeClr val="tx1">
                  <a:lumMod val="75000"/>
                  <a:lumOff val="25000"/>
                </a:schemeClr>
              </a:gs>
              <a:gs pos="15000">
                <a:schemeClr val="accent2">
                  <a:lumMod val="40000"/>
                  <a:lumOff val="60000"/>
                </a:schemeClr>
              </a:gs>
              <a:gs pos="21000">
                <a:schemeClr val="bg1">
                  <a:lumMod val="95000"/>
                </a:schemeClr>
              </a:gs>
              <a:gs pos="20000">
                <a:schemeClr val="bg1"/>
              </a:gs>
              <a:gs pos="70000">
                <a:schemeClr val="bg1"/>
              </a:gs>
              <a:gs pos="84000">
                <a:schemeClr val="accent2">
                  <a:lumMod val="60000"/>
                  <a:lumOff val="40000"/>
                  <a:alpha val="27000"/>
                </a:schemeClr>
              </a:gs>
              <a:gs pos="88000">
                <a:schemeClr val="tx1">
                  <a:lumMod val="95000"/>
                  <a:lumOff val="5000"/>
                  <a:alpha val="38000"/>
                </a:schemeClr>
              </a:gs>
              <a:gs pos="100000">
                <a:schemeClr val="bg1"/>
              </a:gs>
            </a:gsLst>
            <a:lin ang="5400000" scaled="0"/>
          </a:gradFill>
          <a:ln w="41275">
            <a:solidFill>
              <a:schemeClr val="bg1"/>
            </a:solidFill>
          </a:ln>
          <a:scene3d>
            <a:camera prst="orthographicFront"/>
            <a:lightRig rig="threePt" dir="t"/>
          </a:scene3d>
          <a:sp3d>
            <a:bevelT w="0" h="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smtClean="0">
                <a:solidFill>
                  <a:schemeClr val="tx1"/>
                </a:solidFill>
                <a:cs typeface="Arial" charset="0"/>
              </a:rPr>
              <a:t>Background</a:t>
            </a:r>
            <a:endParaRPr lang="en-US" sz="6000" b="1" dirty="0">
              <a:solidFill>
                <a:schemeClr val="tx1"/>
              </a:solidFill>
              <a:cs typeface="Arial" charset="0"/>
            </a:endParaRPr>
          </a:p>
        </p:txBody>
      </p:sp>
      <p:sp>
        <p:nvSpPr>
          <p:cNvPr id="29" name="Rounded Rectangle 12"/>
          <p:cNvSpPr/>
          <p:nvPr/>
        </p:nvSpPr>
        <p:spPr>
          <a:xfrm>
            <a:off x="609600" y="6248400"/>
            <a:ext cx="8229600" cy="609600"/>
          </a:xfrm>
          <a:prstGeom prst="roundRect">
            <a:avLst>
              <a:gd name="adj" fmla="val 0"/>
            </a:avLst>
          </a:prstGeom>
          <a:gradFill>
            <a:gsLst>
              <a:gs pos="100000">
                <a:schemeClr val="bg1">
                  <a:alpha val="39000"/>
                </a:schemeClr>
              </a:gs>
              <a:gs pos="17999">
                <a:schemeClr val="bg1">
                  <a:alpha val="34000"/>
                </a:schemeClr>
              </a:gs>
              <a:gs pos="67000">
                <a:schemeClr val="bg1"/>
              </a:gs>
              <a:gs pos="86000">
                <a:schemeClr val="tx1"/>
              </a:gs>
              <a:gs pos="94000">
                <a:schemeClr val="accent2">
                  <a:lumMod val="40000"/>
                  <a:lumOff val="60000"/>
                  <a:alpha val="36000"/>
                </a:schemeClr>
              </a:gs>
              <a:gs pos="96000">
                <a:schemeClr val="tx1">
                  <a:alpha val="57000"/>
                </a:schemeClr>
              </a:gs>
            </a:gsLst>
            <a:path path="rect">
              <a:fillToRect l="100000" t="100000"/>
            </a:path>
          </a:gradFill>
          <a:ln w="41275">
            <a:solidFill>
              <a:schemeClr val="bg1">
                <a:alpha val="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i="1" dirty="0" smtClean="0">
                <a:solidFill>
                  <a:schemeClr val="bg2">
                    <a:lumMod val="25000"/>
                  </a:schemeClr>
                </a:solidFill>
                <a:cs typeface="Arial" charset="0"/>
              </a:rPr>
              <a:t>Oil Prices</a:t>
            </a:r>
            <a:endParaRPr lang="en-US" sz="3600" b="1" i="1" dirty="0">
              <a:solidFill>
                <a:schemeClr val="bg2">
                  <a:lumMod val="25000"/>
                </a:schemeClr>
              </a:solidFill>
              <a:cs typeface="Arial" charset="0"/>
            </a:endParaRPr>
          </a:p>
        </p:txBody>
      </p:sp>
      <p:sp>
        <p:nvSpPr>
          <p:cNvPr id="32" name="Oval 9"/>
          <p:cNvSpPr/>
          <p:nvPr/>
        </p:nvSpPr>
        <p:spPr>
          <a:xfrm>
            <a:off x="228600" y="6248400"/>
            <a:ext cx="685800" cy="609600"/>
          </a:xfrm>
          <a:prstGeom prst="ellipse">
            <a:avLst/>
          </a:prstGeom>
          <a:gradFill>
            <a:gsLst>
              <a:gs pos="100000">
                <a:schemeClr val="bg1">
                  <a:alpha val="39000"/>
                </a:schemeClr>
              </a:gs>
              <a:gs pos="17999">
                <a:schemeClr val="bg1">
                  <a:alpha val="34000"/>
                </a:schemeClr>
              </a:gs>
              <a:gs pos="67000">
                <a:schemeClr val="bg1"/>
              </a:gs>
              <a:gs pos="86000">
                <a:schemeClr val="tx1"/>
              </a:gs>
              <a:gs pos="94000">
                <a:schemeClr val="accent2">
                  <a:lumMod val="40000"/>
                  <a:lumOff val="60000"/>
                  <a:alpha val="36000"/>
                </a:schemeClr>
              </a:gs>
              <a:gs pos="96000">
                <a:schemeClr val="tx1">
                  <a:alpha val="57000"/>
                </a:schemeClr>
              </a:gs>
            </a:gsLst>
            <a:path path="rect">
              <a:fillToRect l="100000" t="100000"/>
            </a:path>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smtClean="0">
                <a:solidFill>
                  <a:schemeClr val="tx1"/>
                </a:solidFill>
              </a:rPr>
              <a:t>A</a:t>
            </a:r>
            <a:endParaRPr lang="en-US" sz="2400" b="1" dirty="0">
              <a:solidFill>
                <a:schemeClr val="tx1"/>
              </a:solidFill>
            </a:endParaRPr>
          </a:p>
        </p:txBody>
      </p:sp>
      <p:sp>
        <p:nvSpPr>
          <p:cNvPr id="35" name="Oval 9"/>
          <p:cNvSpPr/>
          <p:nvPr/>
        </p:nvSpPr>
        <p:spPr>
          <a:xfrm>
            <a:off x="152400" y="304800"/>
            <a:ext cx="685800" cy="609600"/>
          </a:xfrm>
          <a:prstGeom prst="ellipse">
            <a:avLst/>
          </a:prstGeom>
          <a:gradFill>
            <a:gsLst>
              <a:gs pos="100000">
                <a:schemeClr val="bg1"/>
              </a:gs>
              <a:gs pos="17999">
                <a:schemeClr val="bg1"/>
              </a:gs>
              <a:gs pos="67000">
                <a:schemeClr val="bg1"/>
              </a:gs>
              <a:gs pos="86000">
                <a:schemeClr val="tx1"/>
              </a:gs>
              <a:gs pos="94000">
                <a:schemeClr val="accent2">
                  <a:lumMod val="40000"/>
                  <a:lumOff val="60000"/>
                </a:schemeClr>
              </a:gs>
              <a:gs pos="96000">
                <a:schemeClr val="tx1"/>
              </a:gs>
            </a:gsLst>
            <a:path path="shape">
              <a:fillToRect l="50000" t="50000" r="50000" b="50000"/>
            </a:path>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rPr>
              <a:t>I</a:t>
            </a:r>
          </a:p>
        </p:txBody>
      </p:sp>
      <p:cxnSp>
        <p:nvCxnSpPr>
          <p:cNvPr id="8" name="Straight Connector 8"/>
          <p:cNvCxnSpPr/>
          <p:nvPr/>
        </p:nvCxnSpPr>
        <p:spPr>
          <a:xfrm flipV="1">
            <a:off x="3033873" y="3181222"/>
            <a:ext cx="2844800" cy="248443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10"/>
          <p:cNvCxnSpPr/>
          <p:nvPr/>
        </p:nvCxnSpPr>
        <p:spPr>
          <a:xfrm rot="16200000" flipV="1">
            <a:off x="2019301" y="3727023"/>
            <a:ext cx="3429000" cy="457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11"/>
          <p:cNvCxnSpPr/>
          <p:nvPr/>
        </p:nvCxnSpPr>
        <p:spPr>
          <a:xfrm rot="5400000">
            <a:off x="1138170" y="3755826"/>
            <a:ext cx="3805535" cy="1412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20"/>
          <p:cNvSpPr txBox="1">
            <a:spLocks noChangeArrowheads="1"/>
          </p:cNvSpPr>
          <p:nvPr/>
        </p:nvSpPr>
        <p:spPr bwMode="auto">
          <a:xfrm rot="16200000">
            <a:off x="2565550" y="1809174"/>
            <a:ext cx="461665" cy="411163"/>
          </a:xfrm>
          <a:prstGeom prst="rect">
            <a:avLst/>
          </a:prstGeom>
          <a:noFill/>
          <a:ln w="9525">
            <a:noFill/>
            <a:miter lim="800000"/>
            <a:headEnd/>
            <a:tailEnd/>
          </a:ln>
        </p:spPr>
        <p:txBody>
          <a:bodyPr vert="eaVert"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b="1" dirty="0" smtClean="0">
                <a:latin typeface="Calibri" pitchFamily="34" charset="0"/>
              </a:rPr>
              <a:t>O</a:t>
            </a:r>
            <a:r>
              <a:rPr lang="en-US" b="1" baseline="-25000" dirty="0" smtClean="0">
                <a:latin typeface="Calibri" pitchFamily="34" charset="0"/>
              </a:rPr>
              <a:t>p</a:t>
            </a:r>
            <a:endParaRPr lang="en-US" b="1" baseline="-25000" dirty="0">
              <a:latin typeface="Calibri" pitchFamily="34" charset="0"/>
            </a:endParaRPr>
          </a:p>
        </p:txBody>
      </p:sp>
      <p:sp>
        <p:nvSpPr>
          <p:cNvPr id="13" name="TextBox 21"/>
          <p:cNvSpPr txBox="1">
            <a:spLocks noChangeArrowheads="1"/>
          </p:cNvSpPr>
          <p:nvPr/>
        </p:nvSpPr>
        <p:spPr bwMode="auto">
          <a:xfrm rot="16200000">
            <a:off x="6512871" y="5558054"/>
            <a:ext cx="461665" cy="533404"/>
          </a:xfrm>
          <a:prstGeom prst="rect">
            <a:avLst/>
          </a:prstGeom>
          <a:noFill/>
          <a:ln w="9525">
            <a:noFill/>
            <a:miter lim="800000"/>
            <a:headEnd/>
            <a:tailEnd/>
          </a:ln>
        </p:spPr>
        <p:txBody>
          <a:bodyPr vert="eaVert"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b="1" dirty="0" smtClean="0">
                <a:latin typeface="+mn-lt"/>
              </a:rPr>
              <a:t>P</a:t>
            </a:r>
            <a:r>
              <a:rPr lang="en-US" b="1" baseline="-25000" dirty="0" smtClean="0">
                <a:latin typeface="+mn-lt"/>
              </a:rPr>
              <a:t>o</a:t>
            </a:r>
            <a:endParaRPr lang="en-US" b="1" baseline="-25000" dirty="0">
              <a:latin typeface="+mn-lt"/>
            </a:endParaRPr>
          </a:p>
        </p:txBody>
      </p:sp>
      <p:cxnSp>
        <p:nvCxnSpPr>
          <p:cNvPr id="14" name="Straight Connector 14"/>
          <p:cNvCxnSpPr/>
          <p:nvPr/>
        </p:nvCxnSpPr>
        <p:spPr>
          <a:xfrm flipV="1">
            <a:off x="3048001" y="2012523"/>
            <a:ext cx="2362200" cy="212883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5"/>
          <p:cNvCxnSpPr/>
          <p:nvPr/>
        </p:nvCxnSpPr>
        <p:spPr>
          <a:xfrm rot="16200000" flipV="1">
            <a:off x="2994816" y="3559539"/>
            <a:ext cx="3611564" cy="60960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6"/>
          <p:cNvCxnSpPr/>
          <p:nvPr/>
        </p:nvCxnSpPr>
        <p:spPr>
          <a:xfrm rot="16200000" flipV="1">
            <a:off x="4229102" y="3238501"/>
            <a:ext cx="1219201" cy="228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7"/>
          <p:cNvCxnSpPr/>
          <p:nvPr/>
        </p:nvCxnSpPr>
        <p:spPr>
          <a:xfrm flipV="1">
            <a:off x="3886200" y="4419600"/>
            <a:ext cx="809625" cy="68580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50"/>
          <p:cNvSpPr txBox="1">
            <a:spLocks noChangeArrowheads="1"/>
          </p:cNvSpPr>
          <p:nvPr/>
        </p:nvSpPr>
        <p:spPr bwMode="auto">
          <a:xfrm rot="16200000">
            <a:off x="3550593" y="5105766"/>
            <a:ext cx="461665" cy="209550"/>
          </a:xfrm>
          <a:prstGeom prst="rect">
            <a:avLst/>
          </a:prstGeom>
          <a:noFill/>
          <a:ln w="9525">
            <a:noFill/>
            <a:miter lim="800000"/>
            <a:headEnd/>
            <a:tailEnd/>
          </a:ln>
        </p:spPr>
        <p:txBody>
          <a:bodyPr vert="eaVert">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solidFill>
                  <a:srgbClr val="C00000"/>
                </a:solidFill>
                <a:latin typeface="Calibri" pitchFamily="34" charset="0"/>
              </a:rPr>
              <a:t>1</a:t>
            </a:r>
          </a:p>
        </p:txBody>
      </p:sp>
      <p:sp>
        <p:nvSpPr>
          <p:cNvPr id="20" name="TextBox 51"/>
          <p:cNvSpPr txBox="1">
            <a:spLocks noChangeArrowheads="1"/>
          </p:cNvSpPr>
          <p:nvPr/>
        </p:nvSpPr>
        <p:spPr bwMode="auto">
          <a:xfrm rot="16200000">
            <a:off x="4541193" y="4267567"/>
            <a:ext cx="461665" cy="209550"/>
          </a:xfrm>
          <a:prstGeom prst="rect">
            <a:avLst/>
          </a:prstGeom>
          <a:noFill/>
          <a:ln w="9525">
            <a:noFill/>
            <a:miter lim="800000"/>
            <a:headEnd/>
            <a:tailEnd/>
          </a:ln>
        </p:spPr>
        <p:txBody>
          <a:bodyPr vert="eaVert">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solidFill>
                  <a:srgbClr val="C00000"/>
                </a:solidFill>
                <a:latin typeface="Calibri" pitchFamily="34" charset="0"/>
              </a:rPr>
              <a:t>2</a:t>
            </a:r>
          </a:p>
        </p:txBody>
      </p:sp>
      <p:sp>
        <p:nvSpPr>
          <p:cNvPr id="21" name="TextBox 52"/>
          <p:cNvSpPr txBox="1">
            <a:spLocks noChangeArrowheads="1"/>
          </p:cNvSpPr>
          <p:nvPr/>
        </p:nvSpPr>
        <p:spPr bwMode="auto">
          <a:xfrm rot="16200000">
            <a:off x="4293544" y="2895966"/>
            <a:ext cx="461665" cy="209550"/>
          </a:xfrm>
          <a:prstGeom prst="rect">
            <a:avLst/>
          </a:prstGeom>
          <a:noFill/>
          <a:ln w="9525">
            <a:noFill/>
            <a:miter lim="800000"/>
            <a:headEnd/>
            <a:tailEnd/>
          </a:ln>
        </p:spPr>
        <p:txBody>
          <a:bodyPr vert="eaVert">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solidFill>
                  <a:srgbClr val="C00000"/>
                </a:solidFill>
                <a:latin typeface="Calibri" pitchFamily="34" charset="0"/>
              </a:rPr>
              <a:t>3</a:t>
            </a:r>
          </a:p>
        </p:txBody>
      </p:sp>
      <p:sp>
        <p:nvSpPr>
          <p:cNvPr id="22" name="TextBox 53"/>
          <p:cNvSpPr txBox="1">
            <a:spLocks noChangeArrowheads="1"/>
          </p:cNvSpPr>
          <p:nvPr/>
        </p:nvSpPr>
        <p:spPr bwMode="auto">
          <a:xfrm rot="16200000">
            <a:off x="3683943" y="3434130"/>
            <a:ext cx="461665" cy="209550"/>
          </a:xfrm>
          <a:prstGeom prst="rect">
            <a:avLst/>
          </a:prstGeom>
          <a:noFill/>
          <a:ln w="9525">
            <a:noFill/>
            <a:miter lim="800000"/>
            <a:headEnd/>
            <a:tailEnd/>
          </a:ln>
        </p:spPr>
        <p:txBody>
          <a:bodyPr vert="eaVert">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solidFill>
                  <a:srgbClr val="C00000"/>
                </a:solidFill>
                <a:latin typeface="Calibri" pitchFamily="34" charset="0"/>
              </a:rPr>
              <a:t>4</a:t>
            </a:r>
          </a:p>
        </p:txBody>
      </p:sp>
      <p:sp>
        <p:nvSpPr>
          <p:cNvPr id="24" name="TextBox 94"/>
          <p:cNvSpPr txBox="1">
            <a:spLocks noChangeArrowheads="1"/>
          </p:cNvSpPr>
          <p:nvPr/>
        </p:nvSpPr>
        <p:spPr bwMode="auto">
          <a:xfrm rot="16200000">
            <a:off x="5407968" y="1786155"/>
            <a:ext cx="461665" cy="457200"/>
          </a:xfrm>
          <a:prstGeom prst="rect">
            <a:avLst/>
          </a:prstGeom>
          <a:noFill/>
          <a:ln w="9525">
            <a:noFill/>
            <a:miter lim="800000"/>
            <a:headEnd/>
            <a:tailEnd/>
          </a:ln>
        </p:spPr>
        <p:txBody>
          <a:bodyPr vert="eaVert"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latin typeface="Calibri" pitchFamily="34" charset="0"/>
              </a:rPr>
              <a:t>S</a:t>
            </a:r>
            <a:r>
              <a:rPr lang="en-US" baseline="-25000" dirty="0">
                <a:latin typeface="Calibri" pitchFamily="34" charset="0"/>
              </a:rPr>
              <a:t>2</a:t>
            </a:r>
          </a:p>
        </p:txBody>
      </p:sp>
      <p:sp>
        <p:nvSpPr>
          <p:cNvPr id="25" name="TextBox 95"/>
          <p:cNvSpPr txBox="1">
            <a:spLocks noChangeArrowheads="1"/>
          </p:cNvSpPr>
          <p:nvPr/>
        </p:nvSpPr>
        <p:spPr bwMode="auto">
          <a:xfrm rot="16200000">
            <a:off x="3312319" y="1748205"/>
            <a:ext cx="461963" cy="533400"/>
          </a:xfrm>
          <a:prstGeom prst="rect">
            <a:avLst/>
          </a:prstGeom>
          <a:noFill/>
          <a:ln w="9525">
            <a:noFill/>
            <a:miter lim="800000"/>
            <a:headEnd/>
            <a:tailEnd/>
          </a:ln>
        </p:spPr>
        <p:txBody>
          <a:bodyPr vert="eaVert">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latin typeface="Calibri" pitchFamily="34" charset="0"/>
              </a:rPr>
              <a:t>D</a:t>
            </a:r>
            <a:r>
              <a:rPr lang="en-US" baseline="-25000" dirty="0">
                <a:latin typeface="Calibri" pitchFamily="34" charset="0"/>
              </a:rPr>
              <a:t>1</a:t>
            </a:r>
          </a:p>
        </p:txBody>
      </p:sp>
      <p:sp>
        <p:nvSpPr>
          <p:cNvPr id="26" name="TextBox 96"/>
          <p:cNvSpPr txBox="1">
            <a:spLocks noChangeArrowheads="1"/>
          </p:cNvSpPr>
          <p:nvPr/>
        </p:nvSpPr>
        <p:spPr bwMode="auto">
          <a:xfrm rot="16200000">
            <a:off x="4963319" y="1087805"/>
            <a:ext cx="461963" cy="1701800"/>
          </a:xfrm>
          <a:prstGeom prst="rect">
            <a:avLst/>
          </a:prstGeom>
          <a:noFill/>
          <a:ln w="9525">
            <a:noFill/>
            <a:miter lim="800000"/>
            <a:headEnd/>
            <a:tailEnd/>
          </a:ln>
        </p:spPr>
        <p:txBody>
          <a:bodyPr vert="eaVert">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latin typeface="Calibri" pitchFamily="34" charset="0"/>
              </a:rPr>
              <a:t>D</a:t>
            </a:r>
            <a:r>
              <a:rPr lang="en-US" baseline="-25000" dirty="0">
                <a:latin typeface="Calibri" pitchFamily="34" charset="0"/>
              </a:rPr>
              <a:t>2</a:t>
            </a:r>
          </a:p>
        </p:txBody>
      </p:sp>
      <p:cxnSp>
        <p:nvCxnSpPr>
          <p:cNvPr id="27" name="Straight Arrow Connector 27"/>
          <p:cNvCxnSpPr/>
          <p:nvPr/>
        </p:nvCxnSpPr>
        <p:spPr>
          <a:xfrm rot="10800000" flipV="1">
            <a:off x="3962400" y="2590800"/>
            <a:ext cx="609600" cy="533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Connector 28"/>
          <p:cNvCxnSpPr/>
          <p:nvPr/>
        </p:nvCxnSpPr>
        <p:spPr>
          <a:xfrm rot="16200000" flipV="1">
            <a:off x="2286001" y="3612723"/>
            <a:ext cx="3581400" cy="53340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0" name="TextBox 33"/>
          <p:cNvSpPr txBox="1">
            <a:spLocks noChangeArrowheads="1"/>
          </p:cNvSpPr>
          <p:nvPr/>
        </p:nvSpPr>
        <p:spPr bwMode="auto">
          <a:xfrm rot="16200000">
            <a:off x="3617268" y="1770568"/>
            <a:ext cx="461665" cy="381000"/>
          </a:xfrm>
          <a:prstGeom prst="rect">
            <a:avLst/>
          </a:prstGeom>
          <a:noFill/>
          <a:ln w="9525">
            <a:noFill/>
            <a:miter lim="800000"/>
            <a:headEnd/>
            <a:tailEnd/>
          </a:ln>
        </p:spPr>
        <p:txBody>
          <a:bodyPr vert="eaVert"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latin typeface="Calibri" pitchFamily="34" charset="0"/>
              </a:rPr>
              <a:t>D</a:t>
            </a:r>
            <a:r>
              <a:rPr lang="en-US" baseline="-25000" dirty="0">
                <a:latin typeface="Calibri" pitchFamily="34" charset="0"/>
              </a:rPr>
              <a:t>3</a:t>
            </a:r>
          </a:p>
        </p:txBody>
      </p:sp>
      <p:sp>
        <p:nvSpPr>
          <p:cNvPr id="31" name="TextBox 34"/>
          <p:cNvSpPr txBox="1">
            <a:spLocks noChangeArrowheads="1"/>
          </p:cNvSpPr>
          <p:nvPr/>
        </p:nvSpPr>
        <p:spPr bwMode="auto">
          <a:xfrm rot="16200000">
            <a:off x="2433324" y="4146732"/>
            <a:ext cx="461665" cy="1518313"/>
          </a:xfrm>
          <a:prstGeom prst="rect">
            <a:avLst/>
          </a:prstGeom>
          <a:noFill/>
          <a:ln w="9525">
            <a:noFill/>
            <a:miter lim="800000"/>
            <a:headEnd/>
            <a:tailEnd/>
          </a:ln>
        </p:spPr>
        <p:txBody>
          <a:bodyPr vert="eaVert"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smtClean="0">
                <a:latin typeface="Calibri" pitchFamily="34" charset="0"/>
              </a:rPr>
              <a:t>(1998) $20 </a:t>
            </a:r>
            <a:endParaRPr lang="en-US" baseline="-25000" dirty="0">
              <a:latin typeface="Calibri" pitchFamily="34" charset="0"/>
            </a:endParaRPr>
          </a:p>
        </p:txBody>
      </p:sp>
      <p:sp>
        <p:nvSpPr>
          <p:cNvPr id="33" name="TextBox 35"/>
          <p:cNvSpPr txBox="1">
            <a:spLocks noChangeArrowheads="1"/>
          </p:cNvSpPr>
          <p:nvPr/>
        </p:nvSpPr>
        <p:spPr bwMode="auto">
          <a:xfrm rot="16200000">
            <a:off x="2332673" y="2037586"/>
            <a:ext cx="461665" cy="1469408"/>
          </a:xfrm>
          <a:prstGeom prst="rect">
            <a:avLst/>
          </a:prstGeom>
          <a:noFill/>
          <a:ln w="9525">
            <a:noFill/>
            <a:miter lim="800000"/>
            <a:headEnd/>
            <a:tailEnd/>
          </a:ln>
        </p:spPr>
        <p:txBody>
          <a:bodyPr vert="eaVert"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smtClean="0">
                <a:latin typeface="Calibri" pitchFamily="34" charset="0"/>
              </a:rPr>
              <a:t>(2008)</a:t>
            </a:r>
            <a:r>
              <a:rPr lang="en-US" dirty="0" smtClean="0"/>
              <a:t> </a:t>
            </a:r>
            <a:r>
              <a:rPr lang="en-US" dirty="0" smtClean="0">
                <a:latin typeface="Calibri" pitchFamily="34" charset="0"/>
              </a:rPr>
              <a:t>$100</a:t>
            </a:r>
            <a:endParaRPr lang="en-US" baseline="-25000" dirty="0">
              <a:latin typeface="Calibri" pitchFamily="34" charset="0"/>
            </a:endParaRPr>
          </a:p>
        </p:txBody>
      </p:sp>
      <p:cxnSp>
        <p:nvCxnSpPr>
          <p:cNvPr id="34" name="Straight Connector 32"/>
          <p:cNvCxnSpPr/>
          <p:nvPr/>
        </p:nvCxnSpPr>
        <p:spPr>
          <a:xfrm>
            <a:off x="3048001" y="4908123"/>
            <a:ext cx="838200" cy="1588"/>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36" name="Straight Connector 33"/>
          <p:cNvCxnSpPr>
            <a:endCxn id="21" idx="3"/>
          </p:cNvCxnSpPr>
          <p:nvPr/>
        </p:nvCxnSpPr>
        <p:spPr>
          <a:xfrm flipV="1">
            <a:off x="3048001" y="2769909"/>
            <a:ext cx="1476376" cy="4615"/>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37" name="TextBox 36"/>
          <p:cNvSpPr txBox="1">
            <a:spLocks noChangeArrowheads="1"/>
          </p:cNvSpPr>
          <p:nvPr/>
        </p:nvSpPr>
        <p:spPr bwMode="auto">
          <a:xfrm rot="16200000">
            <a:off x="2321868" y="2662455"/>
            <a:ext cx="461665" cy="1295398"/>
          </a:xfrm>
          <a:prstGeom prst="rect">
            <a:avLst/>
          </a:prstGeom>
          <a:noFill/>
          <a:ln w="9525">
            <a:noFill/>
            <a:miter lim="800000"/>
            <a:headEnd/>
            <a:tailEnd/>
          </a:ln>
        </p:spPr>
        <p:txBody>
          <a:bodyPr vert="eaVert"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smtClean="0">
                <a:latin typeface="Calibri" pitchFamily="34" charset="0"/>
              </a:rPr>
              <a:t>(2009) $</a:t>
            </a:r>
            <a:r>
              <a:rPr lang="en-US" dirty="0">
                <a:latin typeface="Calibri" pitchFamily="34" charset="0"/>
              </a:rPr>
              <a:t>50 </a:t>
            </a:r>
            <a:endParaRPr lang="en-US" baseline="-25000" dirty="0">
              <a:latin typeface="Calibri" pitchFamily="34" charset="0"/>
            </a:endParaRPr>
          </a:p>
        </p:txBody>
      </p:sp>
      <p:cxnSp>
        <p:nvCxnSpPr>
          <p:cNvPr id="38" name="Straight Connector 35"/>
          <p:cNvCxnSpPr/>
          <p:nvPr/>
        </p:nvCxnSpPr>
        <p:spPr>
          <a:xfrm>
            <a:off x="3048001" y="3307923"/>
            <a:ext cx="914400" cy="1588"/>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39" name="Straight Connector 36"/>
          <p:cNvCxnSpPr/>
          <p:nvPr/>
        </p:nvCxnSpPr>
        <p:spPr>
          <a:xfrm rot="10800000" flipV="1">
            <a:off x="3048001" y="5670121"/>
            <a:ext cx="35052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64"/>
          <p:cNvSpPr txBox="1"/>
          <p:nvPr/>
        </p:nvSpPr>
        <p:spPr>
          <a:xfrm>
            <a:off x="914400" y="1371600"/>
            <a:ext cx="6905767" cy="369332"/>
          </a:xfrm>
          <a:prstGeom prst="rect">
            <a:avLst/>
          </a:prstGeom>
          <a:solidFill>
            <a:schemeClr val="bg1"/>
          </a:solidFill>
          <a:scene3d>
            <a:camera prst="perspectiveFront"/>
            <a:lightRig rig="threePt" dir="t"/>
          </a:scene3d>
          <a:sp3d>
            <a:bevelT/>
          </a:sp3d>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b="1" dirty="0" smtClean="0">
                <a:solidFill>
                  <a:schemeClr val="tx1">
                    <a:lumMod val="95000"/>
                    <a:lumOff val="5000"/>
                  </a:schemeClr>
                </a:solidFill>
              </a:rPr>
              <a:t>Oil Supply and Demand Shifts: 1998 -2008</a:t>
            </a:r>
            <a:endParaRPr lang="en-US" b="1" dirty="0">
              <a:solidFill>
                <a:schemeClr val="tx1">
                  <a:lumMod val="95000"/>
                  <a:lumOff val="5000"/>
                </a:schemeClr>
              </a:solidFill>
            </a:endParaRPr>
          </a:p>
        </p:txBody>
      </p:sp>
      <p:sp>
        <p:nvSpPr>
          <p:cNvPr id="48" name="TextBox 35"/>
          <p:cNvSpPr txBox="1">
            <a:spLocks noChangeArrowheads="1"/>
          </p:cNvSpPr>
          <p:nvPr/>
        </p:nvSpPr>
        <p:spPr bwMode="auto">
          <a:xfrm rot="10800000">
            <a:off x="1371600" y="2286000"/>
            <a:ext cx="461665" cy="2817168"/>
          </a:xfrm>
          <a:prstGeom prst="rect">
            <a:avLst/>
          </a:prstGeom>
          <a:solidFill>
            <a:schemeClr val="bg1"/>
          </a:solidFill>
          <a:ln w="9525">
            <a:noFill/>
            <a:miter lim="800000"/>
            <a:headEnd/>
            <a:tailEnd/>
          </a:ln>
          <a:scene3d>
            <a:camera prst="perspectiveFront"/>
            <a:lightRig rig="threePt" dir="t"/>
          </a:scene3d>
          <a:sp3d>
            <a:bevelT/>
            <a:bevelB/>
          </a:sp3d>
        </p:spPr>
        <p:txBody>
          <a:bodyPr vert="eaVert"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smtClean="0">
                <a:latin typeface="Calibri" pitchFamily="34" charset="0"/>
              </a:rPr>
              <a:t>Average  Annual Real Price</a:t>
            </a:r>
            <a:endParaRPr lang="en-US" baseline="-25000" dirty="0">
              <a:latin typeface="Calibri" pitchFamily="34" charset="0"/>
            </a:endParaRPr>
          </a:p>
        </p:txBody>
      </p:sp>
      <p:sp>
        <p:nvSpPr>
          <p:cNvPr id="49" name="TextBox 33"/>
          <p:cNvSpPr txBox="1">
            <a:spLocks noChangeArrowheads="1"/>
          </p:cNvSpPr>
          <p:nvPr/>
        </p:nvSpPr>
        <p:spPr bwMode="auto">
          <a:xfrm rot="16200000">
            <a:off x="5674670" y="2830059"/>
            <a:ext cx="461665" cy="381000"/>
          </a:xfrm>
          <a:prstGeom prst="rect">
            <a:avLst/>
          </a:prstGeom>
          <a:noFill/>
          <a:ln w="9525">
            <a:noFill/>
            <a:miter lim="800000"/>
            <a:headEnd/>
            <a:tailEnd/>
          </a:ln>
        </p:spPr>
        <p:txBody>
          <a:bodyPr vert="eaVert"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smtClean="0">
                <a:latin typeface="Calibri" pitchFamily="34" charset="0"/>
              </a:rPr>
              <a:t>S</a:t>
            </a:r>
            <a:r>
              <a:rPr lang="en-US" baseline="-25000" dirty="0" smtClean="0">
                <a:latin typeface="Calibri" pitchFamily="34" charset="0"/>
              </a:rPr>
              <a:t>1</a:t>
            </a:r>
            <a:endParaRPr lang="en-US" baseline="-25000" dirty="0">
              <a:latin typeface="Calibri"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그림 29" descr="Oil Rig.JPG"/>
          <p:cNvPicPr>
            <a:picLocks noChangeAspect="1"/>
          </p:cNvPicPr>
          <p:nvPr/>
        </p:nvPicPr>
        <p:blipFill>
          <a:blip r:embed="rId3" cstate="print">
            <a:duotone>
              <a:prstClr val="black"/>
              <a:srgbClr val="D9C3A5">
                <a:tint val="50000"/>
                <a:satMod val="180000"/>
              </a:srgbClr>
            </a:duotone>
          </a:blip>
          <a:stretch>
            <a:fillRect/>
          </a:stretch>
        </p:blipFill>
        <p:spPr>
          <a:xfrm>
            <a:off x="147637" y="180975"/>
            <a:ext cx="8848725" cy="6496050"/>
          </a:xfrm>
          <a:prstGeom prst="rect">
            <a:avLst/>
          </a:prstGeom>
        </p:spPr>
      </p:pic>
      <p:sp>
        <p:nvSpPr>
          <p:cNvPr id="23" name="Rounded Rectangle 12"/>
          <p:cNvSpPr/>
          <p:nvPr/>
        </p:nvSpPr>
        <p:spPr>
          <a:xfrm>
            <a:off x="2057400" y="2286000"/>
            <a:ext cx="6781800" cy="2209800"/>
          </a:xfrm>
          <a:prstGeom prst="roundRect">
            <a:avLst>
              <a:gd name="adj" fmla="val 0"/>
            </a:avLst>
          </a:prstGeom>
          <a:gradFill flip="none" rotWithShape="1">
            <a:gsLst>
              <a:gs pos="100000">
                <a:schemeClr val="bg1"/>
              </a:gs>
              <a:gs pos="17999">
                <a:schemeClr val="bg1"/>
              </a:gs>
              <a:gs pos="36000">
                <a:schemeClr val="bg1"/>
              </a:gs>
              <a:gs pos="86000">
                <a:schemeClr val="bg1"/>
              </a:gs>
              <a:gs pos="94000">
                <a:schemeClr val="bg1">
                  <a:lumMod val="75000"/>
                  <a:alpha val="97000"/>
                </a:schemeClr>
              </a:gs>
            </a:gsLst>
            <a:path path="shape">
              <a:fillToRect l="50000" t="50000" r="50000" b="50000"/>
            </a:path>
            <a:tileRect/>
          </a:gradFill>
          <a:ln w="41275">
            <a:noFill/>
          </a:ln>
        </p:spPr>
        <p:style>
          <a:lnRef idx="2">
            <a:schemeClr val="accent1">
              <a:shade val="50000"/>
            </a:schemeClr>
          </a:lnRef>
          <a:fillRef idx="1">
            <a:schemeClr val="accent1"/>
          </a:fillRef>
          <a:effectRef idx="0">
            <a:schemeClr val="accent1"/>
          </a:effectRef>
          <a:fontRef idx="minor">
            <a:schemeClr val="lt1"/>
          </a:fontRef>
        </p:style>
        <p:txBody>
          <a:bodyPr lIns="91440" tIns="457200" rIns="0" bIns="0" anchor="ctr"/>
          <a:lstStyle/>
          <a:p>
            <a:pPr marL="514350" indent="-514350">
              <a:defRPr/>
            </a:pPr>
            <a:r>
              <a:rPr lang="en-US" b="1" dirty="0" smtClean="0">
                <a:solidFill>
                  <a:schemeClr val="accent1">
                    <a:lumMod val="50000"/>
                  </a:schemeClr>
                </a:solidFill>
              </a:rPr>
              <a:t>(1) Under the aforementioned February Proposal, </a:t>
            </a:r>
            <a:r>
              <a:rPr lang="en-US" dirty="0" smtClean="0">
                <a:solidFill>
                  <a:schemeClr val="accent1">
                    <a:lumMod val="50000"/>
                  </a:schemeClr>
                </a:solidFill>
                <a:cs typeface="Arial" charset="0"/>
              </a:rPr>
              <a:t>Swap Dealers will </a:t>
            </a:r>
          </a:p>
          <a:p>
            <a:pPr marL="514350" indent="-514350">
              <a:defRPr/>
            </a:pPr>
            <a:r>
              <a:rPr lang="en-US" b="1" dirty="0" smtClean="0">
                <a:solidFill>
                  <a:schemeClr val="accent1">
                    <a:lumMod val="50000"/>
                  </a:schemeClr>
                </a:solidFill>
                <a:cs typeface="Arial" charset="0"/>
              </a:rPr>
              <a:t>No Longer Receive Confidential Hedge Exemptions</a:t>
            </a:r>
            <a:r>
              <a:rPr lang="en-US" dirty="0" smtClean="0">
                <a:solidFill>
                  <a:schemeClr val="accent1">
                    <a:lumMod val="50000"/>
                  </a:schemeClr>
                </a:solidFill>
                <a:cs typeface="Arial" charset="0"/>
              </a:rPr>
              <a:t>. This proposal </a:t>
            </a:r>
          </a:p>
          <a:p>
            <a:pPr marL="514350" indent="-514350">
              <a:defRPr/>
            </a:pPr>
            <a:r>
              <a:rPr lang="en-US" dirty="0" smtClean="0">
                <a:solidFill>
                  <a:schemeClr val="accent1">
                    <a:lumMod val="50000"/>
                  </a:schemeClr>
                </a:solidFill>
                <a:cs typeface="Arial" charset="0"/>
              </a:rPr>
              <a:t>targets 10 large traders across oil, natural gas, heating oil, and gasoline </a:t>
            </a:r>
          </a:p>
          <a:p>
            <a:pPr marL="514350" indent="-514350">
              <a:defRPr/>
            </a:pPr>
            <a:r>
              <a:rPr lang="en-US" dirty="0" smtClean="0">
                <a:solidFill>
                  <a:schemeClr val="accent1">
                    <a:lumMod val="50000"/>
                  </a:schemeClr>
                </a:solidFill>
                <a:cs typeface="Arial" charset="0"/>
              </a:rPr>
              <a:t>markets, some of whom could qualify for exemptions. </a:t>
            </a:r>
          </a:p>
          <a:p>
            <a:pPr marL="514350" indent="-514350">
              <a:defRPr/>
            </a:pPr>
            <a:endParaRPr lang="en-US" sz="400" dirty="0" smtClean="0">
              <a:solidFill>
                <a:schemeClr val="accent1">
                  <a:lumMod val="50000"/>
                </a:schemeClr>
              </a:solidFill>
              <a:cs typeface="Arial" charset="0"/>
            </a:endParaRPr>
          </a:p>
          <a:p>
            <a:pPr marL="514350" indent="-514350">
              <a:defRPr/>
            </a:pPr>
            <a:r>
              <a:rPr lang="en-US" b="1" dirty="0" smtClean="0">
                <a:solidFill>
                  <a:schemeClr val="accent1">
                    <a:lumMod val="50000"/>
                  </a:schemeClr>
                </a:solidFill>
                <a:cs typeface="Arial" charset="0"/>
              </a:rPr>
              <a:t>(2) </a:t>
            </a:r>
            <a:r>
              <a:rPr lang="en-US" dirty="0" smtClean="0">
                <a:solidFill>
                  <a:schemeClr val="accent1">
                    <a:lumMod val="50000"/>
                  </a:schemeClr>
                </a:solidFill>
                <a:cs typeface="Arial" charset="0"/>
              </a:rPr>
              <a:t>Swap Dealers would instead would need </a:t>
            </a:r>
            <a:r>
              <a:rPr lang="en-US" b="1" dirty="0" smtClean="0">
                <a:solidFill>
                  <a:schemeClr val="accent1">
                    <a:lumMod val="50000"/>
                  </a:schemeClr>
                </a:solidFill>
                <a:cs typeface="Arial" charset="0"/>
              </a:rPr>
              <a:t>“risk management” </a:t>
            </a:r>
          </a:p>
          <a:p>
            <a:pPr marL="514350" indent="-514350">
              <a:defRPr/>
            </a:pPr>
            <a:r>
              <a:rPr lang="en-US" b="1" dirty="0" smtClean="0">
                <a:solidFill>
                  <a:schemeClr val="accent1">
                    <a:lumMod val="50000"/>
                  </a:schemeClr>
                </a:solidFill>
                <a:cs typeface="Arial" charset="0"/>
              </a:rPr>
              <a:t>exemptions</a:t>
            </a:r>
            <a:r>
              <a:rPr lang="en-US" dirty="0" smtClean="0">
                <a:solidFill>
                  <a:schemeClr val="accent1">
                    <a:lumMod val="50000"/>
                  </a:schemeClr>
                </a:solidFill>
                <a:cs typeface="Arial" charset="0"/>
              </a:rPr>
              <a:t>, that would be reviewed monthly  by the commission and </a:t>
            </a:r>
          </a:p>
          <a:p>
            <a:pPr marL="514350" indent="-514350">
              <a:defRPr/>
            </a:pPr>
            <a:r>
              <a:rPr lang="en-US" dirty="0" smtClean="0">
                <a:solidFill>
                  <a:schemeClr val="accent1">
                    <a:lumMod val="50000"/>
                  </a:schemeClr>
                </a:solidFill>
                <a:cs typeface="Arial" charset="0"/>
              </a:rPr>
              <a:t>made public after six months</a:t>
            </a:r>
            <a:endParaRPr lang="en-US" i="1" dirty="0" smtClean="0">
              <a:solidFill>
                <a:schemeClr val="accent1">
                  <a:lumMod val="50000"/>
                </a:schemeClr>
              </a:solidFill>
              <a:cs typeface="Arial" charset="0"/>
            </a:endParaRPr>
          </a:p>
          <a:p>
            <a:pPr marL="514350" indent="-514350">
              <a:defRPr/>
            </a:pPr>
            <a:endParaRPr lang="en-US" b="1" dirty="0" smtClean="0">
              <a:solidFill>
                <a:schemeClr val="bg2">
                  <a:lumMod val="25000"/>
                </a:schemeClr>
              </a:solidFill>
              <a:cs typeface="Arial" charset="0"/>
            </a:endParaRPr>
          </a:p>
          <a:p>
            <a:pPr marL="514350" indent="-514350">
              <a:defRPr/>
            </a:pPr>
            <a:endParaRPr lang="en-US" sz="100" dirty="0" smtClean="0">
              <a:solidFill>
                <a:schemeClr val="accent1">
                  <a:lumMod val="50000"/>
                </a:schemeClr>
              </a:solidFill>
            </a:endParaRPr>
          </a:p>
          <a:p>
            <a:pPr marL="514350" indent="-514350">
              <a:defRPr/>
            </a:pPr>
            <a:endParaRPr lang="en-US" dirty="0">
              <a:solidFill>
                <a:schemeClr val="accent1">
                  <a:lumMod val="50000"/>
                </a:schemeClr>
              </a:solidFill>
              <a:cs typeface="Arial" charset="0"/>
            </a:endParaRPr>
          </a:p>
        </p:txBody>
      </p:sp>
      <p:sp>
        <p:nvSpPr>
          <p:cNvPr id="24" name="Rounded Rectangle 7"/>
          <p:cNvSpPr/>
          <p:nvPr/>
        </p:nvSpPr>
        <p:spPr>
          <a:xfrm>
            <a:off x="228600" y="228600"/>
            <a:ext cx="8686800" cy="838200"/>
          </a:xfrm>
          <a:prstGeom prst="roundRect">
            <a:avLst>
              <a:gd name="adj" fmla="val 3334"/>
            </a:avLst>
          </a:prstGeom>
          <a:gradFill>
            <a:gsLst>
              <a:gs pos="0">
                <a:schemeClr val="bg1"/>
              </a:gs>
              <a:gs pos="10000">
                <a:schemeClr val="tx1">
                  <a:lumMod val="75000"/>
                  <a:lumOff val="25000"/>
                </a:schemeClr>
              </a:gs>
              <a:gs pos="15000">
                <a:schemeClr val="accent2">
                  <a:lumMod val="40000"/>
                  <a:lumOff val="60000"/>
                </a:schemeClr>
              </a:gs>
              <a:gs pos="21000">
                <a:schemeClr val="bg1">
                  <a:lumMod val="95000"/>
                </a:schemeClr>
              </a:gs>
              <a:gs pos="20000">
                <a:schemeClr val="bg1"/>
              </a:gs>
              <a:gs pos="70000">
                <a:schemeClr val="bg1"/>
              </a:gs>
              <a:gs pos="84000">
                <a:schemeClr val="accent2">
                  <a:lumMod val="60000"/>
                  <a:lumOff val="40000"/>
                  <a:alpha val="27000"/>
                </a:schemeClr>
              </a:gs>
              <a:gs pos="88000">
                <a:schemeClr val="tx1">
                  <a:lumMod val="95000"/>
                  <a:lumOff val="5000"/>
                  <a:alpha val="38000"/>
                </a:schemeClr>
              </a:gs>
              <a:gs pos="100000">
                <a:schemeClr val="bg1"/>
              </a:gs>
            </a:gsLst>
            <a:lin ang="5400000" scaled="0"/>
          </a:gradFill>
          <a:ln w="41275">
            <a:solidFill>
              <a:schemeClr val="bg1"/>
            </a:solidFill>
          </a:ln>
          <a:scene3d>
            <a:camera prst="orthographicFront"/>
            <a:lightRig rig="threePt" dir="t"/>
          </a:scene3d>
          <a:sp3d>
            <a:bevelT w="0" h="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b="1" dirty="0" smtClean="0">
                <a:solidFill>
                  <a:schemeClr val="tx1"/>
                </a:solidFill>
                <a:cs typeface="Arial" charset="0"/>
              </a:rPr>
              <a:t>New CFTC Rules</a:t>
            </a:r>
            <a:endParaRPr lang="en-US" sz="4800" b="1" dirty="0">
              <a:solidFill>
                <a:schemeClr val="tx1"/>
              </a:solidFill>
              <a:cs typeface="Arial" charset="0"/>
            </a:endParaRPr>
          </a:p>
        </p:txBody>
      </p:sp>
      <p:sp>
        <p:nvSpPr>
          <p:cNvPr id="27" name="Oval 9"/>
          <p:cNvSpPr/>
          <p:nvPr/>
        </p:nvSpPr>
        <p:spPr>
          <a:xfrm>
            <a:off x="152400" y="304800"/>
            <a:ext cx="685800" cy="609600"/>
          </a:xfrm>
          <a:prstGeom prst="ellipse">
            <a:avLst/>
          </a:prstGeom>
          <a:gradFill>
            <a:gsLst>
              <a:gs pos="100000">
                <a:schemeClr val="bg1"/>
              </a:gs>
              <a:gs pos="17999">
                <a:schemeClr val="bg1"/>
              </a:gs>
              <a:gs pos="67000">
                <a:schemeClr val="bg1"/>
              </a:gs>
              <a:gs pos="86000">
                <a:schemeClr val="tx1"/>
              </a:gs>
              <a:gs pos="94000">
                <a:schemeClr val="accent2">
                  <a:lumMod val="40000"/>
                  <a:lumOff val="60000"/>
                </a:schemeClr>
              </a:gs>
              <a:gs pos="96000">
                <a:schemeClr val="tx1"/>
              </a:gs>
            </a:gsLst>
            <a:path path="shape">
              <a:fillToRect l="50000" t="50000" r="50000" b="50000"/>
            </a:path>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smtClean="0">
                <a:solidFill>
                  <a:schemeClr val="tx1"/>
                </a:solidFill>
              </a:rPr>
              <a:t>VI</a:t>
            </a:r>
            <a:endParaRPr lang="en-US" sz="2400" b="1" dirty="0">
              <a:solidFill>
                <a:schemeClr val="tx1"/>
              </a:solidFill>
            </a:endParaRPr>
          </a:p>
        </p:txBody>
      </p:sp>
      <p:sp>
        <p:nvSpPr>
          <p:cNvPr id="25" name="Rounded Rectangle 12"/>
          <p:cNvSpPr/>
          <p:nvPr/>
        </p:nvSpPr>
        <p:spPr>
          <a:xfrm>
            <a:off x="152400" y="1143000"/>
            <a:ext cx="8839200" cy="533400"/>
          </a:xfrm>
          <a:prstGeom prst="roundRect">
            <a:avLst>
              <a:gd name="adj" fmla="val 50000"/>
            </a:avLst>
          </a:prstGeom>
          <a:gradFill>
            <a:gsLst>
              <a:gs pos="100000">
                <a:schemeClr val="bg1">
                  <a:alpha val="57000"/>
                </a:schemeClr>
              </a:gs>
              <a:gs pos="17999">
                <a:schemeClr val="bg1">
                  <a:alpha val="93000"/>
                </a:schemeClr>
              </a:gs>
              <a:gs pos="67000">
                <a:schemeClr val="bg1">
                  <a:alpha val="79000"/>
                </a:schemeClr>
              </a:gs>
              <a:gs pos="86000">
                <a:schemeClr val="bg1">
                  <a:lumMod val="85000"/>
                </a:schemeClr>
              </a:gs>
              <a:gs pos="94000">
                <a:schemeClr val="accent2">
                  <a:lumMod val="40000"/>
                  <a:lumOff val="60000"/>
                  <a:alpha val="66000"/>
                </a:schemeClr>
              </a:gs>
              <a:gs pos="96000">
                <a:schemeClr val="tx1">
                  <a:alpha val="16000"/>
                </a:schemeClr>
              </a:gs>
            </a:gsLst>
            <a:path path="rect">
              <a:fillToRect l="100000" t="100000"/>
            </a:path>
          </a:gradFill>
          <a:ln w="41275">
            <a:solidFill>
              <a:schemeClr val="bg1">
                <a:alpha val="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i="1" dirty="0" smtClean="0">
                <a:solidFill>
                  <a:schemeClr val="tx1">
                    <a:lumMod val="95000"/>
                    <a:lumOff val="5000"/>
                  </a:schemeClr>
                </a:solidFill>
                <a:cs typeface="Arial" charset="0"/>
              </a:rPr>
              <a:t>PROPOSED REGULATIONS</a:t>
            </a:r>
            <a:endParaRPr lang="en-US" sz="4000" b="1" i="1" dirty="0">
              <a:solidFill>
                <a:schemeClr val="tx1">
                  <a:lumMod val="95000"/>
                  <a:lumOff val="5000"/>
                </a:schemeClr>
              </a:solidFill>
              <a:cs typeface="Arial" charset="0"/>
            </a:endParaRPr>
          </a:p>
        </p:txBody>
      </p:sp>
      <p:sp>
        <p:nvSpPr>
          <p:cNvPr id="13" name="Rounded Rectangle 14"/>
          <p:cNvSpPr/>
          <p:nvPr/>
        </p:nvSpPr>
        <p:spPr>
          <a:xfrm>
            <a:off x="228600" y="1676400"/>
            <a:ext cx="6781800" cy="381000"/>
          </a:xfrm>
          <a:prstGeom prst="roundRect">
            <a:avLst/>
          </a:prstGeom>
          <a:gradFill>
            <a:gsLst>
              <a:gs pos="100000">
                <a:schemeClr val="bg1"/>
              </a:gs>
              <a:gs pos="17999">
                <a:schemeClr val="bg1"/>
              </a:gs>
              <a:gs pos="36000">
                <a:schemeClr val="bg1"/>
              </a:gs>
              <a:gs pos="86000">
                <a:schemeClr val="bg1"/>
              </a:gs>
              <a:gs pos="94000">
                <a:schemeClr val="bg1">
                  <a:lumMod val="65000"/>
                </a:schemeClr>
              </a:gs>
              <a:gs pos="94000">
                <a:schemeClr val="bg2">
                  <a:lumMod val="50000"/>
                </a:schemeClr>
              </a:gs>
              <a:gs pos="96000">
                <a:schemeClr val="bg2">
                  <a:lumMod val="25000"/>
                </a:schemeClr>
              </a:gs>
            </a:gsLst>
            <a:path path="shape">
              <a:fillToRect l="50000" t="50000" r="50000" b="50000"/>
            </a:path>
          </a:gradFill>
          <a:ln w="41275">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514350" indent="-514350" algn="ctr">
              <a:defRPr/>
            </a:pPr>
            <a:r>
              <a:rPr lang="en-US" sz="3200" b="1" dirty="0" smtClean="0">
                <a:solidFill>
                  <a:schemeClr val="accent2">
                    <a:lumMod val="50000"/>
                  </a:schemeClr>
                </a:solidFill>
                <a:cs typeface="Arial" charset="0"/>
              </a:rPr>
              <a:t>HEDGE DISCLOSURE EXEMPTIONS</a:t>
            </a:r>
            <a:endParaRPr lang="en-US" sz="3200" b="1" dirty="0">
              <a:solidFill>
                <a:schemeClr val="accent2">
                  <a:lumMod val="50000"/>
                </a:schemeClr>
              </a:solidFill>
              <a:cs typeface="Arial" charset="0"/>
            </a:endParaRPr>
          </a:p>
        </p:txBody>
      </p:sp>
      <p:sp>
        <p:nvSpPr>
          <p:cNvPr id="20" name="Rounded Rectangle 12"/>
          <p:cNvSpPr/>
          <p:nvPr/>
        </p:nvSpPr>
        <p:spPr>
          <a:xfrm>
            <a:off x="304800" y="2286000"/>
            <a:ext cx="1752600" cy="2209800"/>
          </a:xfrm>
          <a:prstGeom prst="roundRect">
            <a:avLst>
              <a:gd name="adj" fmla="val 0"/>
            </a:avLst>
          </a:prstGeom>
          <a:gradFill>
            <a:gsLst>
              <a:gs pos="100000">
                <a:schemeClr val="bg1">
                  <a:alpha val="57000"/>
                </a:schemeClr>
              </a:gs>
              <a:gs pos="17999">
                <a:schemeClr val="bg1">
                  <a:alpha val="93000"/>
                </a:schemeClr>
              </a:gs>
              <a:gs pos="67000">
                <a:schemeClr val="bg1">
                  <a:alpha val="79000"/>
                </a:schemeClr>
              </a:gs>
              <a:gs pos="86000">
                <a:schemeClr val="bg1">
                  <a:lumMod val="85000"/>
                </a:schemeClr>
              </a:gs>
              <a:gs pos="94000">
                <a:schemeClr val="accent2">
                  <a:lumMod val="40000"/>
                  <a:lumOff val="60000"/>
                  <a:alpha val="66000"/>
                </a:schemeClr>
              </a:gs>
              <a:gs pos="96000">
                <a:schemeClr val="tx1">
                  <a:alpha val="16000"/>
                </a:schemeClr>
              </a:gs>
            </a:gsLst>
            <a:path path="rect">
              <a:fillToRect l="100000" t="100000"/>
            </a:path>
          </a:gradFill>
          <a:ln w="41275">
            <a:solidFill>
              <a:schemeClr val="bg1">
                <a:alpha val="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182880" rIns="274320" anchor="ctr"/>
          <a:lstStyle/>
          <a:p>
            <a:pPr algn="ctr">
              <a:defRPr/>
            </a:pPr>
            <a:r>
              <a:rPr lang="en-US" sz="2400" b="1" i="1" dirty="0" smtClean="0">
                <a:solidFill>
                  <a:schemeClr val="accent1">
                    <a:lumMod val="50000"/>
                  </a:schemeClr>
                </a:solidFill>
                <a:cs typeface="Arial" charset="0"/>
              </a:rPr>
              <a:t>Proposed</a:t>
            </a:r>
            <a:endParaRPr lang="en-US" sz="2400" b="1" i="1" dirty="0">
              <a:solidFill>
                <a:schemeClr val="accent1">
                  <a:lumMod val="50000"/>
                </a:schemeClr>
              </a:solidFill>
              <a:cs typeface="Arial" charset="0"/>
            </a:endParaRPr>
          </a:p>
        </p:txBody>
      </p:sp>
      <p:sp>
        <p:nvSpPr>
          <p:cNvPr id="21" name="오른쪽 화살표 20"/>
          <p:cNvSpPr/>
          <p:nvPr/>
        </p:nvSpPr>
        <p:spPr>
          <a:xfrm>
            <a:off x="1828800" y="3200400"/>
            <a:ext cx="365125" cy="513907"/>
          </a:xfrm>
          <a:prstGeom prst="rightArrow">
            <a:avLst>
              <a:gd name="adj1" fmla="val 45000"/>
              <a:gd name="adj2" fmla="val 60000"/>
            </a:avLst>
          </a:prstGeom>
          <a:gradFill>
            <a:gsLst>
              <a:gs pos="53000">
                <a:srgbClr val="C00000"/>
              </a:gs>
              <a:gs pos="9000">
                <a:schemeClr val="accent2">
                  <a:lumMod val="50000"/>
                </a:schemeClr>
              </a:gs>
              <a:gs pos="57000">
                <a:schemeClr val="accent2">
                  <a:lumMod val="75000"/>
                </a:schemeClr>
              </a:gs>
              <a:gs pos="86000">
                <a:schemeClr val="accent2">
                  <a:lumMod val="50000"/>
                </a:schemeClr>
              </a:gs>
              <a:gs pos="94000">
                <a:srgbClr val="C00000"/>
              </a:gs>
            </a:gsLst>
            <a:path path="shape">
              <a:fillToRect l="50000" t="50000" r="50000" b="50000"/>
            </a:path>
          </a:gradFill>
          <a:ln w="41275">
            <a:solidFill>
              <a:schemeClr val="accent2">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365760" tIns="914400" bIns="0" rtlCol="0" anchor="ctr"/>
          <a:lstStyle/>
          <a:p>
            <a:pPr algn="ctr"/>
            <a:endParaRPr lang="en-US" b="1" dirty="0" smtClean="0">
              <a:solidFill>
                <a:schemeClr val="tx1"/>
              </a:solidFill>
              <a:cs typeface="Arial" charset="0"/>
            </a:endParaRPr>
          </a:p>
        </p:txBody>
      </p:sp>
      <p:sp>
        <p:nvSpPr>
          <p:cNvPr id="26" name="Rounded Rectangle 12"/>
          <p:cNvSpPr/>
          <p:nvPr/>
        </p:nvSpPr>
        <p:spPr>
          <a:xfrm>
            <a:off x="0" y="6324600"/>
            <a:ext cx="9144000" cy="533400"/>
          </a:xfrm>
          <a:prstGeom prst="roundRect">
            <a:avLst>
              <a:gd name="adj" fmla="val 3125"/>
            </a:avLst>
          </a:prstGeom>
          <a:gradFill>
            <a:gsLst>
              <a:gs pos="100000">
                <a:schemeClr val="bg1">
                  <a:alpha val="39000"/>
                </a:schemeClr>
              </a:gs>
              <a:gs pos="17999">
                <a:schemeClr val="bg1">
                  <a:alpha val="34000"/>
                </a:schemeClr>
              </a:gs>
              <a:gs pos="67000">
                <a:schemeClr val="bg1"/>
              </a:gs>
              <a:gs pos="86000">
                <a:schemeClr val="bg1">
                  <a:lumMod val="65000"/>
                  <a:alpha val="65000"/>
                </a:schemeClr>
              </a:gs>
              <a:gs pos="94000">
                <a:schemeClr val="accent2">
                  <a:lumMod val="40000"/>
                  <a:lumOff val="60000"/>
                  <a:alpha val="36000"/>
                </a:schemeClr>
              </a:gs>
              <a:gs pos="96000">
                <a:schemeClr val="bg1"/>
              </a:gs>
            </a:gsLst>
            <a:path path="rect">
              <a:fillToRect l="100000" t="100000"/>
            </a:path>
          </a:gradFill>
          <a:ln w="41275">
            <a:solidFill>
              <a:schemeClr val="bg1">
                <a:alpha val="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400" b="1" i="1" dirty="0" smtClean="0">
                <a:solidFill>
                  <a:schemeClr val="bg2">
                    <a:lumMod val="25000"/>
                  </a:schemeClr>
                </a:solidFill>
                <a:cs typeface="Arial" charset="0"/>
              </a:rPr>
              <a:t>Market Intervention</a:t>
            </a:r>
            <a:endParaRPr lang="en-US" sz="3400" b="1" i="1" dirty="0">
              <a:solidFill>
                <a:schemeClr val="bg2">
                  <a:lumMod val="25000"/>
                </a:schemeClr>
              </a:solidFill>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그림 29" descr="Oil Rig.JPG"/>
          <p:cNvPicPr>
            <a:picLocks noChangeAspect="1"/>
          </p:cNvPicPr>
          <p:nvPr/>
        </p:nvPicPr>
        <p:blipFill>
          <a:blip r:embed="rId3" cstate="print">
            <a:duotone>
              <a:prstClr val="black"/>
              <a:srgbClr val="D9C3A5">
                <a:tint val="50000"/>
                <a:satMod val="180000"/>
              </a:srgbClr>
            </a:duotone>
          </a:blip>
          <a:stretch>
            <a:fillRect/>
          </a:stretch>
        </p:blipFill>
        <p:spPr>
          <a:xfrm>
            <a:off x="147637" y="209550"/>
            <a:ext cx="8848725" cy="6496050"/>
          </a:xfrm>
          <a:prstGeom prst="rect">
            <a:avLst/>
          </a:prstGeom>
        </p:spPr>
      </p:pic>
      <p:sp>
        <p:nvSpPr>
          <p:cNvPr id="23" name="Rounded Rectangle 12"/>
          <p:cNvSpPr/>
          <p:nvPr/>
        </p:nvSpPr>
        <p:spPr>
          <a:xfrm>
            <a:off x="2057400" y="2105025"/>
            <a:ext cx="6858000" cy="1676400"/>
          </a:xfrm>
          <a:prstGeom prst="roundRect">
            <a:avLst>
              <a:gd name="adj" fmla="val 0"/>
            </a:avLst>
          </a:prstGeom>
          <a:gradFill flip="none" rotWithShape="1">
            <a:gsLst>
              <a:gs pos="100000">
                <a:schemeClr val="bg1"/>
              </a:gs>
              <a:gs pos="17999">
                <a:schemeClr val="bg1"/>
              </a:gs>
              <a:gs pos="36000">
                <a:schemeClr val="bg1"/>
              </a:gs>
              <a:gs pos="86000">
                <a:schemeClr val="bg1"/>
              </a:gs>
              <a:gs pos="94000">
                <a:schemeClr val="bg1">
                  <a:lumMod val="75000"/>
                  <a:alpha val="97000"/>
                </a:schemeClr>
              </a:gs>
            </a:gsLst>
            <a:path path="shape">
              <a:fillToRect l="50000" t="50000" r="50000" b="50000"/>
            </a:path>
            <a:tileRect/>
          </a:gradFill>
          <a:ln w="41275">
            <a:noFill/>
          </a:ln>
        </p:spPr>
        <p:style>
          <a:lnRef idx="2">
            <a:schemeClr val="accent1">
              <a:shade val="50000"/>
            </a:schemeClr>
          </a:lnRef>
          <a:fillRef idx="1">
            <a:schemeClr val="accent1"/>
          </a:fillRef>
          <a:effectRef idx="0">
            <a:schemeClr val="accent1"/>
          </a:effectRef>
          <a:fontRef idx="minor">
            <a:schemeClr val="lt1"/>
          </a:fontRef>
        </p:style>
        <p:txBody>
          <a:bodyPr lIns="91440" tIns="182880" rIns="0" bIns="0" anchor="ctr"/>
          <a:lstStyle/>
          <a:p>
            <a:pPr marL="514350" indent="-514350">
              <a:defRPr/>
            </a:pPr>
            <a:r>
              <a:rPr lang="en-US" dirty="0" smtClean="0">
                <a:solidFill>
                  <a:schemeClr val="accent1">
                    <a:lumMod val="50000"/>
                  </a:schemeClr>
                </a:solidFill>
              </a:rPr>
              <a:t>(1) Increases Transparency &amp; Reduces Market Information Deficit</a:t>
            </a:r>
          </a:p>
          <a:p>
            <a:pPr marL="514350" indent="-514350">
              <a:defRPr/>
            </a:pPr>
            <a:r>
              <a:rPr lang="en-US" dirty="0" smtClean="0">
                <a:solidFill>
                  <a:schemeClr val="accent1">
                    <a:lumMod val="50000"/>
                  </a:schemeClr>
                </a:solidFill>
              </a:rPr>
              <a:t>for Price Discovery</a:t>
            </a:r>
          </a:p>
          <a:p>
            <a:pPr marL="514350" indent="-514350">
              <a:defRPr/>
            </a:pPr>
            <a:endParaRPr lang="en-US" sz="400" dirty="0" smtClean="0">
              <a:solidFill>
                <a:schemeClr val="accent1">
                  <a:lumMod val="50000"/>
                </a:schemeClr>
              </a:solidFill>
            </a:endParaRPr>
          </a:p>
          <a:p>
            <a:pPr marL="514350" indent="-514350">
              <a:defRPr/>
            </a:pPr>
            <a:endParaRPr lang="en-US" sz="100" dirty="0" smtClean="0">
              <a:solidFill>
                <a:schemeClr val="accent1">
                  <a:lumMod val="50000"/>
                </a:schemeClr>
              </a:solidFill>
            </a:endParaRPr>
          </a:p>
          <a:p>
            <a:pPr marL="514350" indent="-514350">
              <a:defRPr/>
            </a:pPr>
            <a:r>
              <a:rPr lang="en-US" dirty="0" smtClean="0">
                <a:solidFill>
                  <a:schemeClr val="accent1">
                    <a:lumMod val="50000"/>
                  </a:schemeClr>
                </a:solidFill>
              </a:rPr>
              <a:t>(2) Increases Public Access to see Scope and Scale of Markets</a:t>
            </a:r>
          </a:p>
          <a:p>
            <a:pPr marL="514350" indent="-514350">
              <a:defRPr/>
            </a:pPr>
            <a:endParaRPr lang="en-US" sz="100" dirty="0" smtClean="0">
              <a:solidFill>
                <a:schemeClr val="accent1">
                  <a:lumMod val="50000"/>
                </a:schemeClr>
              </a:solidFill>
            </a:endParaRPr>
          </a:p>
          <a:p>
            <a:pPr marL="514350" indent="-514350">
              <a:defRPr/>
            </a:pPr>
            <a:endParaRPr lang="en-US" sz="400" dirty="0" smtClean="0">
              <a:solidFill>
                <a:schemeClr val="accent1">
                  <a:lumMod val="50000"/>
                </a:schemeClr>
              </a:solidFill>
            </a:endParaRPr>
          </a:p>
          <a:p>
            <a:pPr marL="514350" indent="-514350">
              <a:defRPr/>
            </a:pPr>
            <a:r>
              <a:rPr lang="en-US" dirty="0" smtClean="0">
                <a:solidFill>
                  <a:schemeClr val="accent1">
                    <a:lumMod val="50000"/>
                  </a:schemeClr>
                </a:solidFill>
              </a:rPr>
              <a:t>(3) Eliminates Information Deficit for regulators, allowing them to </a:t>
            </a:r>
          </a:p>
          <a:p>
            <a:pPr marL="514350" indent="-514350">
              <a:defRPr/>
            </a:pPr>
            <a:r>
              <a:rPr lang="en-US" dirty="0" smtClean="0">
                <a:solidFill>
                  <a:schemeClr val="accent1">
                    <a:lumMod val="50000"/>
                  </a:schemeClr>
                </a:solidFill>
              </a:rPr>
              <a:t>gather information necessary to police markets</a:t>
            </a:r>
          </a:p>
          <a:p>
            <a:pPr marL="514350" indent="-514350">
              <a:defRPr/>
            </a:pPr>
            <a:endParaRPr lang="en-US" sz="100" dirty="0" smtClean="0">
              <a:solidFill>
                <a:schemeClr val="accent1">
                  <a:lumMod val="50000"/>
                </a:schemeClr>
              </a:solidFill>
            </a:endParaRPr>
          </a:p>
          <a:p>
            <a:pPr marL="514350" indent="-514350">
              <a:defRPr/>
            </a:pPr>
            <a:endParaRPr lang="en-US" dirty="0">
              <a:solidFill>
                <a:schemeClr val="accent1">
                  <a:lumMod val="50000"/>
                </a:schemeClr>
              </a:solidFill>
              <a:cs typeface="Arial" charset="0"/>
            </a:endParaRPr>
          </a:p>
        </p:txBody>
      </p:sp>
      <p:sp>
        <p:nvSpPr>
          <p:cNvPr id="24" name="Rounded Rectangle 7"/>
          <p:cNvSpPr/>
          <p:nvPr/>
        </p:nvSpPr>
        <p:spPr>
          <a:xfrm>
            <a:off x="228600" y="228600"/>
            <a:ext cx="8686800" cy="838200"/>
          </a:xfrm>
          <a:prstGeom prst="roundRect">
            <a:avLst>
              <a:gd name="adj" fmla="val 3334"/>
            </a:avLst>
          </a:prstGeom>
          <a:gradFill>
            <a:gsLst>
              <a:gs pos="0">
                <a:schemeClr val="bg1"/>
              </a:gs>
              <a:gs pos="10000">
                <a:schemeClr val="tx1">
                  <a:lumMod val="75000"/>
                  <a:lumOff val="25000"/>
                </a:schemeClr>
              </a:gs>
              <a:gs pos="15000">
                <a:schemeClr val="accent2">
                  <a:lumMod val="40000"/>
                  <a:lumOff val="60000"/>
                </a:schemeClr>
              </a:gs>
              <a:gs pos="21000">
                <a:schemeClr val="bg1">
                  <a:lumMod val="95000"/>
                </a:schemeClr>
              </a:gs>
              <a:gs pos="20000">
                <a:schemeClr val="bg1"/>
              </a:gs>
              <a:gs pos="70000">
                <a:schemeClr val="bg1"/>
              </a:gs>
              <a:gs pos="84000">
                <a:schemeClr val="accent2">
                  <a:lumMod val="60000"/>
                  <a:lumOff val="40000"/>
                  <a:alpha val="27000"/>
                </a:schemeClr>
              </a:gs>
              <a:gs pos="88000">
                <a:schemeClr val="tx1">
                  <a:lumMod val="95000"/>
                  <a:lumOff val="5000"/>
                  <a:alpha val="38000"/>
                </a:schemeClr>
              </a:gs>
              <a:gs pos="100000">
                <a:schemeClr val="bg1"/>
              </a:gs>
            </a:gsLst>
            <a:lin ang="5400000" scaled="0"/>
          </a:gradFill>
          <a:ln w="41275">
            <a:solidFill>
              <a:schemeClr val="bg1"/>
            </a:solidFill>
          </a:ln>
          <a:scene3d>
            <a:camera prst="orthographicFront"/>
            <a:lightRig rig="threePt" dir="t"/>
          </a:scene3d>
          <a:sp3d>
            <a:bevelT w="0" h="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b="1" dirty="0" smtClean="0">
                <a:solidFill>
                  <a:schemeClr val="tx1"/>
                </a:solidFill>
                <a:cs typeface="Arial" charset="0"/>
              </a:rPr>
              <a:t>New CFTC Rules</a:t>
            </a:r>
            <a:endParaRPr lang="en-US" sz="4800" b="1" dirty="0">
              <a:solidFill>
                <a:schemeClr val="tx1"/>
              </a:solidFill>
              <a:cs typeface="Arial" charset="0"/>
            </a:endParaRPr>
          </a:p>
        </p:txBody>
      </p:sp>
      <p:sp>
        <p:nvSpPr>
          <p:cNvPr id="27" name="Oval 9"/>
          <p:cNvSpPr/>
          <p:nvPr/>
        </p:nvSpPr>
        <p:spPr>
          <a:xfrm>
            <a:off x="152400" y="304800"/>
            <a:ext cx="685800" cy="609600"/>
          </a:xfrm>
          <a:prstGeom prst="ellipse">
            <a:avLst/>
          </a:prstGeom>
          <a:gradFill>
            <a:gsLst>
              <a:gs pos="100000">
                <a:schemeClr val="bg1"/>
              </a:gs>
              <a:gs pos="17999">
                <a:schemeClr val="bg1"/>
              </a:gs>
              <a:gs pos="67000">
                <a:schemeClr val="bg1"/>
              </a:gs>
              <a:gs pos="86000">
                <a:schemeClr val="tx1"/>
              </a:gs>
              <a:gs pos="94000">
                <a:schemeClr val="accent2">
                  <a:lumMod val="40000"/>
                  <a:lumOff val="60000"/>
                </a:schemeClr>
              </a:gs>
              <a:gs pos="96000">
                <a:schemeClr val="tx1"/>
              </a:gs>
            </a:gsLst>
            <a:path path="shape">
              <a:fillToRect l="50000" t="50000" r="50000" b="50000"/>
            </a:path>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smtClean="0">
                <a:solidFill>
                  <a:schemeClr val="tx1"/>
                </a:solidFill>
              </a:rPr>
              <a:t>VI</a:t>
            </a:r>
            <a:endParaRPr lang="en-US" sz="2400" b="1" dirty="0">
              <a:solidFill>
                <a:schemeClr val="tx1"/>
              </a:solidFill>
            </a:endParaRPr>
          </a:p>
        </p:txBody>
      </p:sp>
      <p:sp>
        <p:nvSpPr>
          <p:cNvPr id="25" name="Rounded Rectangle 12"/>
          <p:cNvSpPr/>
          <p:nvPr/>
        </p:nvSpPr>
        <p:spPr>
          <a:xfrm>
            <a:off x="152400" y="1143000"/>
            <a:ext cx="8839200" cy="533400"/>
          </a:xfrm>
          <a:prstGeom prst="roundRect">
            <a:avLst>
              <a:gd name="adj" fmla="val 50000"/>
            </a:avLst>
          </a:prstGeom>
          <a:gradFill flip="none" rotWithShape="1">
            <a:gsLst>
              <a:gs pos="100000">
                <a:schemeClr val="bg1">
                  <a:alpha val="57000"/>
                </a:schemeClr>
              </a:gs>
              <a:gs pos="17999">
                <a:schemeClr val="bg1">
                  <a:alpha val="93000"/>
                </a:schemeClr>
              </a:gs>
              <a:gs pos="67000">
                <a:schemeClr val="bg1">
                  <a:alpha val="79000"/>
                </a:schemeClr>
              </a:gs>
              <a:gs pos="86000">
                <a:schemeClr val="bg1">
                  <a:lumMod val="85000"/>
                </a:schemeClr>
              </a:gs>
              <a:gs pos="94000">
                <a:schemeClr val="accent2">
                  <a:lumMod val="40000"/>
                  <a:lumOff val="60000"/>
                  <a:alpha val="66000"/>
                </a:schemeClr>
              </a:gs>
              <a:gs pos="96000">
                <a:schemeClr val="tx1">
                  <a:alpha val="16000"/>
                </a:schemeClr>
              </a:gs>
            </a:gsLst>
            <a:path path="shape">
              <a:fillToRect l="50000" t="50000" r="50000" b="50000"/>
            </a:path>
            <a:tileRect/>
          </a:gradFill>
          <a:ln w="41275">
            <a:solidFill>
              <a:schemeClr val="bg1">
                <a:alpha val="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i="1" dirty="0" smtClean="0">
                <a:solidFill>
                  <a:schemeClr val="tx1">
                    <a:lumMod val="95000"/>
                    <a:lumOff val="5000"/>
                  </a:schemeClr>
                </a:solidFill>
                <a:cs typeface="Arial" charset="0"/>
              </a:rPr>
              <a:t>PROPOSED REGULATIONS</a:t>
            </a:r>
            <a:endParaRPr lang="en-US" sz="4000" b="1" i="1" dirty="0">
              <a:solidFill>
                <a:schemeClr val="tx1">
                  <a:lumMod val="95000"/>
                  <a:lumOff val="5000"/>
                </a:schemeClr>
              </a:solidFill>
              <a:cs typeface="Arial" charset="0"/>
            </a:endParaRPr>
          </a:p>
        </p:txBody>
      </p:sp>
      <p:sp>
        <p:nvSpPr>
          <p:cNvPr id="13" name="Rounded Rectangle 14"/>
          <p:cNvSpPr/>
          <p:nvPr/>
        </p:nvSpPr>
        <p:spPr>
          <a:xfrm>
            <a:off x="228600" y="1676400"/>
            <a:ext cx="6781800" cy="381000"/>
          </a:xfrm>
          <a:prstGeom prst="roundRect">
            <a:avLst/>
          </a:prstGeom>
          <a:gradFill>
            <a:gsLst>
              <a:gs pos="100000">
                <a:schemeClr val="bg1"/>
              </a:gs>
              <a:gs pos="17999">
                <a:schemeClr val="bg1"/>
              </a:gs>
              <a:gs pos="36000">
                <a:schemeClr val="bg1"/>
              </a:gs>
              <a:gs pos="86000">
                <a:schemeClr val="bg1"/>
              </a:gs>
              <a:gs pos="94000">
                <a:schemeClr val="bg1">
                  <a:lumMod val="65000"/>
                </a:schemeClr>
              </a:gs>
              <a:gs pos="94000">
                <a:schemeClr val="bg2">
                  <a:lumMod val="50000"/>
                </a:schemeClr>
              </a:gs>
              <a:gs pos="96000">
                <a:schemeClr val="bg2">
                  <a:lumMod val="25000"/>
                </a:schemeClr>
              </a:gs>
            </a:gsLst>
            <a:path path="shape">
              <a:fillToRect l="50000" t="50000" r="50000" b="50000"/>
            </a:path>
          </a:gradFill>
          <a:ln w="41275">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514350" indent="-514350" algn="ctr">
              <a:defRPr/>
            </a:pPr>
            <a:r>
              <a:rPr lang="en-US" sz="3200" b="1" dirty="0" smtClean="0">
                <a:solidFill>
                  <a:schemeClr val="accent2">
                    <a:lumMod val="50000"/>
                  </a:schemeClr>
                </a:solidFill>
                <a:cs typeface="Arial" charset="0"/>
              </a:rPr>
              <a:t>TRANSPARENCY</a:t>
            </a:r>
            <a:endParaRPr lang="en-US" sz="3200" b="1" dirty="0">
              <a:solidFill>
                <a:schemeClr val="accent2">
                  <a:lumMod val="50000"/>
                </a:schemeClr>
              </a:solidFill>
              <a:cs typeface="Arial" charset="0"/>
            </a:endParaRPr>
          </a:p>
        </p:txBody>
      </p:sp>
      <p:sp>
        <p:nvSpPr>
          <p:cNvPr id="15" name="Rounded Rectangle 12"/>
          <p:cNvSpPr/>
          <p:nvPr/>
        </p:nvSpPr>
        <p:spPr>
          <a:xfrm>
            <a:off x="228600" y="2105025"/>
            <a:ext cx="1828800" cy="1676400"/>
          </a:xfrm>
          <a:prstGeom prst="roundRect">
            <a:avLst>
              <a:gd name="adj" fmla="val 0"/>
            </a:avLst>
          </a:prstGeom>
          <a:gradFill>
            <a:gsLst>
              <a:gs pos="100000">
                <a:schemeClr val="bg1">
                  <a:alpha val="57000"/>
                </a:schemeClr>
              </a:gs>
              <a:gs pos="17999">
                <a:schemeClr val="bg1">
                  <a:alpha val="93000"/>
                </a:schemeClr>
              </a:gs>
              <a:gs pos="67000">
                <a:schemeClr val="bg1">
                  <a:alpha val="79000"/>
                </a:schemeClr>
              </a:gs>
              <a:gs pos="86000">
                <a:schemeClr val="bg1">
                  <a:lumMod val="85000"/>
                </a:schemeClr>
              </a:gs>
              <a:gs pos="94000">
                <a:schemeClr val="accent2">
                  <a:lumMod val="40000"/>
                  <a:lumOff val="60000"/>
                  <a:alpha val="66000"/>
                </a:schemeClr>
              </a:gs>
              <a:gs pos="96000">
                <a:schemeClr val="tx1">
                  <a:alpha val="16000"/>
                </a:schemeClr>
              </a:gs>
            </a:gsLst>
            <a:path path="rect">
              <a:fillToRect l="100000" t="100000"/>
            </a:path>
          </a:gradFill>
          <a:ln w="41275">
            <a:solidFill>
              <a:schemeClr val="bg1">
                <a:alpha val="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tIns="182880" anchor="ctr"/>
          <a:lstStyle/>
          <a:p>
            <a:pPr algn="ctr">
              <a:defRPr/>
            </a:pPr>
            <a:r>
              <a:rPr lang="en-US" sz="2400" b="1" i="1" dirty="0" smtClean="0">
                <a:solidFill>
                  <a:schemeClr val="accent1">
                    <a:lumMod val="50000"/>
                  </a:schemeClr>
                </a:solidFill>
                <a:cs typeface="Arial" charset="0"/>
              </a:rPr>
              <a:t>Supporting</a:t>
            </a:r>
          </a:p>
          <a:p>
            <a:pPr algn="ctr">
              <a:defRPr/>
            </a:pPr>
            <a:r>
              <a:rPr lang="en-US" sz="2400" b="1" i="1" dirty="0" smtClean="0">
                <a:solidFill>
                  <a:schemeClr val="accent1">
                    <a:lumMod val="50000"/>
                  </a:schemeClr>
                </a:solidFill>
                <a:cs typeface="Arial" charset="0"/>
              </a:rPr>
              <a:t>Argument</a:t>
            </a:r>
            <a:endParaRPr lang="en-US" sz="2400" b="1" i="1" dirty="0">
              <a:solidFill>
                <a:schemeClr val="accent1">
                  <a:lumMod val="50000"/>
                </a:schemeClr>
              </a:solidFill>
              <a:cs typeface="Arial" charset="0"/>
            </a:endParaRPr>
          </a:p>
        </p:txBody>
      </p:sp>
      <p:sp>
        <p:nvSpPr>
          <p:cNvPr id="17" name="갈매기형 수장 16"/>
          <p:cNvSpPr/>
          <p:nvPr/>
        </p:nvSpPr>
        <p:spPr>
          <a:xfrm>
            <a:off x="1828800" y="2181225"/>
            <a:ext cx="304800" cy="1600200"/>
          </a:xfrm>
          <a:prstGeom prst="chevron">
            <a:avLst>
              <a:gd name="adj" fmla="val 43750"/>
            </a:avLst>
          </a:prstGeom>
          <a:gradFill flip="none" rotWithShape="1">
            <a:gsLst>
              <a:gs pos="73000">
                <a:schemeClr val="accent1">
                  <a:lumMod val="75000"/>
                </a:schemeClr>
              </a:gs>
              <a:gs pos="17999">
                <a:schemeClr val="bg1"/>
              </a:gs>
              <a:gs pos="36000">
                <a:schemeClr val="accent1">
                  <a:lumMod val="50000"/>
                </a:schemeClr>
              </a:gs>
              <a:gs pos="86000">
                <a:schemeClr val="bg1"/>
              </a:gs>
              <a:gs pos="94000">
                <a:schemeClr val="bg1">
                  <a:lumMod val="75000"/>
                </a:schemeClr>
              </a:gs>
            </a:gsLst>
            <a:path path="shape">
              <a:fillToRect l="50000" t="50000" r="50000" b="50000"/>
            </a:path>
            <a:tileRect/>
          </a:gradFill>
          <a:ln w="41275">
            <a:solidFill>
              <a:schemeClr val="accent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365760" tIns="182880" bIns="0" rtlCol="0" anchor="ctr"/>
          <a:lstStyle/>
          <a:p>
            <a:pPr algn="ctr"/>
            <a:endParaRPr lang="en-US" b="1" dirty="0" smtClean="0">
              <a:solidFill>
                <a:schemeClr val="tx1"/>
              </a:solidFill>
              <a:cs typeface="Arial" charset="0"/>
            </a:endParaRPr>
          </a:p>
        </p:txBody>
      </p:sp>
      <p:sp>
        <p:nvSpPr>
          <p:cNvPr id="18" name="Rounded Rectangle 12"/>
          <p:cNvSpPr/>
          <p:nvPr/>
        </p:nvSpPr>
        <p:spPr>
          <a:xfrm>
            <a:off x="2057400" y="3810000"/>
            <a:ext cx="6858000" cy="2362200"/>
          </a:xfrm>
          <a:prstGeom prst="roundRect">
            <a:avLst>
              <a:gd name="adj" fmla="val 0"/>
            </a:avLst>
          </a:prstGeom>
          <a:gradFill flip="none" rotWithShape="1">
            <a:gsLst>
              <a:gs pos="100000">
                <a:schemeClr val="bg1"/>
              </a:gs>
              <a:gs pos="17999">
                <a:schemeClr val="bg1"/>
              </a:gs>
              <a:gs pos="36000">
                <a:schemeClr val="bg1"/>
              </a:gs>
              <a:gs pos="86000">
                <a:schemeClr val="bg1"/>
              </a:gs>
              <a:gs pos="94000">
                <a:schemeClr val="bg1">
                  <a:lumMod val="75000"/>
                  <a:alpha val="97000"/>
                </a:schemeClr>
              </a:gs>
            </a:gsLst>
            <a:path path="shape">
              <a:fillToRect l="50000" t="50000" r="50000" b="50000"/>
            </a:path>
            <a:tileRect/>
          </a:gradFill>
          <a:ln w="41275">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anchor="ctr"/>
          <a:lstStyle/>
          <a:p>
            <a:pPr marL="514350" indent="-514350">
              <a:defRPr/>
            </a:pPr>
            <a:r>
              <a:rPr lang="en-US" dirty="0" smtClean="0">
                <a:solidFill>
                  <a:schemeClr val="accent1">
                    <a:lumMod val="50000"/>
                  </a:schemeClr>
                </a:solidFill>
                <a:cs typeface="Arial" charset="0"/>
              </a:rPr>
              <a:t>(1) Since it may not be possible for the OTC market to influence price</a:t>
            </a:r>
          </a:p>
          <a:p>
            <a:pPr marL="514350" indent="-514350">
              <a:defRPr/>
            </a:pPr>
            <a:r>
              <a:rPr lang="en-US" dirty="0" smtClean="0">
                <a:solidFill>
                  <a:schemeClr val="accent1">
                    <a:lumMod val="50000"/>
                  </a:schemeClr>
                </a:solidFill>
                <a:cs typeface="Arial" charset="0"/>
              </a:rPr>
              <a:t>discovery, and since their prices are determined by the Futures Market,</a:t>
            </a:r>
          </a:p>
          <a:p>
            <a:pPr marL="514350" indent="-514350">
              <a:defRPr/>
            </a:pPr>
            <a:r>
              <a:rPr lang="en-US" dirty="0" smtClean="0">
                <a:solidFill>
                  <a:schemeClr val="accent1">
                    <a:lumMod val="50000"/>
                  </a:schemeClr>
                </a:solidFill>
                <a:cs typeface="Arial" charset="0"/>
              </a:rPr>
              <a:t>the effort will not achieve its insinuated aims. It is misleading to the</a:t>
            </a:r>
          </a:p>
          <a:p>
            <a:pPr marL="514350" indent="-514350">
              <a:defRPr/>
            </a:pPr>
            <a:r>
              <a:rPr lang="en-US" dirty="0" smtClean="0">
                <a:solidFill>
                  <a:schemeClr val="accent1">
                    <a:lumMod val="50000"/>
                  </a:schemeClr>
                </a:solidFill>
                <a:cs typeface="Arial" charset="0"/>
              </a:rPr>
              <a:t>public.</a:t>
            </a:r>
          </a:p>
          <a:p>
            <a:pPr marL="514350" indent="-514350">
              <a:defRPr/>
            </a:pPr>
            <a:endParaRPr lang="en-US" sz="400" dirty="0" smtClean="0">
              <a:solidFill>
                <a:schemeClr val="accent1">
                  <a:lumMod val="50000"/>
                </a:schemeClr>
              </a:solidFill>
              <a:cs typeface="Arial" charset="0"/>
            </a:endParaRPr>
          </a:p>
          <a:p>
            <a:pPr marL="514350" indent="-514350">
              <a:defRPr/>
            </a:pPr>
            <a:r>
              <a:rPr lang="en-US" dirty="0" smtClean="0">
                <a:solidFill>
                  <a:schemeClr val="accent1">
                    <a:lumMod val="50000"/>
                  </a:schemeClr>
                </a:solidFill>
                <a:cs typeface="Arial" charset="0"/>
              </a:rPr>
              <a:t>(2) The public has no inalienable right to obtain market information </a:t>
            </a:r>
          </a:p>
          <a:p>
            <a:pPr marL="514350" indent="-514350">
              <a:defRPr/>
            </a:pPr>
            <a:r>
              <a:rPr lang="en-US" dirty="0" smtClean="0">
                <a:solidFill>
                  <a:schemeClr val="accent1">
                    <a:lumMod val="50000"/>
                  </a:schemeClr>
                </a:solidFill>
                <a:cs typeface="Arial" charset="0"/>
              </a:rPr>
              <a:t>acquired by banks since they invested capital to obtain that information. </a:t>
            </a:r>
          </a:p>
          <a:p>
            <a:pPr marL="514350" indent="-514350">
              <a:defRPr/>
            </a:pPr>
            <a:r>
              <a:rPr lang="en-US" dirty="0" smtClean="0">
                <a:solidFill>
                  <a:schemeClr val="accent1">
                    <a:lumMod val="50000"/>
                  </a:schemeClr>
                </a:solidFill>
                <a:cs typeface="Arial" charset="0"/>
              </a:rPr>
              <a:t>The belief that people are entitled to information is flawed.</a:t>
            </a:r>
            <a:endParaRPr lang="en-US" dirty="0">
              <a:solidFill>
                <a:schemeClr val="accent1">
                  <a:lumMod val="50000"/>
                </a:schemeClr>
              </a:solidFill>
              <a:cs typeface="Arial" charset="0"/>
            </a:endParaRPr>
          </a:p>
        </p:txBody>
      </p:sp>
      <p:sp>
        <p:nvSpPr>
          <p:cNvPr id="19" name="Rounded Rectangle 12"/>
          <p:cNvSpPr/>
          <p:nvPr/>
        </p:nvSpPr>
        <p:spPr>
          <a:xfrm>
            <a:off x="304800" y="3810000"/>
            <a:ext cx="1828800" cy="2362200"/>
          </a:xfrm>
          <a:prstGeom prst="roundRect">
            <a:avLst>
              <a:gd name="adj" fmla="val 0"/>
            </a:avLst>
          </a:prstGeom>
          <a:gradFill>
            <a:gsLst>
              <a:gs pos="100000">
                <a:schemeClr val="bg1">
                  <a:alpha val="57000"/>
                </a:schemeClr>
              </a:gs>
              <a:gs pos="17999">
                <a:schemeClr val="bg1">
                  <a:alpha val="93000"/>
                </a:schemeClr>
              </a:gs>
              <a:gs pos="67000">
                <a:schemeClr val="bg1">
                  <a:alpha val="79000"/>
                </a:schemeClr>
              </a:gs>
              <a:gs pos="86000">
                <a:schemeClr val="bg1">
                  <a:lumMod val="85000"/>
                </a:schemeClr>
              </a:gs>
              <a:gs pos="94000">
                <a:schemeClr val="accent2">
                  <a:lumMod val="40000"/>
                  <a:lumOff val="60000"/>
                  <a:alpha val="66000"/>
                </a:schemeClr>
              </a:gs>
              <a:gs pos="96000">
                <a:schemeClr val="tx1">
                  <a:alpha val="16000"/>
                </a:schemeClr>
              </a:gs>
            </a:gsLst>
            <a:path path="rect">
              <a:fillToRect l="100000" t="100000"/>
            </a:path>
          </a:gradFill>
          <a:ln w="41275">
            <a:solidFill>
              <a:schemeClr val="bg1">
                <a:alpha val="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i="1" dirty="0" smtClean="0">
                <a:solidFill>
                  <a:schemeClr val="accent2">
                    <a:lumMod val="50000"/>
                  </a:schemeClr>
                </a:solidFill>
                <a:cs typeface="Arial" charset="0"/>
              </a:rPr>
              <a:t>Opposing</a:t>
            </a:r>
          </a:p>
          <a:p>
            <a:pPr algn="ctr">
              <a:defRPr/>
            </a:pPr>
            <a:r>
              <a:rPr lang="en-US" sz="2400" b="1" i="1" dirty="0" smtClean="0">
                <a:solidFill>
                  <a:schemeClr val="accent2">
                    <a:lumMod val="50000"/>
                  </a:schemeClr>
                </a:solidFill>
                <a:cs typeface="Arial" charset="0"/>
              </a:rPr>
              <a:t>Argument</a:t>
            </a:r>
            <a:endParaRPr lang="en-US" sz="2400" b="1" i="1" dirty="0">
              <a:solidFill>
                <a:schemeClr val="accent2">
                  <a:lumMod val="50000"/>
                </a:schemeClr>
              </a:solidFill>
              <a:cs typeface="Arial" charset="0"/>
            </a:endParaRPr>
          </a:p>
        </p:txBody>
      </p:sp>
      <p:sp>
        <p:nvSpPr>
          <p:cNvPr id="22" name="갈매기형 수장 21"/>
          <p:cNvSpPr/>
          <p:nvPr/>
        </p:nvSpPr>
        <p:spPr>
          <a:xfrm>
            <a:off x="1905000" y="3914775"/>
            <a:ext cx="228600" cy="2257425"/>
          </a:xfrm>
          <a:prstGeom prst="chevron">
            <a:avLst/>
          </a:prstGeom>
          <a:gradFill flip="none" rotWithShape="1">
            <a:gsLst>
              <a:gs pos="73000">
                <a:schemeClr val="accent2">
                  <a:lumMod val="50000"/>
                </a:schemeClr>
              </a:gs>
              <a:gs pos="17999">
                <a:schemeClr val="bg1"/>
              </a:gs>
              <a:gs pos="36000">
                <a:srgbClr val="CC0066"/>
              </a:gs>
              <a:gs pos="86000">
                <a:schemeClr val="bg1"/>
              </a:gs>
              <a:gs pos="94000">
                <a:schemeClr val="bg1">
                  <a:lumMod val="75000"/>
                </a:schemeClr>
              </a:gs>
            </a:gsLst>
            <a:path path="shape">
              <a:fillToRect l="50000" t="50000" r="50000" b="50000"/>
            </a:path>
            <a:tileRect/>
          </a:gradFill>
          <a:ln w="41275">
            <a:solidFill>
              <a:schemeClr val="accent2">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365760" tIns="914400" bIns="0" rtlCol="0" anchor="ctr"/>
          <a:lstStyle/>
          <a:p>
            <a:pPr algn="ctr"/>
            <a:endParaRPr lang="en-US" b="1" dirty="0" smtClean="0">
              <a:solidFill>
                <a:schemeClr val="tx1"/>
              </a:solidFill>
              <a:cs typeface="Arial" charset="0"/>
            </a:endParaRPr>
          </a:p>
        </p:txBody>
      </p:sp>
      <p:sp>
        <p:nvSpPr>
          <p:cNvPr id="20" name="Rounded Rectangle 12"/>
          <p:cNvSpPr/>
          <p:nvPr/>
        </p:nvSpPr>
        <p:spPr>
          <a:xfrm>
            <a:off x="0" y="6324600"/>
            <a:ext cx="9144000" cy="533400"/>
          </a:xfrm>
          <a:prstGeom prst="roundRect">
            <a:avLst>
              <a:gd name="adj" fmla="val 3125"/>
            </a:avLst>
          </a:prstGeom>
          <a:gradFill>
            <a:gsLst>
              <a:gs pos="100000">
                <a:schemeClr val="bg1">
                  <a:alpha val="39000"/>
                </a:schemeClr>
              </a:gs>
              <a:gs pos="17999">
                <a:schemeClr val="bg1">
                  <a:alpha val="34000"/>
                </a:schemeClr>
              </a:gs>
              <a:gs pos="67000">
                <a:schemeClr val="bg1"/>
              </a:gs>
              <a:gs pos="86000">
                <a:schemeClr val="bg1">
                  <a:lumMod val="65000"/>
                  <a:alpha val="65000"/>
                </a:schemeClr>
              </a:gs>
              <a:gs pos="94000">
                <a:schemeClr val="accent2">
                  <a:lumMod val="40000"/>
                  <a:lumOff val="60000"/>
                  <a:alpha val="36000"/>
                </a:schemeClr>
              </a:gs>
              <a:gs pos="96000">
                <a:schemeClr val="bg1"/>
              </a:gs>
            </a:gsLst>
            <a:path path="rect">
              <a:fillToRect l="100000" t="100000"/>
            </a:path>
          </a:gradFill>
          <a:ln w="41275">
            <a:solidFill>
              <a:schemeClr val="bg1">
                <a:alpha val="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400" b="1" i="1" dirty="0" smtClean="0">
                <a:solidFill>
                  <a:schemeClr val="bg2">
                    <a:lumMod val="25000"/>
                  </a:schemeClr>
                </a:solidFill>
                <a:cs typeface="Arial" charset="0"/>
              </a:rPr>
              <a:t>Immoral Entitlement</a:t>
            </a:r>
            <a:endParaRPr lang="en-US" sz="3400" b="1" i="1" dirty="0">
              <a:solidFill>
                <a:schemeClr val="bg2">
                  <a:lumMod val="25000"/>
                </a:schemeClr>
              </a:solidFill>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그림 22" descr="Refinery.JPG"/>
          <p:cNvPicPr>
            <a:picLocks noChangeAspect="1"/>
          </p:cNvPicPr>
          <p:nvPr/>
        </p:nvPicPr>
        <p:blipFill>
          <a:blip r:embed="rId3" cstate="print">
            <a:duotone>
              <a:prstClr val="black"/>
              <a:srgbClr val="D9C3A5">
                <a:tint val="50000"/>
                <a:satMod val="180000"/>
              </a:srgbClr>
            </a:duotone>
            <a:lum bright="10000"/>
          </a:blip>
          <a:stretch>
            <a:fillRect/>
          </a:stretch>
        </p:blipFill>
        <p:spPr>
          <a:xfrm>
            <a:off x="228600" y="228600"/>
            <a:ext cx="8610600" cy="6423039"/>
          </a:xfrm>
          <a:prstGeom prst="rect">
            <a:avLst/>
          </a:prstGeom>
        </p:spPr>
      </p:pic>
      <p:sp>
        <p:nvSpPr>
          <p:cNvPr id="19" name="Rounded Rectangle 7"/>
          <p:cNvSpPr/>
          <p:nvPr/>
        </p:nvSpPr>
        <p:spPr>
          <a:xfrm>
            <a:off x="228600" y="228600"/>
            <a:ext cx="8686800" cy="838200"/>
          </a:xfrm>
          <a:prstGeom prst="roundRect">
            <a:avLst>
              <a:gd name="adj" fmla="val 3334"/>
            </a:avLst>
          </a:prstGeom>
          <a:gradFill>
            <a:gsLst>
              <a:gs pos="0">
                <a:schemeClr val="bg1"/>
              </a:gs>
              <a:gs pos="10000">
                <a:schemeClr val="tx1">
                  <a:lumMod val="75000"/>
                  <a:lumOff val="25000"/>
                </a:schemeClr>
              </a:gs>
              <a:gs pos="15000">
                <a:schemeClr val="accent2">
                  <a:lumMod val="40000"/>
                  <a:lumOff val="60000"/>
                </a:schemeClr>
              </a:gs>
              <a:gs pos="21000">
                <a:schemeClr val="bg1">
                  <a:lumMod val="95000"/>
                </a:schemeClr>
              </a:gs>
              <a:gs pos="20000">
                <a:schemeClr val="bg1"/>
              </a:gs>
              <a:gs pos="70000">
                <a:schemeClr val="bg1"/>
              </a:gs>
              <a:gs pos="84000">
                <a:schemeClr val="accent2">
                  <a:lumMod val="60000"/>
                  <a:lumOff val="40000"/>
                  <a:alpha val="27000"/>
                </a:schemeClr>
              </a:gs>
              <a:gs pos="88000">
                <a:schemeClr val="tx1">
                  <a:lumMod val="95000"/>
                  <a:lumOff val="5000"/>
                  <a:alpha val="38000"/>
                </a:schemeClr>
              </a:gs>
              <a:gs pos="100000">
                <a:schemeClr val="bg1"/>
              </a:gs>
            </a:gsLst>
            <a:lin ang="5400000" scaled="0"/>
          </a:gradFill>
          <a:ln w="41275">
            <a:solidFill>
              <a:schemeClr val="bg1"/>
            </a:solidFill>
          </a:ln>
          <a:scene3d>
            <a:camera prst="orthographicFront"/>
            <a:lightRig rig="threePt" dir="t"/>
          </a:scene3d>
          <a:sp3d>
            <a:bevelT w="0" h="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b="1" dirty="0" smtClean="0">
                <a:solidFill>
                  <a:schemeClr val="tx1"/>
                </a:solidFill>
                <a:cs typeface="Arial" charset="0"/>
              </a:rPr>
              <a:t>CONCLUSION</a:t>
            </a:r>
            <a:endParaRPr lang="en-US" sz="4800" b="1" dirty="0">
              <a:solidFill>
                <a:schemeClr val="tx1"/>
              </a:solidFill>
              <a:cs typeface="Arial" charset="0"/>
            </a:endParaRPr>
          </a:p>
        </p:txBody>
      </p:sp>
      <p:sp>
        <p:nvSpPr>
          <p:cNvPr id="35" name="Oval 9"/>
          <p:cNvSpPr/>
          <p:nvPr/>
        </p:nvSpPr>
        <p:spPr>
          <a:xfrm>
            <a:off x="152400" y="304800"/>
            <a:ext cx="685800" cy="609600"/>
          </a:xfrm>
          <a:prstGeom prst="ellipse">
            <a:avLst/>
          </a:prstGeom>
          <a:gradFill>
            <a:gsLst>
              <a:gs pos="100000">
                <a:schemeClr val="bg1"/>
              </a:gs>
              <a:gs pos="17999">
                <a:schemeClr val="bg1"/>
              </a:gs>
              <a:gs pos="67000">
                <a:schemeClr val="bg1"/>
              </a:gs>
              <a:gs pos="86000">
                <a:schemeClr val="tx1"/>
              </a:gs>
              <a:gs pos="94000">
                <a:schemeClr val="accent2">
                  <a:lumMod val="40000"/>
                  <a:lumOff val="60000"/>
                </a:schemeClr>
              </a:gs>
              <a:gs pos="96000">
                <a:schemeClr val="tx1"/>
              </a:gs>
            </a:gsLst>
            <a:path path="shape">
              <a:fillToRect l="50000" t="50000" r="50000" b="50000"/>
            </a:path>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smtClean="0">
                <a:solidFill>
                  <a:schemeClr val="tx1"/>
                </a:solidFill>
              </a:rPr>
              <a:t>VII</a:t>
            </a:r>
            <a:endParaRPr lang="en-US" sz="2000" b="1" dirty="0">
              <a:solidFill>
                <a:schemeClr val="tx1"/>
              </a:solidFill>
            </a:endParaRPr>
          </a:p>
        </p:txBody>
      </p:sp>
      <p:sp>
        <p:nvSpPr>
          <p:cNvPr id="9" name="Rounded Rectangle 12"/>
          <p:cNvSpPr/>
          <p:nvPr/>
        </p:nvSpPr>
        <p:spPr>
          <a:xfrm>
            <a:off x="152400" y="1295400"/>
            <a:ext cx="8839200" cy="533400"/>
          </a:xfrm>
          <a:prstGeom prst="roundRect">
            <a:avLst>
              <a:gd name="adj" fmla="val 50000"/>
            </a:avLst>
          </a:prstGeom>
          <a:gradFill flip="none" rotWithShape="1">
            <a:gsLst>
              <a:gs pos="100000">
                <a:schemeClr val="bg1"/>
              </a:gs>
              <a:gs pos="17999">
                <a:schemeClr val="bg1">
                  <a:alpha val="93000"/>
                </a:schemeClr>
              </a:gs>
              <a:gs pos="67000">
                <a:schemeClr val="bg1">
                  <a:alpha val="79000"/>
                </a:schemeClr>
              </a:gs>
              <a:gs pos="86000">
                <a:schemeClr val="bg1"/>
              </a:gs>
              <a:gs pos="94000">
                <a:schemeClr val="bg1"/>
              </a:gs>
              <a:gs pos="96000">
                <a:schemeClr val="tx1">
                  <a:alpha val="16000"/>
                </a:schemeClr>
              </a:gs>
            </a:gsLst>
            <a:path path="shape">
              <a:fillToRect l="50000" t="50000" r="50000" b="50000"/>
            </a:path>
            <a:tileRect/>
          </a:gradFill>
          <a:ln w="41275">
            <a:solidFill>
              <a:schemeClr val="bg1">
                <a:alpha val="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i="1" dirty="0" smtClean="0">
                <a:solidFill>
                  <a:schemeClr val="tx1"/>
                </a:solidFill>
                <a:latin typeface="Arial" pitchFamily="34" charset="0"/>
                <a:cs typeface="Arial" pitchFamily="34" charset="0"/>
              </a:rPr>
              <a:t>Who is behind high oil prices?</a:t>
            </a:r>
          </a:p>
        </p:txBody>
      </p:sp>
      <p:sp>
        <p:nvSpPr>
          <p:cNvPr id="10" name="Rounded Rectangle 12"/>
          <p:cNvSpPr/>
          <p:nvPr/>
        </p:nvSpPr>
        <p:spPr>
          <a:xfrm>
            <a:off x="228600" y="2286000"/>
            <a:ext cx="8610600" cy="2209800"/>
          </a:xfrm>
          <a:prstGeom prst="roundRect">
            <a:avLst>
              <a:gd name="adj" fmla="val 0"/>
            </a:avLst>
          </a:prstGeom>
          <a:gradFill flip="none" rotWithShape="1">
            <a:gsLst>
              <a:gs pos="100000">
                <a:schemeClr val="bg1"/>
              </a:gs>
              <a:gs pos="17999">
                <a:schemeClr val="bg1"/>
              </a:gs>
              <a:gs pos="36000">
                <a:schemeClr val="bg1"/>
              </a:gs>
              <a:gs pos="86000">
                <a:schemeClr val="bg1"/>
              </a:gs>
              <a:gs pos="94000">
                <a:schemeClr val="bg1">
                  <a:lumMod val="75000"/>
                  <a:alpha val="97000"/>
                </a:schemeClr>
              </a:gs>
            </a:gsLst>
            <a:path path="shape">
              <a:fillToRect l="50000" t="50000" r="50000" b="50000"/>
            </a:path>
            <a:tileRect/>
          </a:gradFill>
          <a:ln w="41275">
            <a:noFill/>
          </a:ln>
        </p:spPr>
        <p:style>
          <a:lnRef idx="2">
            <a:schemeClr val="accent1">
              <a:shade val="50000"/>
            </a:schemeClr>
          </a:lnRef>
          <a:fillRef idx="1">
            <a:schemeClr val="accent1"/>
          </a:fillRef>
          <a:effectRef idx="0">
            <a:schemeClr val="accent1"/>
          </a:effectRef>
          <a:fontRef idx="minor">
            <a:schemeClr val="lt1"/>
          </a:fontRef>
        </p:style>
        <p:txBody>
          <a:bodyPr lIns="91440" tIns="182880" rIns="0" bIns="0" anchor="ctr"/>
          <a:lstStyle/>
          <a:p>
            <a:pPr algn="ctr">
              <a:defRPr/>
            </a:pPr>
            <a:r>
              <a:rPr lang="en-US" sz="2800" b="1" i="1" dirty="0" smtClean="0">
                <a:solidFill>
                  <a:schemeClr val="tx1"/>
                </a:solidFill>
                <a:cs typeface="Arial" charset="0"/>
              </a:rPr>
              <a:t>(1) OPEC, Wall Street, Corrupt Banks? No! </a:t>
            </a:r>
            <a:endParaRPr lang="en-US" sz="2800" b="1" i="1" dirty="0" smtClean="0">
              <a:solidFill>
                <a:schemeClr val="bg2">
                  <a:lumMod val="25000"/>
                </a:schemeClr>
              </a:solidFill>
              <a:cs typeface="Arial" charset="0"/>
            </a:endParaRPr>
          </a:p>
          <a:p>
            <a:pPr algn="ctr">
              <a:defRPr/>
            </a:pPr>
            <a:r>
              <a:rPr lang="en-US" sz="2800" b="1" i="1" dirty="0" smtClean="0">
                <a:solidFill>
                  <a:schemeClr val="accent1">
                    <a:lumMod val="50000"/>
                  </a:schemeClr>
                </a:solidFill>
                <a:cs typeface="Arial" charset="0"/>
              </a:rPr>
              <a:t>(2) Oil Supply &amp; Demand Fundamentals? Yes!</a:t>
            </a:r>
          </a:p>
          <a:p>
            <a:pPr algn="ctr">
              <a:defRPr/>
            </a:pPr>
            <a:r>
              <a:rPr lang="en-US" sz="2800" b="1" i="1" dirty="0" smtClean="0">
                <a:solidFill>
                  <a:schemeClr val="accent1">
                    <a:lumMod val="50000"/>
                  </a:schemeClr>
                </a:solidFill>
                <a:cs typeface="Arial" charset="0"/>
              </a:rPr>
              <a:t>(3) Energy Price Ceilings &amp; Control? Yes!</a:t>
            </a:r>
          </a:p>
          <a:p>
            <a:pPr algn="ctr">
              <a:defRPr/>
            </a:pPr>
            <a:r>
              <a:rPr lang="en-US" sz="2800" b="1" i="1" dirty="0" smtClean="0">
                <a:solidFill>
                  <a:schemeClr val="accent1">
                    <a:lumMod val="50000"/>
                  </a:schemeClr>
                </a:solidFill>
                <a:cs typeface="Arial" charset="0"/>
              </a:rPr>
              <a:t>(4) The Average Consumer? Yes!</a:t>
            </a:r>
          </a:p>
          <a:p>
            <a:pPr algn="ctr">
              <a:defRPr/>
            </a:pPr>
            <a:r>
              <a:rPr lang="en-US" sz="2800" b="1" i="1" dirty="0" smtClean="0">
                <a:solidFill>
                  <a:schemeClr val="accent1">
                    <a:lumMod val="50000"/>
                  </a:schemeClr>
                </a:solidFill>
                <a:cs typeface="Arial" charset="0"/>
              </a:rPr>
              <a:t>(5) Government Social Policies Promoting Demand? Yes!</a:t>
            </a:r>
          </a:p>
          <a:p>
            <a:pPr algn="ctr">
              <a:defRPr/>
            </a:pPr>
            <a:endParaRPr lang="en-US" sz="100" dirty="0" smtClean="0">
              <a:solidFill>
                <a:schemeClr val="accent1">
                  <a:lumMod val="50000"/>
                </a:schemeClr>
              </a:solidFill>
            </a:endParaRPr>
          </a:p>
          <a:p>
            <a:pPr marL="514350" indent="-514350">
              <a:defRPr/>
            </a:pPr>
            <a:endParaRPr lang="en-US" dirty="0">
              <a:solidFill>
                <a:schemeClr val="accent1">
                  <a:lumMod val="50000"/>
                </a:schemeClr>
              </a:solidFill>
              <a:cs typeface="Arial" charset="0"/>
            </a:endParaRPr>
          </a:p>
        </p:txBody>
      </p:sp>
      <p:sp>
        <p:nvSpPr>
          <p:cNvPr id="11" name="Rounded Rectangle 93"/>
          <p:cNvSpPr/>
          <p:nvPr/>
        </p:nvSpPr>
        <p:spPr>
          <a:xfrm>
            <a:off x="152400" y="5105400"/>
            <a:ext cx="8763000" cy="838200"/>
          </a:xfrm>
          <a:prstGeom prst="roundRect">
            <a:avLst>
              <a:gd name="adj" fmla="val 11524"/>
            </a:avLst>
          </a:prstGeom>
          <a:gradFill>
            <a:gsLst>
              <a:gs pos="56000">
                <a:schemeClr val="bg1"/>
              </a:gs>
              <a:gs pos="51000">
                <a:schemeClr val="bg1"/>
              </a:gs>
              <a:gs pos="74000">
                <a:schemeClr val="tx1">
                  <a:alpha val="31000"/>
                </a:schemeClr>
              </a:gs>
              <a:gs pos="94000">
                <a:schemeClr val="bg1"/>
              </a:gs>
              <a:gs pos="96000">
                <a:srgbClr val="ECECEC"/>
              </a:gs>
            </a:gsLst>
            <a:path path="shape">
              <a:fillToRect l="50000" t="50000" r="50000" b="50000"/>
            </a:path>
          </a:gradFill>
          <a:ln w="63500">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sz="2000" b="1" dirty="0" smtClean="0">
                <a:solidFill>
                  <a:schemeClr val="tx1"/>
                </a:solidFill>
                <a:cs typeface="Arial" charset="0"/>
              </a:rPr>
              <a:t>Cure the Disease, not the Symptom!</a:t>
            </a:r>
            <a:endParaRPr lang="en-US" sz="2000" b="1" dirty="0">
              <a:solidFill>
                <a:srgbClr val="7D092A"/>
              </a:solidFill>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그림 22" descr="Refinery.JPG"/>
          <p:cNvPicPr>
            <a:picLocks noChangeAspect="1"/>
          </p:cNvPicPr>
          <p:nvPr/>
        </p:nvPicPr>
        <p:blipFill>
          <a:blip r:embed="rId3" cstate="print">
            <a:duotone>
              <a:prstClr val="black"/>
              <a:srgbClr val="D9C3A5">
                <a:tint val="50000"/>
                <a:satMod val="180000"/>
              </a:srgbClr>
            </a:duotone>
            <a:lum bright="10000"/>
          </a:blip>
          <a:stretch>
            <a:fillRect/>
          </a:stretch>
        </p:blipFill>
        <p:spPr>
          <a:xfrm>
            <a:off x="228600" y="228600"/>
            <a:ext cx="8610600" cy="6423039"/>
          </a:xfrm>
          <a:prstGeom prst="rect">
            <a:avLst/>
          </a:prstGeom>
        </p:spPr>
      </p:pic>
      <p:sp>
        <p:nvSpPr>
          <p:cNvPr id="19" name="Rounded Rectangle 7"/>
          <p:cNvSpPr/>
          <p:nvPr/>
        </p:nvSpPr>
        <p:spPr>
          <a:xfrm>
            <a:off x="228600" y="228600"/>
            <a:ext cx="8686800" cy="838200"/>
          </a:xfrm>
          <a:prstGeom prst="roundRect">
            <a:avLst>
              <a:gd name="adj" fmla="val 3334"/>
            </a:avLst>
          </a:prstGeom>
          <a:gradFill>
            <a:gsLst>
              <a:gs pos="0">
                <a:schemeClr val="bg1"/>
              </a:gs>
              <a:gs pos="10000">
                <a:schemeClr val="tx1">
                  <a:lumMod val="75000"/>
                  <a:lumOff val="25000"/>
                </a:schemeClr>
              </a:gs>
              <a:gs pos="15000">
                <a:schemeClr val="accent2">
                  <a:lumMod val="40000"/>
                  <a:lumOff val="60000"/>
                </a:schemeClr>
              </a:gs>
              <a:gs pos="21000">
                <a:schemeClr val="bg1">
                  <a:lumMod val="95000"/>
                </a:schemeClr>
              </a:gs>
              <a:gs pos="20000">
                <a:schemeClr val="bg1"/>
              </a:gs>
              <a:gs pos="70000">
                <a:schemeClr val="bg1"/>
              </a:gs>
              <a:gs pos="84000">
                <a:schemeClr val="accent2">
                  <a:lumMod val="60000"/>
                  <a:lumOff val="40000"/>
                  <a:alpha val="27000"/>
                </a:schemeClr>
              </a:gs>
              <a:gs pos="88000">
                <a:schemeClr val="tx1">
                  <a:lumMod val="95000"/>
                  <a:lumOff val="5000"/>
                  <a:alpha val="38000"/>
                </a:schemeClr>
              </a:gs>
              <a:gs pos="100000">
                <a:schemeClr val="bg1"/>
              </a:gs>
            </a:gsLst>
            <a:lin ang="5400000" scaled="0"/>
          </a:gradFill>
          <a:ln w="41275">
            <a:solidFill>
              <a:schemeClr val="bg1"/>
            </a:solidFill>
          </a:ln>
          <a:scene3d>
            <a:camera prst="orthographicFront"/>
            <a:lightRig rig="threePt" dir="t"/>
          </a:scene3d>
          <a:sp3d>
            <a:bevelT w="0" h="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b="1" dirty="0" smtClean="0">
                <a:solidFill>
                  <a:schemeClr val="tx1"/>
                </a:solidFill>
                <a:cs typeface="Arial" charset="0"/>
              </a:rPr>
              <a:t>CONCLUSION</a:t>
            </a:r>
            <a:endParaRPr lang="en-US" sz="4800" b="1" dirty="0">
              <a:solidFill>
                <a:schemeClr val="tx1"/>
              </a:solidFill>
              <a:cs typeface="Arial" charset="0"/>
            </a:endParaRPr>
          </a:p>
        </p:txBody>
      </p:sp>
      <p:sp>
        <p:nvSpPr>
          <p:cNvPr id="35" name="Oval 9"/>
          <p:cNvSpPr/>
          <p:nvPr/>
        </p:nvSpPr>
        <p:spPr>
          <a:xfrm>
            <a:off x="152400" y="304800"/>
            <a:ext cx="685800" cy="609600"/>
          </a:xfrm>
          <a:prstGeom prst="ellipse">
            <a:avLst/>
          </a:prstGeom>
          <a:gradFill>
            <a:gsLst>
              <a:gs pos="100000">
                <a:schemeClr val="bg1"/>
              </a:gs>
              <a:gs pos="17999">
                <a:schemeClr val="bg1"/>
              </a:gs>
              <a:gs pos="67000">
                <a:schemeClr val="bg1"/>
              </a:gs>
              <a:gs pos="86000">
                <a:schemeClr val="tx1"/>
              </a:gs>
              <a:gs pos="94000">
                <a:schemeClr val="accent2">
                  <a:lumMod val="40000"/>
                  <a:lumOff val="60000"/>
                </a:schemeClr>
              </a:gs>
              <a:gs pos="96000">
                <a:schemeClr val="tx1"/>
              </a:gs>
            </a:gsLst>
            <a:path path="shape">
              <a:fillToRect l="50000" t="50000" r="50000" b="50000"/>
            </a:path>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smtClean="0">
                <a:solidFill>
                  <a:schemeClr val="tx1"/>
                </a:solidFill>
              </a:rPr>
              <a:t>VII</a:t>
            </a:r>
            <a:endParaRPr lang="en-US" sz="2000" b="1" dirty="0">
              <a:solidFill>
                <a:schemeClr val="tx1"/>
              </a:solidFill>
            </a:endParaRPr>
          </a:p>
        </p:txBody>
      </p:sp>
      <p:sp>
        <p:nvSpPr>
          <p:cNvPr id="9" name="Rounded Rectangle 12"/>
          <p:cNvSpPr/>
          <p:nvPr/>
        </p:nvSpPr>
        <p:spPr>
          <a:xfrm>
            <a:off x="152400" y="1219200"/>
            <a:ext cx="8839200" cy="533400"/>
          </a:xfrm>
          <a:prstGeom prst="roundRect">
            <a:avLst>
              <a:gd name="adj" fmla="val 50000"/>
            </a:avLst>
          </a:prstGeom>
          <a:gradFill flip="none" rotWithShape="1">
            <a:gsLst>
              <a:gs pos="100000">
                <a:schemeClr val="bg1"/>
              </a:gs>
              <a:gs pos="17999">
                <a:schemeClr val="bg1">
                  <a:alpha val="93000"/>
                </a:schemeClr>
              </a:gs>
              <a:gs pos="67000">
                <a:schemeClr val="bg1">
                  <a:alpha val="79000"/>
                </a:schemeClr>
              </a:gs>
              <a:gs pos="86000">
                <a:schemeClr val="bg1"/>
              </a:gs>
              <a:gs pos="94000">
                <a:schemeClr val="bg1"/>
              </a:gs>
              <a:gs pos="96000">
                <a:schemeClr val="tx1">
                  <a:alpha val="16000"/>
                </a:schemeClr>
              </a:gs>
            </a:gsLst>
            <a:path path="shape">
              <a:fillToRect l="50000" t="50000" r="50000" b="50000"/>
            </a:path>
            <a:tileRect/>
          </a:gradFill>
          <a:ln w="41275">
            <a:solidFill>
              <a:schemeClr val="bg1">
                <a:alpha val="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i="1" dirty="0" smtClean="0">
                <a:solidFill>
                  <a:schemeClr val="tx1"/>
                </a:solidFill>
                <a:latin typeface="Arial" pitchFamily="34" charset="0"/>
                <a:cs typeface="Arial" pitchFamily="34" charset="0"/>
              </a:rPr>
              <a:t>Oil Prices &amp; Globalization</a:t>
            </a:r>
          </a:p>
        </p:txBody>
      </p:sp>
      <p:sp>
        <p:nvSpPr>
          <p:cNvPr id="11" name="Rounded Rectangle 93"/>
          <p:cNvSpPr/>
          <p:nvPr/>
        </p:nvSpPr>
        <p:spPr>
          <a:xfrm>
            <a:off x="228600" y="5791200"/>
            <a:ext cx="8763000" cy="838200"/>
          </a:xfrm>
          <a:prstGeom prst="roundRect">
            <a:avLst>
              <a:gd name="adj" fmla="val 11524"/>
            </a:avLst>
          </a:prstGeom>
          <a:gradFill>
            <a:gsLst>
              <a:gs pos="56000">
                <a:schemeClr val="bg1"/>
              </a:gs>
              <a:gs pos="51000">
                <a:schemeClr val="bg1"/>
              </a:gs>
              <a:gs pos="74000">
                <a:schemeClr val="bg1">
                  <a:alpha val="67000"/>
                </a:schemeClr>
              </a:gs>
              <a:gs pos="94000">
                <a:schemeClr val="bg1"/>
              </a:gs>
              <a:gs pos="96000">
                <a:srgbClr val="ECECEC"/>
              </a:gs>
            </a:gsLst>
            <a:path path="shape">
              <a:fillToRect l="50000" t="50000" r="50000" b="50000"/>
            </a:path>
          </a:gradFill>
          <a:ln w="63500">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sz="2000" b="1" dirty="0" smtClean="0">
                <a:solidFill>
                  <a:schemeClr val="tx1"/>
                </a:solidFill>
                <a:cs typeface="Arial" charset="0"/>
              </a:rPr>
              <a:t>Banks, OPEC, Oil Companies, are not the source of oil price instability!</a:t>
            </a:r>
          </a:p>
        </p:txBody>
      </p:sp>
      <p:sp>
        <p:nvSpPr>
          <p:cNvPr id="14" name="Rounded Rectangle 93"/>
          <p:cNvSpPr/>
          <p:nvPr/>
        </p:nvSpPr>
        <p:spPr>
          <a:xfrm>
            <a:off x="228600" y="4876800"/>
            <a:ext cx="8763000" cy="838200"/>
          </a:xfrm>
          <a:prstGeom prst="roundRect">
            <a:avLst>
              <a:gd name="adj" fmla="val 11524"/>
            </a:avLst>
          </a:prstGeom>
          <a:gradFill>
            <a:gsLst>
              <a:gs pos="56000">
                <a:schemeClr val="bg1"/>
              </a:gs>
              <a:gs pos="51000">
                <a:schemeClr val="bg1"/>
              </a:gs>
              <a:gs pos="74000">
                <a:schemeClr val="bg1">
                  <a:alpha val="67000"/>
                </a:schemeClr>
              </a:gs>
              <a:gs pos="94000">
                <a:schemeClr val="bg1"/>
              </a:gs>
              <a:gs pos="96000">
                <a:srgbClr val="ECECEC"/>
              </a:gs>
            </a:gsLst>
            <a:path path="shape">
              <a:fillToRect l="50000" t="50000" r="50000" b="50000"/>
            </a:path>
          </a:gradFill>
          <a:ln w="63500">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sz="2000" b="1" dirty="0" smtClean="0">
                <a:solidFill>
                  <a:schemeClr val="tx1"/>
                </a:solidFill>
                <a:cs typeface="Arial" charset="0"/>
              </a:rPr>
              <a:t>Prioritize Long Term Over Short Term</a:t>
            </a:r>
          </a:p>
          <a:p>
            <a:pPr algn="ctr">
              <a:defRPr/>
            </a:pPr>
            <a:r>
              <a:rPr lang="en-US" sz="2000" b="1" dirty="0" smtClean="0">
                <a:solidFill>
                  <a:schemeClr val="tx1"/>
                </a:solidFill>
                <a:cs typeface="Arial" charset="0"/>
              </a:rPr>
              <a:t>Educate Populations! Don’t prey on them for Votes!</a:t>
            </a:r>
            <a:endParaRPr lang="en-US" sz="2000" b="1" dirty="0">
              <a:solidFill>
                <a:srgbClr val="7D092A"/>
              </a:solidFill>
              <a:cs typeface="Arial" charset="0"/>
            </a:endParaRPr>
          </a:p>
        </p:txBody>
      </p:sp>
      <p:sp>
        <p:nvSpPr>
          <p:cNvPr id="15" name="Rounded Rectangle 93"/>
          <p:cNvSpPr/>
          <p:nvPr/>
        </p:nvSpPr>
        <p:spPr>
          <a:xfrm>
            <a:off x="152400" y="2895600"/>
            <a:ext cx="8763000" cy="838200"/>
          </a:xfrm>
          <a:prstGeom prst="roundRect">
            <a:avLst>
              <a:gd name="adj" fmla="val 11524"/>
            </a:avLst>
          </a:prstGeom>
          <a:gradFill>
            <a:gsLst>
              <a:gs pos="56000">
                <a:schemeClr val="bg1"/>
              </a:gs>
              <a:gs pos="51000">
                <a:schemeClr val="bg1"/>
              </a:gs>
              <a:gs pos="74000">
                <a:schemeClr val="bg1">
                  <a:alpha val="67000"/>
                </a:schemeClr>
              </a:gs>
              <a:gs pos="94000">
                <a:schemeClr val="bg1"/>
              </a:gs>
              <a:gs pos="96000">
                <a:srgbClr val="ECECEC"/>
              </a:gs>
            </a:gsLst>
            <a:path path="shape">
              <a:fillToRect l="50000" t="50000" r="50000" b="50000"/>
            </a:path>
          </a:gradFill>
          <a:ln w="63500">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sz="2000" b="1" dirty="0" smtClean="0">
                <a:solidFill>
                  <a:schemeClr val="tx1"/>
                </a:solidFill>
                <a:cs typeface="Arial" charset="0"/>
              </a:rPr>
              <a:t>Recognize that in a Financially and Economically Integrated World,</a:t>
            </a:r>
          </a:p>
          <a:p>
            <a:pPr algn="ctr">
              <a:defRPr/>
            </a:pPr>
            <a:r>
              <a:rPr lang="en-US" sz="2000" b="1" dirty="0" smtClean="0">
                <a:solidFill>
                  <a:schemeClr val="tx1"/>
                </a:solidFill>
                <a:cs typeface="Arial" charset="0"/>
              </a:rPr>
              <a:t>Energy Independence is Impossible! </a:t>
            </a:r>
            <a:endParaRPr lang="en-US" sz="2000" b="1" dirty="0">
              <a:solidFill>
                <a:srgbClr val="7D092A"/>
              </a:solidFill>
              <a:cs typeface="Arial" charset="0"/>
            </a:endParaRPr>
          </a:p>
        </p:txBody>
      </p:sp>
      <p:sp>
        <p:nvSpPr>
          <p:cNvPr id="16" name="Rounded Rectangle 93"/>
          <p:cNvSpPr/>
          <p:nvPr/>
        </p:nvSpPr>
        <p:spPr>
          <a:xfrm>
            <a:off x="228600" y="3886200"/>
            <a:ext cx="8763000" cy="838200"/>
          </a:xfrm>
          <a:prstGeom prst="roundRect">
            <a:avLst>
              <a:gd name="adj" fmla="val 11524"/>
            </a:avLst>
          </a:prstGeom>
          <a:gradFill>
            <a:gsLst>
              <a:gs pos="56000">
                <a:schemeClr val="bg1"/>
              </a:gs>
              <a:gs pos="51000">
                <a:schemeClr val="bg1"/>
              </a:gs>
              <a:gs pos="74000">
                <a:schemeClr val="bg1">
                  <a:alpha val="67000"/>
                </a:schemeClr>
              </a:gs>
              <a:gs pos="94000">
                <a:schemeClr val="bg1"/>
              </a:gs>
              <a:gs pos="96000">
                <a:srgbClr val="ECECEC"/>
              </a:gs>
            </a:gsLst>
            <a:path path="shape">
              <a:fillToRect l="50000" t="50000" r="50000" b="50000"/>
            </a:path>
          </a:gradFill>
          <a:ln w="63500">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sz="2000" b="1" dirty="0" smtClean="0">
                <a:solidFill>
                  <a:schemeClr val="tx1"/>
                </a:solidFill>
                <a:cs typeface="Arial" charset="0"/>
              </a:rPr>
              <a:t>Denationalize our View of Energy Security &amp; Oil</a:t>
            </a:r>
          </a:p>
          <a:p>
            <a:pPr algn="ctr">
              <a:defRPr/>
            </a:pPr>
            <a:r>
              <a:rPr lang="en-US" sz="2000" b="1" dirty="0" smtClean="0">
                <a:solidFill>
                  <a:schemeClr val="tx1"/>
                </a:solidFill>
                <a:cs typeface="Arial" charset="0"/>
              </a:rPr>
              <a:t>Oil is Not a Public or National Good</a:t>
            </a:r>
            <a:endParaRPr lang="en-US" sz="2000" b="1" dirty="0">
              <a:solidFill>
                <a:srgbClr val="7D092A"/>
              </a:solidFill>
              <a:cs typeface="Arial" charset="0"/>
            </a:endParaRPr>
          </a:p>
        </p:txBody>
      </p:sp>
      <p:sp>
        <p:nvSpPr>
          <p:cNvPr id="12" name="Rounded Rectangle 93"/>
          <p:cNvSpPr/>
          <p:nvPr/>
        </p:nvSpPr>
        <p:spPr>
          <a:xfrm>
            <a:off x="152400" y="1905000"/>
            <a:ext cx="8763000" cy="838200"/>
          </a:xfrm>
          <a:prstGeom prst="roundRect">
            <a:avLst>
              <a:gd name="adj" fmla="val 11524"/>
            </a:avLst>
          </a:prstGeom>
          <a:gradFill>
            <a:gsLst>
              <a:gs pos="56000">
                <a:schemeClr val="bg1"/>
              </a:gs>
              <a:gs pos="51000">
                <a:schemeClr val="bg1"/>
              </a:gs>
              <a:gs pos="74000">
                <a:schemeClr val="bg1">
                  <a:alpha val="67000"/>
                </a:schemeClr>
              </a:gs>
              <a:gs pos="94000">
                <a:schemeClr val="bg1"/>
              </a:gs>
              <a:gs pos="96000">
                <a:srgbClr val="ECECEC"/>
              </a:gs>
            </a:gsLst>
            <a:path path="shape">
              <a:fillToRect l="50000" t="50000" r="50000" b="50000"/>
            </a:path>
          </a:gradFill>
          <a:ln w="63500">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sz="2000" b="1" dirty="0" smtClean="0">
                <a:solidFill>
                  <a:schemeClr val="tx1"/>
                </a:solidFill>
                <a:cs typeface="Arial" charset="0"/>
              </a:rPr>
              <a:t>If the intention of regulation speculators is to appease angry voters or to</a:t>
            </a:r>
          </a:p>
          <a:p>
            <a:pPr algn="ctr">
              <a:defRPr/>
            </a:pPr>
            <a:r>
              <a:rPr lang="en-US" sz="2000" b="1" dirty="0" smtClean="0">
                <a:solidFill>
                  <a:schemeClr val="tx1"/>
                </a:solidFill>
                <a:cs typeface="Arial" charset="0"/>
              </a:rPr>
              <a:t> suppress oil price, it is wrong, and could lead to a price spike at a later date!</a:t>
            </a:r>
            <a:endParaRPr lang="en-US" sz="2000" b="1" dirty="0">
              <a:solidFill>
                <a:srgbClr val="7D092A"/>
              </a:solidFill>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그림 22" descr="Refinery.JPG"/>
          <p:cNvPicPr>
            <a:picLocks noChangeAspect="1"/>
          </p:cNvPicPr>
          <p:nvPr/>
        </p:nvPicPr>
        <p:blipFill>
          <a:blip r:embed="rId3" cstate="print">
            <a:duotone>
              <a:prstClr val="black"/>
              <a:srgbClr val="D9C3A5">
                <a:tint val="50000"/>
                <a:satMod val="180000"/>
              </a:srgbClr>
            </a:duotone>
            <a:lum bright="10000"/>
          </a:blip>
          <a:stretch>
            <a:fillRect/>
          </a:stretch>
        </p:blipFill>
        <p:spPr>
          <a:xfrm>
            <a:off x="228600" y="228600"/>
            <a:ext cx="8610600" cy="6423039"/>
          </a:xfrm>
          <a:prstGeom prst="rect">
            <a:avLst/>
          </a:prstGeom>
        </p:spPr>
      </p:pic>
      <p:sp>
        <p:nvSpPr>
          <p:cNvPr id="19" name="Rounded Rectangle 7"/>
          <p:cNvSpPr/>
          <p:nvPr/>
        </p:nvSpPr>
        <p:spPr>
          <a:xfrm>
            <a:off x="228600" y="228600"/>
            <a:ext cx="8686800" cy="838200"/>
          </a:xfrm>
          <a:prstGeom prst="roundRect">
            <a:avLst>
              <a:gd name="adj" fmla="val 3334"/>
            </a:avLst>
          </a:prstGeom>
          <a:gradFill>
            <a:gsLst>
              <a:gs pos="0">
                <a:schemeClr val="bg1"/>
              </a:gs>
              <a:gs pos="10000">
                <a:schemeClr val="tx1">
                  <a:lumMod val="75000"/>
                  <a:lumOff val="25000"/>
                </a:schemeClr>
              </a:gs>
              <a:gs pos="15000">
                <a:schemeClr val="accent2">
                  <a:lumMod val="40000"/>
                  <a:lumOff val="60000"/>
                </a:schemeClr>
              </a:gs>
              <a:gs pos="21000">
                <a:schemeClr val="bg1">
                  <a:lumMod val="95000"/>
                </a:schemeClr>
              </a:gs>
              <a:gs pos="20000">
                <a:schemeClr val="bg1"/>
              </a:gs>
              <a:gs pos="70000">
                <a:schemeClr val="bg1"/>
              </a:gs>
              <a:gs pos="84000">
                <a:schemeClr val="accent2">
                  <a:lumMod val="60000"/>
                  <a:lumOff val="40000"/>
                  <a:alpha val="27000"/>
                </a:schemeClr>
              </a:gs>
              <a:gs pos="88000">
                <a:schemeClr val="tx1">
                  <a:lumMod val="95000"/>
                  <a:lumOff val="5000"/>
                  <a:alpha val="38000"/>
                </a:schemeClr>
              </a:gs>
              <a:gs pos="100000">
                <a:schemeClr val="bg1"/>
              </a:gs>
            </a:gsLst>
            <a:lin ang="5400000" scaled="0"/>
          </a:gradFill>
          <a:ln w="41275">
            <a:solidFill>
              <a:schemeClr val="bg1"/>
            </a:solidFill>
          </a:ln>
          <a:scene3d>
            <a:camera prst="orthographicFront"/>
            <a:lightRig rig="threePt" dir="t"/>
          </a:scene3d>
          <a:sp3d>
            <a:bevelT w="0" h="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b="1" dirty="0" smtClean="0">
                <a:solidFill>
                  <a:schemeClr val="tx1"/>
                </a:solidFill>
                <a:cs typeface="Arial" charset="0"/>
              </a:rPr>
              <a:t>CONCLUSION</a:t>
            </a:r>
            <a:endParaRPr lang="en-US" sz="4800" b="1" dirty="0">
              <a:solidFill>
                <a:schemeClr val="tx1"/>
              </a:solidFill>
              <a:cs typeface="Arial" charset="0"/>
            </a:endParaRPr>
          </a:p>
        </p:txBody>
      </p:sp>
      <p:sp>
        <p:nvSpPr>
          <p:cNvPr id="35" name="Oval 9"/>
          <p:cNvSpPr/>
          <p:nvPr/>
        </p:nvSpPr>
        <p:spPr>
          <a:xfrm>
            <a:off x="152400" y="304800"/>
            <a:ext cx="685800" cy="609600"/>
          </a:xfrm>
          <a:prstGeom prst="ellipse">
            <a:avLst/>
          </a:prstGeom>
          <a:gradFill>
            <a:gsLst>
              <a:gs pos="100000">
                <a:schemeClr val="bg1"/>
              </a:gs>
              <a:gs pos="17999">
                <a:schemeClr val="bg1"/>
              </a:gs>
              <a:gs pos="67000">
                <a:schemeClr val="bg1"/>
              </a:gs>
              <a:gs pos="86000">
                <a:schemeClr val="tx1"/>
              </a:gs>
              <a:gs pos="94000">
                <a:schemeClr val="accent2">
                  <a:lumMod val="40000"/>
                  <a:lumOff val="60000"/>
                </a:schemeClr>
              </a:gs>
              <a:gs pos="96000">
                <a:schemeClr val="tx1"/>
              </a:gs>
            </a:gsLst>
            <a:path path="shape">
              <a:fillToRect l="50000" t="50000" r="50000" b="50000"/>
            </a:path>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smtClean="0">
                <a:solidFill>
                  <a:schemeClr val="tx1"/>
                </a:solidFill>
              </a:rPr>
              <a:t>VII</a:t>
            </a:r>
            <a:endParaRPr lang="en-US" sz="2000" b="1" dirty="0">
              <a:solidFill>
                <a:schemeClr val="tx1"/>
              </a:solidFill>
            </a:endParaRPr>
          </a:p>
        </p:txBody>
      </p:sp>
      <p:sp>
        <p:nvSpPr>
          <p:cNvPr id="12" name="Rounded Rectangle 93"/>
          <p:cNvSpPr/>
          <p:nvPr/>
        </p:nvSpPr>
        <p:spPr>
          <a:xfrm>
            <a:off x="152400" y="6019800"/>
            <a:ext cx="8763000" cy="609600"/>
          </a:xfrm>
          <a:prstGeom prst="roundRect">
            <a:avLst>
              <a:gd name="adj" fmla="val 11524"/>
            </a:avLst>
          </a:prstGeom>
          <a:gradFill>
            <a:gsLst>
              <a:gs pos="56000">
                <a:schemeClr val="bg1"/>
              </a:gs>
              <a:gs pos="51000">
                <a:schemeClr val="bg1"/>
              </a:gs>
              <a:gs pos="74000">
                <a:schemeClr val="tx1">
                  <a:alpha val="31000"/>
                </a:schemeClr>
              </a:gs>
              <a:gs pos="94000">
                <a:schemeClr val="bg1"/>
              </a:gs>
              <a:gs pos="96000">
                <a:srgbClr val="ECECEC"/>
              </a:gs>
            </a:gsLst>
            <a:path path="shape">
              <a:fillToRect l="50000" t="50000" r="50000" b="50000"/>
            </a:path>
          </a:gradFill>
          <a:ln w="63500">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sz="2000" b="1" i="1" dirty="0" smtClean="0">
                <a:solidFill>
                  <a:schemeClr val="tx1"/>
                </a:solidFill>
                <a:cs typeface="Arial" charset="0"/>
              </a:rPr>
              <a:t>Drafted and Presented by Kevin P. Kane </a:t>
            </a:r>
          </a:p>
        </p:txBody>
      </p:sp>
      <p:sp>
        <p:nvSpPr>
          <p:cNvPr id="13" name="Rounded Rectangle 93"/>
          <p:cNvSpPr/>
          <p:nvPr/>
        </p:nvSpPr>
        <p:spPr>
          <a:xfrm>
            <a:off x="228600" y="2971800"/>
            <a:ext cx="8610600" cy="1066800"/>
          </a:xfrm>
          <a:prstGeom prst="roundRect">
            <a:avLst>
              <a:gd name="adj" fmla="val 11524"/>
            </a:avLst>
          </a:prstGeom>
          <a:gradFill>
            <a:gsLst>
              <a:gs pos="56000">
                <a:schemeClr val="bg1"/>
              </a:gs>
              <a:gs pos="51000">
                <a:schemeClr val="bg1"/>
              </a:gs>
              <a:gs pos="74000">
                <a:schemeClr val="tx1">
                  <a:alpha val="31000"/>
                </a:schemeClr>
              </a:gs>
              <a:gs pos="94000">
                <a:schemeClr val="bg1"/>
              </a:gs>
              <a:gs pos="96000">
                <a:srgbClr val="ECECEC"/>
              </a:gs>
            </a:gsLst>
            <a:path path="shape">
              <a:fillToRect l="50000" t="50000" r="50000" b="50000"/>
            </a:path>
          </a:gradFill>
          <a:ln w="63500">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sz="3200" b="1" i="1" dirty="0" smtClean="0">
                <a:solidFill>
                  <a:schemeClr val="tx1"/>
                </a:solidFill>
                <a:cs typeface="Arial" charset="0"/>
              </a:rPr>
              <a:t>QUESTIONS?</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evofh1l.devhub.com/img/upload/OIL03.jpg"/>
          <p:cNvPicPr>
            <a:picLocks noChangeAspect="1" noChangeArrowheads="1"/>
          </p:cNvPicPr>
          <p:nvPr/>
        </p:nvPicPr>
        <p:blipFill>
          <a:blip r:embed="rId3" cstate="print">
            <a:duotone>
              <a:prstClr val="black"/>
              <a:schemeClr val="accent2">
                <a:tint val="45000"/>
                <a:satMod val="400000"/>
              </a:schemeClr>
            </a:duotone>
          </a:blip>
          <a:srcRect/>
          <a:stretch>
            <a:fillRect/>
          </a:stretch>
        </p:blipFill>
        <p:spPr bwMode="auto">
          <a:xfrm>
            <a:off x="228600" y="914400"/>
            <a:ext cx="8610600" cy="5346700"/>
          </a:xfrm>
          <a:prstGeom prst="rect">
            <a:avLst/>
          </a:prstGeom>
          <a:noFill/>
        </p:spPr>
      </p:pic>
      <p:sp>
        <p:nvSpPr>
          <p:cNvPr id="22" name="Rounded Rectangle 21"/>
          <p:cNvSpPr/>
          <p:nvPr/>
        </p:nvSpPr>
        <p:spPr>
          <a:xfrm>
            <a:off x="381000" y="2438400"/>
            <a:ext cx="8382000" cy="381000"/>
          </a:xfrm>
          <a:prstGeom prst="roundRect">
            <a:avLst>
              <a:gd name="adj" fmla="val 11524"/>
            </a:avLst>
          </a:prstGeom>
          <a:gradFill flip="none" rotWithShape="1">
            <a:gsLst>
              <a:gs pos="100000">
                <a:schemeClr val="tx1">
                  <a:alpha val="97000"/>
                </a:schemeClr>
              </a:gs>
              <a:gs pos="17999">
                <a:schemeClr val="bg1"/>
              </a:gs>
              <a:gs pos="36000">
                <a:schemeClr val="bg1"/>
              </a:gs>
              <a:gs pos="86000">
                <a:schemeClr val="bg1">
                  <a:alpha val="86000"/>
                </a:schemeClr>
              </a:gs>
              <a:gs pos="94000">
                <a:schemeClr val="bg1"/>
              </a:gs>
              <a:gs pos="96000">
                <a:schemeClr val="tx1"/>
              </a:gs>
            </a:gsLst>
            <a:path path="shape">
              <a:fillToRect l="50000" t="50000" r="50000" b="50000"/>
            </a:path>
            <a:tileRect/>
          </a:gradFill>
          <a:ln w="41275">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274320" rIns="0" anchor="ctr"/>
          <a:lstStyle/>
          <a:p>
            <a:r>
              <a:rPr lang="en-US" sz="2000" b="1" dirty="0" smtClean="0">
                <a:solidFill>
                  <a:schemeClr val="tx1"/>
                </a:solidFill>
              </a:rPr>
              <a:t>60% of all new oil discoveries are offshore</a:t>
            </a:r>
            <a:endParaRPr lang="en-US" sz="2000" b="1" dirty="0">
              <a:solidFill>
                <a:schemeClr val="tx1"/>
              </a:solidFill>
              <a:cs typeface="Arial" charset="0"/>
            </a:endParaRPr>
          </a:p>
        </p:txBody>
      </p:sp>
      <p:sp>
        <p:nvSpPr>
          <p:cNvPr id="21" name="Rounded Rectangle 20"/>
          <p:cNvSpPr/>
          <p:nvPr/>
        </p:nvSpPr>
        <p:spPr>
          <a:xfrm>
            <a:off x="1524000" y="1219200"/>
            <a:ext cx="5791200" cy="457200"/>
          </a:xfrm>
          <a:prstGeom prst="roundRect">
            <a:avLst/>
          </a:prstGeom>
          <a:gradFill>
            <a:gsLst>
              <a:gs pos="100000">
                <a:schemeClr val="bg1">
                  <a:alpha val="32000"/>
                </a:schemeClr>
              </a:gs>
              <a:gs pos="17999">
                <a:schemeClr val="bg1"/>
              </a:gs>
              <a:gs pos="36000">
                <a:schemeClr val="bg1"/>
              </a:gs>
              <a:gs pos="86000">
                <a:schemeClr val="bg1">
                  <a:alpha val="30000"/>
                </a:schemeClr>
              </a:gs>
              <a:gs pos="94000">
                <a:schemeClr val="bg1">
                  <a:lumMod val="65000"/>
                  <a:alpha val="40000"/>
                </a:schemeClr>
              </a:gs>
              <a:gs pos="94000">
                <a:schemeClr val="bg2">
                  <a:lumMod val="50000"/>
                </a:schemeClr>
              </a:gs>
              <a:gs pos="96000">
                <a:schemeClr val="bg2">
                  <a:lumMod val="25000"/>
                </a:schemeClr>
              </a:gs>
            </a:gsLst>
            <a:path path="shape">
              <a:fillToRect l="50000" t="50000" r="50000" b="50000"/>
            </a:path>
          </a:gradFill>
          <a:ln w="41275">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smtClean="0">
                <a:solidFill>
                  <a:schemeClr val="tx1"/>
                </a:solidFill>
                <a:cs typeface="Arial" charset="0"/>
              </a:rPr>
              <a:t>Oil Supply Concerns</a:t>
            </a:r>
            <a:endParaRPr lang="en-US" sz="3200" b="1" dirty="0">
              <a:solidFill>
                <a:schemeClr val="tx1"/>
              </a:solidFill>
              <a:cs typeface="Arial" charset="0"/>
            </a:endParaRPr>
          </a:p>
        </p:txBody>
      </p:sp>
      <p:sp>
        <p:nvSpPr>
          <p:cNvPr id="11" name="Rounded Rectangle 21"/>
          <p:cNvSpPr/>
          <p:nvPr/>
        </p:nvSpPr>
        <p:spPr>
          <a:xfrm>
            <a:off x="381000" y="5105400"/>
            <a:ext cx="8305800" cy="381000"/>
          </a:xfrm>
          <a:prstGeom prst="roundRect">
            <a:avLst>
              <a:gd name="adj" fmla="val 11524"/>
            </a:avLst>
          </a:prstGeom>
          <a:gradFill flip="none" rotWithShape="1">
            <a:gsLst>
              <a:gs pos="100000">
                <a:schemeClr val="tx1">
                  <a:alpha val="97000"/>
                </a:schemeClr>
              </a:gs>
              <a:gs pos="17999">
                <a:schemeClr val="bg1"/>
              </a:gs>
              <a:gs pos="36000">
                <a:schemeClr val="bg1"/>
              </a:gs>
              <a:gs pos="86000">
                <a:schemeClr val="bg1">
                  <a:alpha val="86000"/>
                </a:schemeClr>
              </a:gs>
              <a:gs pos="94000">
                <a:schemeClr val="bg1"/>
              </a:gs>
              <a:gs pos="96000">
                <a:schemeClr val="tx1"/>
              </a:gs>
            </a:gsLst>
            <a:path path="shape">
              <a:fillToRect l="50000" t="50000" r="50000" b="50000"/>
            </a:path>
            <a:tileRect/>
          </a:gradFill>
          <a:ln w="41275">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274320" rIns="0" anchor="ctr"/>
          <a:lstStyle/>
          <a:p>
            <a:r>
              <a:rPr lang="en-US" sz="2000" b="1" dirty="0" smtClean="0">
                <a:solidFill>
                  <a:schemeClr val="tx1"/>
                </a:solidFill>
              </a:rPr>
              <a:t>09-2008 drop in price largely reflected drop in demand</a:t>
            </a:r>
            <a:endParaRPr lang="en-US" sz="2000" b="1" dirty="0">
              <a:solidFill>
                <a:schemeClr val="tx1"/>
              </a:solidFill>
              <a:cs typeface="Arial" charset="0"/>
            </a:endParaRPr>
          </a:p>
        </p:txBody>
      </p:sp>
      <p:sp>
        <p:nvSpPr>
          <p:cNvPr id="13" name="Rounded Rectangle 21"/>
          <p:cNvSpPr/>
          <p:nvPr/>
        </p:nvSpPr>
        <p:spPr>
          <a:xfrm>
            <a:off x="381000" y="4572000"/>
            <a:ext cx="8305800" cy="381000"/>
          </a:xfrm>
          <a:prstGeom prst="roundRect">
            <a:avLst>
              <a:gd name="adj" fmla="val 11524"/>
            </a:avLst>
          </a:prstGeom>
          <a:gradFill flip="none" rotWithShape="1">
            <a:gsLst>
              <a:gs pos="100000">
                <a:schemeClr val="tx1">
                  <a:alpha val="97000"/>
                </a:schemeClr>
              </a:gs>
              <a:gs pos="17999">
                <a:schemeClr val="bg1"/>
              </a:gs>
              <a:gs pos="36000">
                <a:schemeClr val="bg1"/>
              </a:gs>
              <a:gs pos="86000">
                <a:schemeClr val="bg1">
                  <a:alpha val="86000"/>
                </a:schemeClr>
              </a:gs>
              <a:gs pos="94000">
                <a:schemeClr val="bg1"/>
              </a:gs>
              <a:gs pos="96000">
                <a:schemeClr val="tx1"/>
              </a:gs>
            </a:gsLst>
            <a:path path="shape">
              <a:fillToRect l="50000" t="50000" r="50000" b="50000"/>
            </a:path>
            <a:tileRect/>
          </a:gradFill>
          <a:ln w="41275">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274320" rIns="0" anchor="ctr"/>
          <a:lstStyle/>
          <a:p>
            <a:r>
              <a:rPr lang="en-US" sz="2000" b="1" dirty="0" smtClean="0">
                <a:solidFill>
                  <a:schemeClr val="tx1"/>
                </a:solidFill>
              </a:rPr>
              <a:t>Expected 2030 Demand Creates Uncertainties in Supply</a:t>
            </a:r>
            <a:endParaRPr lang="en-US" sz="2000" b="1" dirty="0">
              <a:solidFill>
                <a:schemeClr val="tx1"/>
              </a:solidFill>
              <a:cs typeface="Arial" charset="0"/>
            </a:endParaRPr>
          </a:p>
        </p:txBody>
      </p:sp>
      <p:sp>
        <p:nvSpPr>
          <p:cNvPr id="14" name="Rounded Rectangle 21"/>
          <p:cNvSpPr/>
          <p:nvPr/>
        </p:nvSpPr>
        <p:spPr>
          <a:xfrm>
            <a:off x="381000" y="1905000"/>
            <a:ext cx="8382000" cy="381000"/>
          </a:xfrm>
          <a:prstGeom prst="roundRect">
            <a:avLst>
              <a:gd name="adj" fmla="val 11524"/>
            </a:avLst>
          </a:prstGeom>
          <a:gradFill flip="none" rotWithShape="1">
            <a:gsLst>
              <a:gs pos="100000">
                <a:schemeClr val="tx1">
                  <a:alpha val="97000"/>
                </a:schemeClr>
              </a:gs>
              <a:gs pos="17999">
                <a:schemeClr val="bg1"/>
              </a:gs>
              <a:gs pos="36000">
                <a:schemeClr val="bg1"/>
              </a:gs>
              <a:gs pos="86000">
                <a:schemeClr val="bg1">
                  <a:alpha val="86000"/>
                </a:schemeClr>
              </a:gs>
              <a:gs pos="94000">
                <a:schemeClr val="bg1"/>
              </a:gs>
              <a:gs pos="96000">
                <a:schemeClr val="tx1"/>
              </a:gs>
            </a:gsLst>
            <a:path path="shape">
              <a:fillToRect l="50000" t="50000" r="50000" b="50000"/>
            </a:path>
            <a:tileRect/>
          </a:gradFill>
          <a:ln w="41275">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274320" rIns="0" anchor="ctr"/>
          <a:lstStyle/>
          <a:p>
            <a:r>
              <a:rPr lang="en-US" sz="2000" b="1" dirty="0" smtClean="0">
                <a:solidFill>
                  <a:schemeClr val="tx1"/>
                </a:solidFill>
              </a:rPr>
              <a:t>$70 per barrel to receive same profit as $30 per barrel several years ago</a:t>
            </a:r>
            <a:endParaRPr lang="en-US" sz="2000" b="1" dirty="0">
              <a:solidFill>
                <a:schemeClr val="tx1"/>
              </a:solidFill>
              <a:cs typeface="Arial" charset="0"/>
            </a:endParaRPr>
          </a:p>
        </p:txBody>
      </p:sp>
      <p:sp>
        <p:nvSpPr>
          <p:cNvPr id="15" name="Rounded Rectangle 21"/>
          <p:cNvSpPr/>
          <p:nvPr/>
        </p:nvSpPr>
        <p:spPr>
          <a:xfrm>
            <a:off x="381000" y="4038600"/>
            <a:ext cx="8305800" cy="381000"/>
          </a:xfrm>
          <a:prstGeom prst="roundRect">
            <a:avLst>
              <a:gd name="adj" fmla="val 11524"/>
            </a:avLst>
          </a:prstGeom>
          <a:gradFill flip="none" rotWithShape="1">
            <a:gsLst>
              <a:gs pos="100000">
                <a:schemeClr val="tx1">
                  <a:alpha val="97000"/>
                </a:schemeClr>
              </a:gs>
              <a:gs pos="17999">
                <a:schemeClr val="bg1"/>
              </a:gs>
              <a:gs pos="36000">
                <a:schemeClr val="bg1"/>
              </a:gs>
              <a:gs pos="86000">
                <a:schemeClr val="bg1">
                  <a:alpha val="86000"/>
                </a:schemeClr>
              </a:gs>
              <a:gs pos="94000">
                <a:schemeClr val="bg1"/>
              </a:gs>
              <a:gs pos="96000">
                <a:schemeClr val="tx1"/>
              </a:gs>
            </a:gsLst>
            <a:path path="shape">
              <a:fillToRect l="50000" t="50000" r="50000" b="50000"/>
            </a:path>
            <a:tileRect/>
          </a:gradFill>
          <a:ln w="41275">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274320" rIns="0" anchor="ctr"/>
          <a:lstStyle/>
          <a:p>
            <a:r>
              <a:rPr lang="en-US" sz="2000" b="1" dirty="0" smtClean="0">
                <a:solidFill>
                  <a:schemeClr val="tx1"/>
                </a:solidFill>
              </a:rPr>
              <a:t>Excess Capacity Almost Exceeded in 2008. New Production Growth Slow</a:t>
            </a:r>
            <a:endParaRPr lang="en-US" sz="2000" b="1" dirty="0">
              <a:solidFill>
                <a:schemeClr val="tx1"/>
              </a:solidFill>
              <a:cs typeface="Arial" charset="0"/>
            </a:endParaRPr>
          </a:p>
        </p:txBody>
      </p:sp>
      <p:sp>
        <p:nvSpPr>
          <p:cNvPr id="16" name="Rounded Rectangle 21"/>
          <p:cNvSpPr/>
          <p:nvPr/>
        </p:nvSpPr>
        <p:spPr>
          <a:xfrm>
            <a:off x="381000" y="2971800"/>
            <a:ext cx="8382000" cy="381000"/>
          </a:xfrm>
          <a:prstGeom prst="roundRect">
            <a:avLst>
              <a:gd name="adj" fmla="val 11524"/>
            </a:avLst>
          </a:prstGeom>
          <a:gradFill flip="none" rotWithShape="1">
            <a:gsLst>
              <a:gs pos="100000">
                <a:schemeClr val="tx1">
                  <a:alpha val="97000"/>
                </a:schemeClr>
              </a:gs>
              <a:gs pos="17999">
                <a:schemeClr val="bg1"/>
              </a:gs>
              <a:gs pos="36000">
                <a:schemeClr val="bg1"/>
              </a:gs>
              <a:gs pos="86000">
                <a:schemeClr val="bg1">
                  <a:alpha val="86000"/>
                </a:schemeClr>
              </a:gs>
              <a:gs pos="94000">
                <a:schemeClr val="bg1"/>
              </a:gs>
              <a:gs pos="96000">
                <a:schemeClr val="tx1"/>
              </a:gs>
            </a:gsLst>
            <a:path path="shape">
              <a:fillToRect l="50000" t="50000" r="50000" b="50000"/>
            </a:path>
            <a:tileRect/>
          </a:gradFill>
          <a:ln w="41275">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274320" rIns="0" anchor="ctr"/>
          <a:lstStyle/>
          <a:p>
            <a:r>
              <a:rPr lang="en-US" sz="2000" b="1" dirty="0" smtClean="0">
                <a:solidFill>
                  <a:schemeClr val="tx1"/>
                </a:solidFill>
              </a:rPr>
              <a:t>Inexpensive Recoverable Oil Gone. Capital Intensive Oil Remaining</a:t>
            </a:r>
            <a:endParaRPr lang="en-US" sz="2000" b="1" dirty="0">
              <a:solidFill>
                <a:schemeClr val="tx1"/>
              </a:solidFill>
              <a:cs typeface="Arial" charset="0"/>
            </a:endParaRPr>
          </a:p>
        </p:txBody>
      </p:sp>
      <p:sp>
        <p:nvSpPr>
          <p:cNvPr id="18" name="Rounded Rectangle 21"/>
          <p:cNvSpPr/>
          <p:nvPr/>
        </p:nvSpPr>
        <p:spPr>
          <a:xfrm>
            <a:off x="381000" y="3505200"/>
            <a:ext cx="8382000" cy="381000"/>
          </a:xfrm>
          <a:prstGeom prst="roundRect">
            <a:avLst>
              <a:gd name="adj" fmla="val 11524"/>
            </a:avLst>
          </a:prstGeom>
          <a:gradFill flip="none" rotWithShape="1">
            <a:gsLst>
              <a:gs pos="100000">
                <a:schemeClr val="tx1">
                  <a:alpha val="97000"/>
                </a:schemeClr>
              </a:gs>
              <a:gs pos="17999">
                <a:schemeClr val="bg1"/>
              </a:gs>
              <a:gs pos="36000">
                <a:schemeClr val="bg1"/>
              </a:gs>
              <a:gs pos="86000">
                <a:schemeClr val="bg1">
                  <a:alpha val="86000"/>
                </a:schemeClr>
              </a:gs>
              <a:gs pos="94000">
                <a:schemeClr val="bg1"/>
              </a:gs>
              <a:gs pos="96000">
                <a:schemeClr val="tx1"/>
              </a:gs>
            </a:gsLst>
            <a:path path="shape">
              <a:fillToRect l="50000" t="50000" r="50000" b="50000"/>
            </a:path>
            <a:tileRect/>
          </a:gradFill>
          <a:ln w="41275">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274320" rIns="0" anchor="ctr"/>
          <a:lstStyle/>
          <a:p>
            <a:r>
              <a:rPr lang="en-US" sz="2000" b="1" dirty="0" smtClean="0">
                <a:solidFill>
                  <a:schemeClr val="tx1"/>
                </a:solidFill>
              </a:rPr>
              <a:t>Crude Quality Decreasing (API &amp; Sulfur) – Refinery Margin Decreasing</a:t>
            </a:r>
            <a:endParaRPr lang="en-US" sz="2000" b="1" dirty="0">
              <a:solidFill>
                <a:schemeClr val="tx1"/>
              </a:solidFill>
              <a:cs typeface="Arial" charset="0"/>
            </a:endParaRPr>
          </a:p>
        </p:txBody>
      </p:sp>
      <p:sp>
        <p:nvSpPr>
          <p:cNvPr id="20" name="Rounded Rectangle 21"/>
          <p:cNvSpPr/>
          <p:nvPr/>
        </p:nvSpPr>
        <p:spPr>
          <a:xfrm>
            <a:off x="381000" y="5638800"/>
            <a:ext cx="8305800" cy="381000"/>
          </a:xfrm>
          <a:prstGeom prst="roundRect">
            <a:avLst>
              <a:gd name="adj" fmla="val 11524"/>
            </a:avLst>
          </a:prstGeom>
          <a:gradFill flip="none" rotWithShape="1">
            <a:gsLst>
              <a:gs pos="100000">
                <a:schemeClr val="tx1">
                  <a:alpha val="97000"/>
                </a:schemeClr>
              </a:gs>
              <a:gs pos="17999">
                <a:schemeClr val="bg1"/>
              </a:gs>
              <a:gs pos="36000">
                <a:schemeClr val="bg1"/>
              </a:gs>
              <a:gs pos="86000">
                <a:schemeClr val="bg1">
                  <a:alpha val="86000"/>
                </a:schemeClr>
              </a:gs>
              <a:gs pos="94000">
                <a:schemeClr val="bg1"/>
              </a:gs>
              <a:gs pos="96000">
                <a:schemeClr val="tx1"/>
              </a:gs>
            </a:gsLst>
            <a:path path="shape">
              <a:fillToRect l="50000" t="50000" r="50000" b="50000"/>
            </a:path>
            <a:tileRect/>
          </a:gradFill>
          <a:ln w="41275">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274320" rIns="0" anchor="ctr"/>
          <a:lstStyle/>
          <a:p>
            <a:r>
              <a:rPr lang="en-US" sz="2000" b="1" dirty="0" smtClean="0">
                <a:solidFill>
                  <a:schemeClr val="tx1"/>
                </a:solidFill>
              </a:rPr>
              <a:t>Optimists and Pessimists Politicize Oil Price Debate</a:t>
            </a:r>
            <a:endParaRPr lang="en-US" sz="2000" b="1" dirty="0">
              <a:solidFill>
                <a:schemeClr val="tx1"/>
              </a:solidFill>
              <a:cs typeface="Arial" charset="0"/>
            </a:endParaRPr>
          </a:p>
        </p:txBody>
      </p:sp>
      <p:sp>
        <p:nvSpPr>
          <p:cNvPr id="19" name="직사각형 18"/>
          <p:cNvSpPr/>
          <p:nvPr/>
        </p:nvSpPr>
        <p:spPr>
          <a:xfrm>
            <a:off x="4133418" y="3244334"/>
            <a:ext cx="877163" cy="369332"/>
          </a:xfrm>
          <a:prstGeom prst="rect">
            <a:avLst/>
          </a:prstGeom>
        </p:spPr>
        <p:txBody>
          <a:bodyPr wrap="none">
            <a:spAutoFit/>
          </a:bodyPr>
          <a:lstStyle/>
          <a:p>
            <a:r>
              <a:rPr lang="ko-KR" altLang="en-US" dirty="0" smtClean="0"/>
              <a:t>이연희</a:t>
            </a:r>
            <a:endParaRPr lang="en-US" dirty="0"/>
          </a:p>
        </p:txBody>
      </p:sp>
      <p:sp>
        <p:nvSpPr>
          <p:cNvPr id="26" name="Rounded Rectangle 7"/>
          <p:cNvSpPr/>
          <p:nvPr/>
        </p:nvSpPr>
        <p:spPr>
          <a:xfrm>
            <a:off x="228600" y="228600"/>
            <a:ext cx="8686800" cy="838200"/>
          </a:xfrm>
          <a:prstGeom prst="roundRect">
            <a:avLst>
              <a:gd name="adj" fmla="val 3334"/>
            </a:avLst>
          </a:prstGeom>
          <a:gradFill>
            <a:gsLst>
              <a:gs pos="0">
                <a:schemeClr val="bg1"/>
              </a:gs>
              <a:gs pos="10000">
                <a:schemeClr val="tx1">
                  <a:lumMod val="75000"/>
                  <a:lumOff val="25000"/>
                </a:schemeClr>
              </a:gs>
              <a:gs pos="15000">
                <a:schemeClr val="accent2">
                  <a:lumMod val="40000"/>
                  <a:lumOff val="60000"/>
                </a:schemeClr>
              </a:gs>
              <a:gs pos="21000">
                <a:schemeClr val="bg1">
                  <a:lumMod val="95000"/>
                </a:schemeClr>
              </a:gs>
              <a:gs pos="20000">
                <a:schemeClr val="bg1"/>
              </a:gs>
              <a:gs pos="70000">
                <a:schemeClr val="bg1"/>
              </a:gs>
              <a:gs pos="84000">
                <a:schemeClr val="accent2">
                  <a:lumMod val="60000"/>
                  <a:lumOff val="40000"/>
                  <a:alpha val="27000"/>
                </a:schemeClr>
              </a:gs>
              <a:gs pos="88000">
                <a:schemeClr val="tx1">
                  <a:lumMod val="95000"/>
                  <a:lumOff val="5000"/>
                  <a:alpha val="38000"/>
                </a:schemeClr>
              </a:gs>
              <a:gs pos="100000">
                <a:schemeClr val="bg1"/>
              </a:gs>
            </a:gsLst>
            <a:lin ang="5400000" scaled="0"/>
          </a:gradFill>
          <a:ln w="41275">
            <a:solidFill>
              <a:schemeClr val="bg1"/>
            </a:solidFill>
          </a:ln>
          <a:scene3d>
            <a:camera prst="orthographicFront"/>
            <a:lightRig rig="threePt" dir="t"/>
          </a:scene3d>
          <a:sp3d>
            <a:bevelT w="0" h="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smtClean="0">
                <a:solidFill>
                  <a:schemeClr val="tx1"/>
                </a:solidFill>
                <a:cs typeface="Arial" charset="0"/>
              </a:rPr>
              <a:t>Oil Physical Fundamentals</a:t>
            </a:r>
            <a:endParaRPr lang="en-US" sz="5400" b="1" dirty="0">
              <a:solidFill>
                <a:schemeClr val="tx1"/>
              </a:solidFill>
              <a:cs typeface="Arial" charset="0"/>
            </a:endParaRPr>
          </a:p>
        </p:txBody>
      </p:sp>
      <p:sp>
        <p:nvSpPr>
          <p:cNvPr id="27" name="Oval 9"/>
          <p:cNvSpPr/>
          <p:nvPr/>
        </p:nvSpPr>
        <p:spPr>
          <a:xfrm>
            <a:off x="152400" y="304800"/>
            <a:ext cx="685800" cy="609600"/>
          </a:xfrm>
          <a:prstGeom prst="ellipse">
            <a:avLst/>
          </a:prstGeom>
          <a:gradFill>
            <a:gsLst>
              <a:gs pos="100000">
                <a:schemeClr val="bg1"/>
              </a:gs>
              <a:gs pos="17999">
                <a:schemeClr val="bg1"/>
              </a:gs>
              <a:gs pos="67000">
                <a:schemeClr val="bg1"/>
              </a:gs>
              <a:gs pos="86000">
                <a:schemeClr val="tx1"/>
              </a:gs>
              <a:gs pos="94000">
                <a:schemeClr val="accent2">
                  <a:lumMod val="40000"/>
                  <a:lumOff val="60000"/>
                </a:schemeClr>
              </a:gs>
              <a:gs pos="96000">
                <a:schemeClr val="tx1"/>
              </a:gs>
            </a:gsLst>
            <a:path path="shape">
              <a:fillToRect l="50000" t="50000" r="50000" b="50000"/>
            </a:path>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smtClean="0">
                <a:solidFill>
                  <a:schemeClr val="tx1"/>
                </a:solidFill>
              </a:rPr>
              <a:t>II</a:t>
            </a:r>
            <a:endParaRPr lang="en-US" sz="2400" b="1" dirty="0">
              <a:solidFill>
                <a:schemeClr val="tx1"/>
              </a:solidFill>
            </a:endParaRPr>
          </a:p>
        </p:txBody>
      </p:sp>
      <p:sp>
        <p:nvSpPr>
          <p:cNvPr id="17" name="Rounded Rectangle 12"/>
          <p:cNvSpPr/>
          <p:nvPr/>
        </p:nvSpPr>
        <p:spPr>
          <a:xfrm>
            <a:off x="0" y="6248400"/>
            <a:ext cx="9144000" cy="609600"/>
          </a:xfrm>
          <a:prstGeom prst="roundRect">
            <a:avLst>
              <a:gd name="adj" fmla="val 0"/>
            </a:avLst>
          </a:prstGeom>
          <a:gradFill>
            <a:gsLst>
              <a:gs pos="100000">
                <a:schemeClr val="bg1">
                  <a:alpha val="39000"/>
                </a:schemeClr>
              </a:gs>
              <a:gs pos="17999">
                <a:schemeClr val="bg1">
                  <a:alpha val="34000"/>
                </a:schemeClr>
              </a:gs>
              <a:gs pos="67000">
                <a:schemeClr val="bg1"/>
              </a:gs>
              <a:gs pos="86000">
                <a:schemeClr val="bg1">
                  <a:lumMod val="65000"/>
                  <a:alpha val="65000"/>
                </a:schemeClr>
              </a:gs>
              <a:gs pos="94000">
                <a:schemeClr val="accent2">
                  <a:lumMod val="40000"/>
                  <a:lumOff val="60000"/>
                  <a:alpha val="36000"/>
                </a:schemeClr>
              </a:gs>
              <a:gs pos="96000">
                <a:schemeClr val="bg1"/>
              </a:gs>
            </a:gsLst>
            <a:path path="rect">
              <a:fillToRect l="100000" t="100000"/>
            </a:path>
          </a:gradFill>
          <a:ln w="41275">
            <a:solidFill>
              <a:schemeClr val="bg1">
                <a:alpha val="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i="1" dirty="0" smtClean="0">
                <a:solidFill>
                  <a:schemeClr val="bg2">
                    <a:lumMod val="25000"/>
                  </a:schemeClr>
                </a:solidFill>
                <a:cs typeface="Arial" charset="0"/>
              </a:rPr>
              <a:t>BACKGROUND</a:t>
            </a:r>
            <a:endParaRPr lang="en-US" sz="3600" b="1" i="1" dirty="0">
              <a:solidFill>
                <a:schemeClr val="bg2">
                  <a:lumMod val="25000"/>
                </a:schemeClr>
              </a:solidFill>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그림 22" descr="Refinery.JPG"/>
          <p:cNvPicPr>
            <a:picLocks noChangeAspect="1"/>
          </p:cNvPicPr>
          <p:nvPr/>
        </p:nvPicPr>
        <p:blipFill>
          <a:blip r:embed="rId3" cstate="print">
            <a:duotone>
              <a:prstClr val="black"/>
              <a:srgbClr val="D9C3A5">
                <a:tint val="50000"/>
                <a:satMod val="180000"/>
              </a:srgbClr>
            </a:duotone>
            <a:lum bright="10000"/>
          </a:blip>
          <a:stretch>
            <a:fillRect/>
          </a:stretch>
        </p:blipFill>
        <p:spPr>
          <a:xfrm>
            <a:off x="228600" y="130161"/>
            <a:ext cx="8610600" cy="6423039"/>
          </a:xfrm>
          <a:prstGeom prst="rect">
            <a:avLst/>
          </a:prstGeom>
        </p:spPr>
      </p:pic>
      <p:sp>
        <p:nvSpPr>
          <p:cNvPr id="29" name="Rounded Rectangle 12"/>
          <p:cNvSpPr/>
          <p:nvPr/>
        </p:nvSpPr>
        <p:spPr>
          <a:xfrm>
            <a:off x="0" y="6248400"/>
            <a:ext cx="9144000" cy="609600"/>
          </a:xfrm>
          <a:prstGeom prst="roundRect">
            <a:avLst>
              <a:gd name="adj" fmla="val 0"/>
            </a:avLst>
          </a:prstGeom>
          <a:gradFill>
            <a:gsLst>
              <a:gs pos="100000">
                <a:schemeClr val="bg1">
                  <a:alpha val="39000"/>
                </a:schemeClr>
              </a:gs>
              <a:gs pos="17999">
                <a:schemeClr val="bg1">
                  <a:alpha val="34000"/>
                </a:schemeClr>
              </a:gs>
              <a:gs pos="67000">
                <a:schemeClr val="bg1"/>
              </a:gs>
              <a:gs pos="86000">
                <a:schemeClr val="bg1">
                  <a:lumMod val="65000"/>
                  <a:alpha val="65000"/>
                </a:schemeClr>
              </a:gs>
              <a:gs pos="94000">
                <a:schemeClr val="accent2">
                  <a:lumMod val="40000"/>
                  <a:lumOff val="60000"/>
                  <a:alpha val="36000"/>
                </a:schemeClr>
              </a:gs>
              <a:gs pos="96000">
                <a:schemeClr val="bg1"/>
              </a:gs>
            </a:gsLst>
            <a:path path="rect">
              <a:fillToRect l="100000" t="100000"/>
            </a:path>
          </a:gradFill>
          <a:ln w="41275">
            <a:solidFill>
              <a:schemeClr val="bg1">
                <a:alpha val="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i="1" dirty="0" smtClean="0">
                <a:solidFill>
                  <a:schemeClr val="bg2">
                    <a:lumMod val="25000"/>
                  </a:schemeClr>
                </a:solidFill>
                <a:cs typeface="Arial" charset="0"/>
              </a:rPr>
              <a:t>Three Aspects Reviewed</a:t>
            </a:r>
            <a:endParaRPr lang="en-US" sz="3600" b="1" i="1" dirty="0">
              <a:solidFill>
                <a:schemeClr val="bg2">
                  <a:lumMod val="25000"/>
                </a:schemeClr>
              </a:solidFill>
              <a:cs typeface="Arial" charset="0"/>
            </a:endParaRPr>
          </a:p>
        </p:txBody>
      </p:sp>
      <p:sp>
        <p:nvSpPr>
          <p:cNvPr id="15" name="Rounded Rectangle 12"/>
          <p:cNvSpPr/>
          <p:nvPr/>
        </p:nvSpPr>
        <p:spPr>
          <a:xfrm>
            <a:off x="381000" y="1371600"/>
            <a:ext cx="2590800" cy="533400"/>
          </a:xfrm>
          <a:prstGeom prst="roundRect">
            <a:avLst>
              <a:gd name="adj" fmla="val 50000"/>
            </a:avLst>
          </a:prstGeom>
          <a:gradFill>
            <a:gsLst>
              <a:gs pos="100000">
                <a:schemeClr val="bg1">
                  <a:alpha val="57000"/>
                </a:schemeClr>
              </a:gs>
              <a:gs pos="17999">
                <a:schemeClr val="bg1">
                  <a:alpha val="93000"/>
                </a:schemeClr>
              </a:gs>
              <a:gs pos="67000">
                <a:schemeClr val="bg1">
                  <a:alpha val="79000"/>
                </a:schemeClr>
              </a:gs>
              <a:gs pos="86000">
                <a:schemeClr val="bg1">
                  <a:lumMod val="85000"/>
                </a:schemeClr>
              </a:gs>
              <a:gs pos="94000">
                <a:schemeClr val="accent2">
                  <a:lumMod val="40000"/>
                  <a:lumOff val="60000"/>
                  <a:alpha val="66000"/>
                </a:schemeClr>
              </a:gs>
              <a:gs pos="96000">
                <a:schemeClr val="tx1">
                  <a:alpha val="16000"/>
                </a:schemeClr>
              </a:gs>
            </a:gsLst>
            <a:path path="rect">
              <a:fillToRect l="100000" t="100000"/>
            </a:path>
          </a:gradFill>
          <a:ln w="41275">
            <a:solidFill>
              <a:schemeClr val="bg1">
                <a:alpha val="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i="1" dirty="0" smtClean="0">
                <a:solidFill>
                  <a:schemeClr val="tx1"/>
                </a:solidFill>
                <a:cs typeface="Arial" charset="0"/>
              </a:rPr>
              <a:t>Firm Level</a:t>
            </a:r>
            <a:endParaRPr lang="en-US" sz="2400" b="1" i="1" dirty="0">
              <a:solidFill>
                <a:schemeClr val="tx1"/>
              </a:solidFill>
              <a:cs typeface="Arial" charset="0"/>
            </a:endParaRPr>
          </a:p>
        </p:txBody>
      </p:sp>
      <p:sp>
        <p:nvSpPr>
          <p:cNvPr id="21" name="Rounded Rectangle 12"/>
          <p:cNvSpPr/>
          <p:nvPr/>
        </p:nvSpPr>
        <p:spPr>
          <a:xfrm>
            <a:off x="533400" y="1066800"/>
            <a:ext cx="8077200" cy="381000"/>
          </a:xfrm>
          <a:prstGeom prst="roundRect">
            <a:avLst/>
          </a:prstGeom>
          <a:gradFill flip="none" rotWithShape="1">
            <a:gsLst>
              <a:gs pos="100000">
                <a:schemeClr val="bg1"/>
              </a:gs>
              <a:gs pos="17999">
                <a:schemeClr val="bg1"/>
              </a:gs>
              <a:gs pos="36000">
                <a:schemeClr val="bg1"/>
              </a:gs>
              <a:gs pos="86000">
                <a:schemeClr val="bg1"/>
              </a:gs>
              <a:gs pos="94000">
                <a:schemeClr val="bg1">
                  <a:lumMod val="75000"/>
                </a:schemeClr>
              </a:gs>
            </a:gsLst>
            <a:path path="shape">
              <a:fillToRect l="50000" t="50000" r="50000" b="50000"/>
            </a:path>
            <a:tileRect/>
          </a:gradFill>
          <a:ln w="41275">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smtClean="0">
                <a:solidFill>
                  <a:schemeClr val="bg2">
                    <a:lumMod val="25000"/>
                  </a:schemeClr>
                </a:solidFill>
                <a:cs typeface="Arial" charset="0"/>
              </a:rPr>
              <a:t>Price Discovery: Firms, Fundamentals, &amp; Distortions</a:t>
            </a:r>
            <a:endParaRPr lang="en-US" sz="2800" b="1" dirty="0">
              <a:solidFill>
                <a:schemeClr val="bg2">
                  <a:lumMod val="25000"/>
                </a:schemeClr>
              </a:solidFill>
              <a:cs typeface="Arial" charset="0"/>
            </a:endParaRPr>
          </a:p>
        </p:txBody>
      </p:sp>
      <p:sp>
        <p:nvSpPr>
          <p:cNvPr id="25" name="Rounded Rectangle 12"/>
          <p:cNvSpPr/>
          <p:nvPr/>
        </p:nvSpPr>
        <p:spPr>
          <a:xfrm>
            <a:off x="3200400" y="1371600"/>
            <a:ext cx="2590800" cy="533400"/>
          </a:xfrm>
          <a:prstGeom prst="roundRect">
            <a:avLst>
              <a:gd name="adj" fmla="val 50000"/>
            </a:avLst>
          </a:prstGeom>
          <a:gradFill>
            <a:gsLst>
              <a:gs pos="100000">
                <a:schemeClr val="bg1">
                  <a:alpha val="57000"/>
                </a:schemeClr>
              </a:gs>
              <a:gs pos="17999">
                <a:schemeClr val="bg1">
                  <a:alpha val="93000"/>
                </a:schemeClr>
              </a:gs>
              <a:gs pos="67000">
                <a:schemeClr val="bg1">
                  <a:alpha val="79000"/>
                </a:schemeClr>
              </a:gs>
              <a:gs pos="86000">
                <a:schemeClr val="bg1">
                  <a:lumMod val="85000"/>
                </a:schemeClr>
              </a:gs>
              <a:gs pos="94000">
                <a:schemeClr val="accent2">
                  <a:lumMod val="40000"/>
                  <a:lumOff val="60000"/>
                  <a:alpha val="66000"/>
                </a:schemeClr>
              </a:gs>
              <a:gs pos="96000">
                <a:schemeClr val="tx1">
                  <a:alpha val="16000"/>
                </a:schemeClr>
              </a:gs>
            </a:gsLst>
            <a:path path="rect">
              <a:fillToRect l="100000" t="100000"/>
            </a:path>
          </a:gradFill>
          <a:ln w="41275">
            <a:solidFill>
              <a:schemeClr val="bg1">
                <a:alpha val="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i="1" dirty="0" smtClean="0">
                <a:solidFill>
                  <a:schemeClr val="accent1">
                    <a:lumMod val="50000"/>
                  </a:schemeClr>
                </a:solidFill>
                <a:cs typeface="Arial" charset="0"/>
              </a:rPr>
              <a:t>Economic Level</a:t>
            </a:r>
            <a:endParaRPr lang="en-US" sz="2400" b="1" i="1" dirty="0">
              <a:solidFill>
                <a:schemeClr val="accent1">
                  <a:lumMod val="50000"/>
                </a:schemeClr>
              </a:solidFill>
              <a:cs typeface="Arial" charset="0"/>
            </a:endParaRPr>
          </a:p>
        </p:txBody>
      </p:sp>
      <p:sp>
        <p:nvSpPr>
          <p:cNvPr id="17" name="Rounded Rectangle 12"/>
          <p:cNvSpPr/>
          <p:nvPr/>
        </p:nvSpPr>
        <p:spPr>
          <a:xfrm>
            <a:off x="3124200" y="1828800"/>
            <a:ext cx="2819400" cy="4343400"/>
          </a:xfrm>
          <a:prstGeom prst="roundRect">
            <a:avLst>
              <a:gd name="adj" fmla="val 6989"/>
            </a:avLst>
          </a:prstGeom>
          <a:gradFill flip="none" rotWithShape="1">
            <a:gsLst>
              <a:gs pos="100000">
                <a:schemeClr val="bg1"/>
              </a:gs>
              <a:gs pos="17999">
                <a:schemeClr val="bg1"/>
              </a:gs>
              <a:gs pos="36000">
                <a:schemeClr val="bg1"/>
              </a:gs>
              <a:gs pos="86000">
                <a:schemeClr val="bg1"/>
              </a:gs>
              <a:gs pos="94000">
                <a:schemeClr val="bg1">
                  <a:lumMod val="75000"/>
                </a:schemeClr>
              </a:gs>
            </a:gsLst>
            <a:path path="shape">
              <a:fillToRect l="50000" t="50000" r="50000" b="50000"/>
            </a:path>
            <a:tileRect/>
          </a:gradFill>
          <a:ln w="41275">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365760" tIns="640080" bIns="0" anchor="ctr"/>
          <a:lstStyle/>
          <a:p>
            <a:pPr>
              <a:defRPr/>
            </a:pPr>
            <a:r>
              <a:rPr lang="en-US" b="1" dirty="0" smtClean="0">
                <a:solidFill>
                  <a:schemeClr val="tx1"/>
                </a:solidFill>
                <a:cs typeface="Arial" charset="0"/>
              </a:rPr>
              <a:t>Demand</a:t>
            </a:r>
          </a:p>
          <a:p>
            <a:pPr>
              <a:buFont typeface="Arial" pitchFamily="34" charset="0"/>
              <a:buChar char="•"/>
              <a:defRPr/>
            </a:pPr>
            <a:r>
              <a:rPr lang="en-US" b="1" dirty="0" smtClean="0">
                <a:solidFill>
                  <a:schemeClr val="bg2">
                    <a:lumMod val="25000"/>
                  </a:schemeClr>
                </a:solidFill>
                <a:cs typeface="Arial" charset="0"/>
              </a:rPr>
              <a:t>World GDP</a:t>
            </a:r>
          </a:p>
          <a:p>
            <a:pPr>
              <a:buFont typeface="Arial" pitchFamily="34" charset="0"/>
              <a:buChar char="•"/>
              <a:defRPr/>
            </a:pPr>
            <a:r>
              <a:rPr lang="en-US" b="1" dirty="0" smtClean="0">
                <a:solidFill>
                  <a:schemeClr val="bg2">
                    <a:lumMod val="25000"/>
                  </a:schemeClr>
                </a:solidFill>
                <a:cs typeface="Arial" charset="0"/>
              </a:rPr>
              <a:t>Inventory vs. Reserve</a:t>
            </a:r>
          </a:p>
          <a:p>
            <a:pPr>
              <a:buFont typeface="Arial" pitchFamily="34" charset="0"/>
              <a:buChar char="•"/>
              <a:defRPr/>
            </a:pPr>
            <a:r>
              <a:rPr lang="en-US" b="1" dirty="0" smtClean="0">
                <a:solidFill>
                  <a:schemeClr val="bg2">
                    <a:lumMod val="25000"/>
                  </a:schemeClr>
                </a:solidFill>
                <a:cs typeface="Arial" charset="0"/>
              </a:rPr>
              <a:t>Short Term Inelasticity</a:t>
            </a:r>
          </a:p>
          <a:p>
            <a:pPr>
              <a:buFont typeface="Arial" pitchFamily="34" charset="0"/>
              <a:buChar char="•"/>
              <a:defRPr/>
            </a:pPr>
            <a:r>
              <a:rPr lang="en-US" b="1" dirty="0" smtClean="0">
                <a:solidFill>
                  <a:srgbClr val="006600"/>
                </a:solidFill>
                <a:cs typeface="Arial" charset="0"/>
              </a:rPr>
              <a:t>Expected </a:t>
            </a:r>
            <a:r>
              <a:rPr lang="en-US" b="1" dirty="0" smtClean="0">
                <a:solidFill>
                  <a:schemeClr val="bg2">
                    <a:lumMod val="25000"/>
                  </a:schemeClr>
                </a:solidFill>
                <a:cs typeface="Arial" charset="0"/>
              </a:rPr>
              <a:t>Demand</a:t>
            </a:r>
          </a:p>
          <a:p>
            <a:pPr>
              <a:buFont typeface="Arial" pitchFamily="34" charset="0"/>
              <a:buChar char="•"/>
              <a:defRPr/>
            </a:pPr>
            <a:endParaRPr lang="en-US" sz="400" b="1" dirty="0" smtClean="0">
              <a:solidFill>
                <a:schemeClr val="bg2">
                  <a:lumMod val="25000"/>
                </a:schemeClr>
              </a:solidFill>
              <a:cs typeface="Arial" charset="0"/>
            </a:endParaRPr>
          </a:p>
          <a:p>
            <a:pPr>
              <a:defRPr/>
            </a:pPr>
            <a:r>
              <a:rPr lang="en-US" b="1" dirty="0" smtClean="0">
                <a:solidFill>
                  <a:schemeClr val="tx1"/>
                </a:solidFill>
                <a:cs typeface="Arial" charset="0"/>
              </a:rPr>
              <a:t>Supply</a:t>
            </a:r>
          </a:p>
          <a:p>
            <a:pPr>
              <a:buFont typeface="Arial" pitchFamily="34" charset="0"/>
              <a:buChar char="•"/>
              <a:defRPr/>
            </a:pPr>
            <a:r>
              <a:rPr lang="en-US" b="1" dirty="0" smtClean="0">
                <a:solidFill>
                  <a:schemeClr val="bg2">
                    <a:lumMod val="25000"/>
                  </a:schemeClr>
                </a:solidFill>
                <a:cs typeface="Arial" charset="0"/>
              </a:rPr>
              <a:t>Production</a:t>
            </a:r>
          </a:p>
          <a:p>
            <a:pPr>
              <a:buFont typeface="Arial" pitchFamily="34" charset="0"/>
              <a:buChar char="•"/>
              <a:defRPr/>
            </a:pPr>
            <a:r>
              <a:rPr lang="en-US" b="1" dirty="0" smtClean="0">
                <a:solidFill>
                  <a:schemeClr val="bg2">
                    <a:lumMod val="25000"/>
                  </a:schemeClr>
                </a:solidFill>
                <a:cs typeface="Arial" charset="0"/>
              </a:rPr>
              <a:t>Excess Capacity</a:t>
            </a:r>
          </a:p>
          <a:p>
            <a:pPr>
              <a:buFont typeface="Arial" pitchFamily="34" charset="0"/>
              <a:buChar char="•"/>
              <a:defRPr/>
            </a:pPr>
            <a:r>
              <a:rPr lang="en-US" b="1" dirty="0" smtClean="0">
                <a:solidFill>
                  <a:schemeClr val="bg2">
                    <a:lumMod val="25000"/>
                  </a:schemeClr>
                </a:solidFill>
                <a:cs typeface="Arial" charset="0"/>
              </a:rPr>
              <a:t>Proved vs. Probable</a:t>
            </a:r>
          </a:p>
          <a:p>
            <a:pPr>
              <a:buFont typeface="Arial" pitchFamily="34" charset="0"/>
              <a:buChar char="•"/>
              <a:defRPr/>
            </a:pPr>
            <a:r>
              <a:rPr lang="en-US" b="1" dirty="0" smtClean="0">
                <a:solidFill>
                  <a:schemeClr val="bg2">
                    <a:lumMod val="25000"/>
                  </a:schemeClr>
                </a:solidFill>
                <a:cs typeface="Arial" charset="0"/>
              </a:rPr>
              <a:t>Offshore vs. Onshore</a:t>
            </a:r>
          </a:p>
          <a:p>
            <a:pPr>
              <a:buFont typeface="Arial" pitchFamily="34" charset="0"/>
              <a:buChar char="•"/>
              <a:defRPr/>
            </a:pPr>
            <a:r>
              <a:rPr lang="en-US" b="1" dirty="0" smtClean="0">
                <a:solidFill>
                  <a:schemeClr val="bg2">
                    <a:lumMod val="25000"/>
                  </a:schemeClr>
                </a:solidFill>
                <a:cs typeface="Arial" charset="0"/>
              </a:rPr>
              <a:t>Inelasticity</a:t>
            </a:r>
          </a:p>
          <a:p>
            <a:pPr>
              <a:defRPr/>
            </a:pPr>
            <a:endParaRPr lang="en-US" sz="400" b="1" dirty="0" smtClean="0">
              <a:solidFill>
                <a:schemeClr val="bg2">
                  <a:lumMod val="25000"/>
                </a:schemeClr>
              </a:solidFill>
              <a:cs typeface="Arial" charset="0"/>
            </a:endParaRPr>
          </a:p>
          <a:p>
            <a:pPr>
              <a:defRPr/>
            </a:pPr>
            <a:r>
              <a:rPr lang="en-US" b="1" dirty="0" smtClean="0">
                <a:solidFill>
                  <a:schemeClr val="tx1"/>
                </a:solidFill>
                <a:cs typeface="Arial" charset="0"/>
              </a:rPr>
              <a:t>Interest and Ex Rates</a:t>
            </a:r>
          </a:p>
          <a:p>
            <a:pPr>
              <a:buFont typeface="Arial" pitchFamily="34" charset="0"/>
              <a:buChar char="•"/>
              <a:defRPr/>
            </a:pPr>
            <a:r>
              <a:rPr lang="en-US" b="1" dirty="0" smtClean="0">
                <a:solidFill>
                  <a:schemeClr val="bg2">
                    <a:lumMod val="25000"/>
                  </a:schemeClr>
                </a:solidFill>
              </a:rPr>
              <a:t>∆</a:t>
            </a:r>
            <a:r>
              <a:rPr lang="en-US" b="1" dirty="0" smtClean="0">
                <a:solidFill>
                  <a:schemeClr val="bg2">
                    <a:lumMod val="25000"/>
                  </a:schemeClr>
                </a:solidFill>
                <a:cs typeface="Arial" charset="0"/>
              </a:rPr>
              <a:t>R </a:t>
            </a:r>
            <a:r>
              <a:rPr lang="en-US" sz="1400" b="1" dirty="0" smtClean="0">
                <a:solidFill>
                  <a:schemeClr val="bg2">
                    <a:lumMod val="25000"/>
                  </a:schemeClr>
                </a:solidFill>
              </a:rPr>
              <a:t>→ ↑ </a:t>
            </a:r>
            <a:r>
              <a:rPr lang="en-US" b="1" dirty="0" smtClean="0">
                <a:solidFill>
                  <a:schemeClr val="bg2">
                    <a:lumMod val="25000"/>
                  </a:schemeClr>
                </a:solidFill>
              </a:rPr>
              <a:t>or </a:t>
            </a:r>
            <a:r>
              <a:rPr lang="en-US" sz="1400" b="1" dirty="0" smtClean="0">
                <a:solidFill>
                  <a:schemeClr val="bg2">
                    <a:lumMod val="25000"/>
                  </a:schemeClr>
                </a:solidFill>
              </a:rPr>
              <a:t>↓</a:t>
            </a:r>
            <a:r>
              <a:rPr lang="en-US" b="1" dirty="0" smtClean="0">
                <a:solidFill>
                  <a:schemeClr val="bg2">
                    <a:lumMod val="25000"/>
                  </a:schemeClr>
                </a:solidFill>
              </a:rPr>
              <a:t>O</a:t>
            </a:r>
            <a:r>
              <a:rPr lang="en-US" b="1" baseline="-25000" dirty="0" smtClean="0">
                <a:solidFill>
                  <a:schemeClr val="bg2">
                    <a:lumMod val="25000"/>
                  </a:schemeClr>
                </a:solidFill>
              </a:rPr>
              <a:t>p </a:t>
            </a:r>
            <a:endParaRPr lang="en-US" b="1" baseline="-25000" dirty="0" smtClean="0">
              <a:solidFill>
                <a:schemeClr val="bg2">
                  <a:lumMod val="25000"/>
                </a:schemeClr>
              </a:solidFill>
              <a:cs typeface="Arial" charset="0"/>
            </a:endParaRPr>
          </a:p>
          <a:p>
            <a:pPr>
              <a:buFont typeface="Arial" pitchFamily="34" charset="0"/>
              <a:buChar char="•"/>
              <a:defRPr/>
            </a:pPr>
            <a:r>
              <a:rPr lang="en-US" sz="1400" b="1" dirty="0" smtClean="0">
                <a:solidFill>
                  <a:schemeClr val="bg2">
                    <a:lumMod val="25000"/>
                  </a:schemeClr>
                </a:solidFill>
              </a:rPr>
              <a:t>↓</a:t>
            </a:r>
            <a:r>
              <a:rPr lang="en-US" b="1" dirty="0" smtClean="0">
                <a:solidFill>
                  <a:schemeClr val="bg2">
                    <a:lumMod val="25000"/>
                  </a:schemeClr>
                </a:solidFill>
              </a:rPr>
              <a:t>$</a:t>
            </a:r>
            <a:r>
              <a:rPr lang="en-US" sz="1400" b="1" dirty="0" smtClean="0">
                <a:solidFill>
                  <a:schemeClr val="bg2">
                    <a:lumMod val="25000"/>
                  </a:schemeClr>
                </a:solidFill>
              </a:rPr>
              <a:t>→↑</a:t>
            </a:r>
            <a:r>
              <a:rPr lang="en-US" b="1" dirty="0" smtClean="0">
                <a:solidFill>
                  <a:schemeClr val="bg2">
                    <a:lumMod val="25000"/>
                  </a:schemeClr>
                </a:solidFill>
              </a:rPr>
              <a:t>$</a:t>
            </a:r>
            <a:r>
              <a:rPr lang="en-US" b="1" baseline="-25000" dirty="0" smtClean="0">
                <a:solidFill>
                  <a:schemeClr val="bg2">
                    <a:lumMod val="25000"/>
                  </a:schemeClr>
                </a:solidFill>
              </a:rPr>
              <a:t>ex</a:t>
            </a:r>
            <a:r>
              <a:rPr lang="en-US" b="1" dirty="0" smtClean="0">
                <a:solidFill>
                  <a:schemeClr val="bg2">
                    <a:lumMod val="25000"/>
                  </a:schemeClr>
                </a:solidFill>
              </a:rPr>
              <a:t> </a:t>
            </a:r>
            <a:r>
              <a:rPr lang="en-US" sz="1400" b="1" dirty="0" smtClean="0">
                <a:solidFill>
                  <a:schemeClr val="bg2">
                    <a:lumMod val="25000"/>
                  </a:schemeClr>
                </a:solidFill>
              </a:rPr>
              <a:t>→↑</a:t>
            </a:r>
            <a:r>
              <a:rPr lang="en-US" b="1" dirty="0" err="1" smtClean="0">
                <a:solidFill>
                  <a:schemeClr val="bg2">
                    <a:lumMod val="25000"/>
                  </a:schemeClr>
                </a:solidFill>
              </a:rPr>
              <a:t>C</a:t>
            </a:r>
            <a:r>
              <a:rPr lang="en-US" b="1" baseline="-25000" dirty="0" err="1" smtClean="0">
                <a:solidFill>
                  <a:schemeClr val="bg2">
                    <a:lumMod val="25000"/>
                  </a:schemeClr>
                </a:solidFill>
              </a:rPr>
              <a:t>f</a:t>
            </a:r>
            <a:r>
              <a:rPr lang="en-US" sz="1400" b="1" dirty="0" smtClean="0">
                <a:solidFill>
                  <a:schemeClr val="bg2">
                    <a:lumMod val="25000"/>
                  </a:schemeClr>
                </a:solidFill>
              </a:rPr>
              <a:t>→↑</a:t>
            </a:r>
            <a:r>
              <a:rPr lang="en-US" b="1" dirty="0" err="1" smtClean="0">
                <a:solidFill>
                  <a:schemeClr val="bg2">
                    <a:lumMod val="25000"/>
                  </a:schemeClr>
                </a:solidFill>
              </a:rPr>
              <a:t>O</a:t>
            </a:r>
            <a:r>
              <a:rPr lang="en-US" b="1" baseline="-25000" dirty="0" err="1" smtClean="0">
                <a:solidFill>
                  <a:schemeClr val="bg2">
                    <a:lumMod val="25000"/>
                  </a:schemeClr>
                </a:solidFill>
              </a:rPr>
              <a:t>dw</a:t>
            </a:r>
            <a:endParaRPr lang="en-US" b="1" baseline="-25000" dirty="0" smtClean="0">
              <a:solidFill>
                <a:schemeClr val="bg2">
                  <a:lumMod val="25000"/>
                </a:schemeClr>
              </a:solidFill>
              <a:cs typeface="Arial" charset="0"/>
            </a:endParaRPr>
          </a:p>
          <a:p>
            <a:pPr>
              <a:buFont typeface="Arial" pitchFamily="34" charset="0"/>
              <a:buChar char="•"/>
              <a:defRPr/>
            </a:pPr>
            <a:r>
              <a:rPr lang="en-US" sz="1400" b="1" dirty="0" smtClean="0">
                <a:solidFill>
                  <a:schemeClr val="bg2">
                    <a:lumMod val="25000"/>
                  </a:schemeClr>
                </a:solidFill>
              </a:rPr>
              <a:t>↓</a:t>
            </a:r>
            <a:r>
              <a:rPr lang="en-US" b="1" dirty="0" smtClean="0">
                <a:solidFill>
                  <a:schemeClr val="bg2">
                    <a:lumMod val="25000"/>
                  </a:schemeClr>
                </a:solidFill>
              </a:rPr>
              <a:t>$ </a:t>
            </a:r>
            <a:r>
              <a:rPr lang="en-US" sz="1400" b="1" dirty="0" smtClean="0">
                <a:solidFill>
                  <a:schemeClr val="bg2">
                    <a:lumMod val="25000"/>
                  </a:schemeClr>
                </a:solidFill>
              </a:rPr>
              <a:t>→↓O-</a:t>
            </a:r>
            <a:r>
              <a:rPr lang="en-US" sz="1400" b="1" dirty="0" err="1" smtClean="0">
                <a:solidFill>
                  <a:schemeClr val="bg2">
                    <a:lumMod val="25000"/>
                  </a:schemeClr>
                </a:solidFill>
              </a:rPr>
              <a:t>Exp</a:t>
            </a:r>
            <a:r>
              <a:rPr lang="en-US" sz="1400" b="1" baseline="-25000" dirty="0" err="1" smtClean="0">
                <a:solidFill>
                  <a:schemeClr val="bg2">
                    <a:lumMod val="25000"/>
                  </a:schemeClr>
                </a:solidFill>
              </a:rPr>
              <a:t>pp</a:t>
            </a:r>
            <a:r>
              <a:rPr lang="en-US" sz="1400" b="1" dirty="0" smtClean="0">
                <a:solidFill>
                  <a:schemeClr val="bg2">
                    <a:lumMod val="25000"/>
                  </a:schemeClr>
                </a:solidFill>
              </a:rPr>
              <a:t>→↑</a:t>
            </a:r>
            <a:r>
              <a:rPr lang="en-US" sz="1400" b="1" dirty="0" err="1" smtClean="0">
                <a:solidFill>
                  <a:schemeClr val="bg2">
                    <a:lumMod val="25000"/>
                  </a:schemeClr>
                </a:solidFill>
              </a:rPr>
              <a:t>S</a:t>
            </a:r>
            <a:r>
              <a:rPr lang="en-US" sz="1400" b="1" baseline="-25000" dirty="0" err="1" smtClean="0">
                <a:solidFill>
                  <a:schemeClr val="bg2">
                    <a:lumMod val="25000"/>
                  </a:schemeClr>
                </a:solidFill>
              </a:rPr>
              <a:t>cut</a:t>
            </a:r>
            <a:endParaRPr lang="en-US" sz="1400" b="1" baseline="-25000" dirty="0" smtClean="0">
              <a:solidFill>
                <a:schemeClr val="bg2">
                  <a:lumMod val="25000"/>
                </a:schemeClr>
              </a:solidFill>
              <a:cs typeface="Arial" charset="0"/>
            </a:endParaRPr>
          </a:p>
          <a:p>
            <a:pPr>
              <a:defRPr/>
            </a:pPr>
            <a:endParaRPr lang="en-US" b="1" dirty="0" smtClean="0">
              <a:solidFill>
                <a:schemeClr val="bg2">
                  <a:lumMod val="25000"/>
                </a:schemeClr>
              </a:solidFill>
              <a:cs typeface="Arial" charset="0"/>
            </a:endParaRPr>
          </a:p>
          <a:p>
            <a:pPr>
              <a:defRPr/>
            </a:pPr>
            <a:endParaRPr lang="en-US" b="1" dirty="0" smtClean="0">
              <a:solidFill>
                <a:schemeClr val="tx1"/>
              </a:solidFill>
              <a:cs typeface="Arial" charset="0"/>
            </a:endParaRPr>
          </a:p>
          <a:p>
            <a:pPr>
              <a:defRPr/>
            </a:pPr>
            <a:endParaRPr lang="en-US" b="1" dirty="0" smtClean="0">
              <a:solidFill>
                <a:schemeClr val="tx1"/>
              </a:solidFill>
              <a:cs typeface="Arial" charset="0"/>
            </a:endParaRPr>
          </a:p>
        </p:txBody>
      </p:sp>
      <p:sp>
        <p:nvSpPr>
          <p:cNvPr id="18" name="Rounded Rectangle 12"/>
          <p:cNvSpPr/>
          <p:nvPr/>
        </p:nvSpPr>
        <p:spPr>
          <a:xfrm>
            <a:off x="6096000" y="1371600"/>
            <a:ext cx="2590800" cy="533400"/>
          </a:xfrm>
          <a:prstGeom prst="roundRect">
            <a:avLst>
              <a:gd name="adj" fmla="val 50000"/>
            </a:avLst>
          </a:prstGeom>
          <a:gradFill>
            <a:gsLst>
              <a:gs pos="100000">
                <a:schemeClr val="bg1">
                  <a:alpha val="57000"/>
                </a:schemeClr>
              </a:gs>
              <a:gs pos="17999">
                <a:schemeClr val="bg1">
                  <a:alpha val="93000"/>
                </a:schemeClr>
              </a:gs>
              <a:gs pos="67000">
                <a:schemeClr val="bg1">
                  <a:alpha val="79000"/>
                </a:schemeClr>
              </a:gs>
              <a:gs pos="86000">
                <a:schemeClr val="bg1">
                  <a:lumMod val="85000"/>
                </a:schemeClr>
              </a:gs>
              <a:gs pos="94000">
                <a:schemeClr val="accent2">
                  <a:lumMod val="40000"/>
                  <a:lumOff val="60000"/>
                  <a:alpha val="66000"/>
                </a:schemeClr>
              </a:gs>
              <a:gs pos="96000">
                <a:schemeClr val="tx1">
                  <a:alpha val="16000"/>
                </a:schemeClr>
              </a:gs>
            </a:gsLst>
            <a:path path="rect">
              <a:fillToRect l="100000" t="100000"/>
            </a:path>
          </a:gradFill>
          <a:ln w="41275">
            <a:solidFill>
              <a:schemeClr val="bg1">
                <a:alpha val="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i="1" dirty="0" smtClean="0">
                <a:solidFill>
                  <a:srgbClr val="640000"/>
                </a:solidFill>
                <a:cs typeface="Arial" charset="0"/>
              </a:rPr>
              <a:t>Distortion Level</a:t>
            </a:r>
            <a:endParaRPr lang="en-US" sz="2400" b="1" i="1" dirty="0">
              <a:solidFill>
                <a:srgbClr val="640000"/>
              </a:solidFill>
              <a:cs typeface="Arial" charset="0"/>
            </a:endParaRPr>
          </a:p>
        </p:txBody>
      </p:sp>
      <p:sp>
        <p:nvSpPr>
          <p:cNvPr id="22" name="Rounded Rectangle 12"/>
          <p:cNvSpPr/>
          <p:nvPr/>
        </p:nvSpPr>
        <p:spPr>
          <a:xfrm>
            <a:off x="6019800" y="1828800"/>
            <a:ext cx="2743200" cy="4343400"/>
          </a:xfrm>
          <a:prstGeom prst="roundRect">
            <a:avLst>
              <a:gd name="adj" fmla="val 6989"/>
            </a:avLst>
          </a:prstGeom>
          <a:gradFill flip="none" rotWithShape="1">
            <a:gsLst>
              <a:gs pos="100000">
                <a:schemeClr val="bg1"/>
              </a:gs>
              <a:gs pos="17999">
                <a:schemeClr val="bg1"/>
              </a:gs>
              <a:gs pos="36000">
                <a:schemeClr val="bg1"/>
              </a:gs>
              <a:gs pos="86000">
                <a:schemeClr val="bg1"/>
              </a:gs>
              <a:gs pos="94000">
                <a:schemeClr val="bg1">
                  <a:lumMod val="75000"/>
                </a:schemeClr>
              </a:gs>
            </a:gsLst>
            <a:path path="shape">
              <a:fillToRect l="50000" t="50000" r="50000" b="50000"/>
            </a:path>
            <a:tileRect/>
          </a:gradFill>
          <a:ln w="41275">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365760" tIns="1097280" bIns="0" anchor="ctr"/>
          <a:lstStyle/>
          <a:p>
            <a:pPr>
              <a:defRPr/>
            </a:pPr>
            <a:r>
              <a:rPr lang="en-US" b="1" dirty="0" smtClean="0">
                <a:solidFill>
                  <a:schemeClr val="tx1"/>
                </a:solidFill>
                <a:cs typeface="Arial" charset="0"/>
              </a:rPr>
              <a:t>Supply Side</a:t>
            </a:r>
          </a:p>
          <a:p>
            <a:pPr>
              <a:buFont typeface="Arial" pitchFamily="34" charset="0"/>
              <a:buChar char="•"/>
              <a:defRPr/>
            </a:pPr>
            <a:r>
              <a:rPr lang="en-US" b="1" dirty="0" smtClean="0">
                <a:solidFill>
                  <a:schemeClr val="bg2">
                    <a:lumMod val="25000"/>
                  </a:schemeClr>
                </a:solidFill>
                <a:cs typeface="Arial" charset="0"/>
              </a:rPr>
              <a:t>Concerted Production</a:t>
            </a:r>
          </a:p>
          <a:p>
            <a:pPr>
              <a:buFont typeface="Arial" pitchFamily="34" charset="0"/>
              <a:buChar char="•"/>
              <a:defRPr/>
            </a:pPr>
            <a:r>
              <a:rPr lang="en-US" b="1" dirty="0" smtClean="0">
                <a:solidFill>
                  <a:schemeClr val="bg2">
                    <a:lumMod val="25000"/>
                  </a:schemeClr>
                </a:solidFill>
                <a:cs typeface="Arial" charset="0"/>
              </a:rPr>
              <a:t>Collusion</a:t>
            </a:r>
          </a:p>
          <a:p>
            <a:pPr>
              <a:buFont typeface="Arial" pitchFamily="34" charset="0"/>
              <a:buChar char="•"/>
              <a:defRPr/>
            </a:pPr>
            <a:endParaRPr lang="en-US" sz="400" b="1" dirty="0" smtClean="0">
              <a:solidFill>
                <a:schemeClr val="bg2">
                  <a:lumMod val="25000"/>
                </a:schemeClr>
              </a:solidFill>
              <a:cs typeface="Arial" charset="0"/>
            </a:endParaRPr>
          </a:p>
          <a:p>
            <a:pPr>
              <a:defRPr/>
            </a:pPr>
            <a:r>
              <a:rPr lang="en-US" b="1" dirty="0" smtClean="0">
                <a:solidFill>
                  <a:schemeClr val="tx1"/>
                </a:solidFill>
                <a:cs typeface="Arial" charset="0"/>
              </a:rPr>
              <a:t>Demand Side</a:t>
            </a:r>
          </a:p>
          <a:p>
            <a:pPr>
              <a:buFont typeface="Arial" pitchFamily="34" charset="0"/>
              <a:buChar char="•"/>
              <a:defRPr/>
            </a:pPr>
            <a:r>
              <a:rPr lang="en-US" b="1" dirty="0" smtClean="0">
                <a:solidFill>
                  <a:schemeClr val="bg2">
                    <a:lumMod val="25000"/>
                  </a:schemeClr>
                </a:solidFill>
                <a:cs typeface="Arial" charset="0"/>
              </a:rPr>
              <a:t>Subsidies</a:t>
            </a:r>
          </a:p>
          <a:p>
            <a:pPr>
              <a:buFont typeface="Arial" pitchFamily="34" charset="0"/>
              <a:buChar char="•"/>
              <a:defRPr/>
            </a:pPr>
            <a:r>
              <a:rPr lang="en-US" b="1" dirty="0" smtClean="0">
                <a:solidFill>
                  <a:schemeClr val="bg2">
                    <a:lumMod val="25000"/>
                  </a:schemeClr>
                </a:solidFill>
                <a:cs typeface="Arial" charset="0"/>
              </a:rPr>
              <a:t>Price Ceiling</a:t>
            </a:r>
          </a:p>
          <a:p>
            <a:pPr>
              <a:buFont typeface="Arial" pitchFamily="34" charset="0"/>
              <a:buChar char="•"/>
              <a:defRPr/>
            </a:pPr>
            <a:r>
              <a:rPr lang="en-US" b="1" dirty="0" smtClean="0">
                <a:solidFill>
                  <a:schemeClr val="bg2">
                    <a:lumMod val="25000"/>
                  </a:schemeClr>
                </a:solidFill>
                <a:cs typeface="Arial" charset="0"/>
              </a:rPr>
              <a:t>MS Expansion</a:t>
            </a:r>
            <a:endParaRPr lang="en-US" sz="400" b="1" dirty="0" smtClean="0">
              <a:solidFill>
                <a:schemeClr val="bg2">
                  <a:lumMod val="25000"/>
                </a:schemeClr>
              </a:solidFill>
              <a:cs typeface="Arial" charset="0"/>
            </a:endParaRPr>
          </a:p>
          <a:p>
            <a:pPr>
              <a:defRPr/>
            </a:pPr>
            <a:endParaRPr lang="en-US" sz="400" b="1" dirty="0" smtClean="0">
              <a:solidFill>
                <a:schemeClr val="bg2">
                  <a:lumMod val="25000"/>
                </a:schemeClr>
              </a:solidFill>
              <a:cs typeface="Arial" charset="0"/>
            </a:endParaRPr>
          </a:p>
          <a:p>
            <a:pPr>
              <a:defRPr/>
            </a:pPr>
            <a:r>
              <a:rPr lang="en-US" b="1" dirty="0" smtClean="0">
                <a:solidFill>
                  <a:schemeClr val="tx1"/>
                </a:solidFill>
                <a:cs typeface="Arial" charset="0"/>
              </a:rPr>
              <a:t>Uncertainty – Politics</a:t>
            </a:r>
          </a:p>
          <a:p>
            <a:pPr>
              <a:buFont typeface="Arial" pitchFamily="34" charset="0"/>
              <a:buChar char="•"/>
              <a:defRPr/>
            </a:pPr>
            <a:r>
              <a:rPr lang="en-US" b="1" dirty="0" smtClean="0">
                <a:solidFill>
                  <a:schemeClr val="bg2">
                    <a:lumMod val="25000"/>
                  </a:schemeClr>
                </a:solidFill>
                <a:cs typeface="Arial" charset="0"/>
              </a:rPr>
              <a:t>Supply Disruption</a:t>
            </a:r>
          </a:p>
          <a:p>
            <a:pPr>
              <a:buFont typeface="Arial" pitchFamily="34" charset="0"/>
              <a:buChar char="•"/>
              <a:defRPr/>
            </a:pPr>
            <a:r>
              <a:rPr lang="en-US" b="1" dirty="0" smtClean="0">
                <a:solidFill>
                  <a:schemeClr val="bg2">
                    <a:lumMod val="25000"/>
                  </a:schemeClr>
                </a:solidFill>
                <a:cs typeface="Arial" charset="0"/>
              </a:rPr>
              <a:t>Nationalization </a:t>
            </a:r>
          </a:p>
          <a:p>
            <a:pPr>
              <a:buFont typeface="Arial" pitchFamily="34" charset="0"/>
              <a:buChar char="•"/>
              <a:defRPr/>
            </a:pPr>
            <a:r>
              <a:rPr lang="en-US" b="1" dirty="0" smtClean="0">
                <a:solidFill>
                  <a:schemeClr val="bg2">
                    <a:lumMod val="25000"/>
                  </a:schemeClr>
                </a:solidFill>
                <a:cs typeface="Arial" charset="0"/>
              </a:rPr>
              <a:t>Transit Monopolies</a:t>
            </a:r>
          </a:p>
          <a:p>
            <a:pPr>
              <a:buFont typeface="Arial" pitchFamily="34" charset="0"/>
              <a:buChar char="•"/>
              <a:defRPr/>
            </a:pPr>
            <a:r>
              <a:rPr lang="en-US" b="1" dirty="0" smtClean="0">
                <a:solidFill>
                  <a:schemeClr val="bg2">
                    <a:lumMod val="25000"/>
                  </a:schemeClr>
                </a:solidFill>
                <a:cs typeface="Arial" charset="0"/>
              </a:rPr>
              <a:t>Nationalization </a:t>
            </a:r>
          </a:p>
          <a:p>
            <a:pPr>
              <a:buFont typeface="Arial" pitchFamily="34" charset="0"/>
              <a:buChar char="•"/>
              <a:defRPr/>
            </a:pPr>
            <a:endParaRPr lang="en-US" b="1" dirty="0" smtClean="0">
              <a:solidFill>
                <a:schemeClr val="bg2">
                  <a:lumMod val="25000"/>
                </a:schemeClr>
              </a:solidFill>
              <a:cs typeface="Arial" charset="0"/>
            </a:endParaRPr>
          </a:p>
          <a:p>
            <a:pPr>
              <a:defRPr/>
            </a:pPr>
            <a:endParaRPr lang="en-US" sz="400" b="1" dirty="0" smtClean="0">
              <a:solidFill>
                <a:schemeClr val="bg2">
                  <a:lumMod val="25000"/>
                </a:schemeClr>
              </a:solidFill>
              <a:cs typeface="Arial" charset="0"/>
            </a:endParaRPr>
          </a:p>
          <a:p>
            <a:pPr>
              <a:defRPr/>
            </a:pPr>
            <a:endParaRPr lang="en-US" b="1" dirty="0" smtClean="0">
              <a:solidFill>
                <a:schemeClr val="tx1"/>
              </a:solidFill>
              <a:cs typeface="Arial" charset="0"/>
            </a:endParaRPr>
          </a:p>
          <a:p>
            <a:pPr>
              <a:defRPr/>
            </a:pPr>
            <a:endParaRPr lang="en-US" b="1" dirty="0" smtClean="0">
              <a:solidFill>
                <a:schemeClr val="bg2">
                  <a:lumMod val="25000"/>
                </a:schemeClr>
              </a:solidFill>
              <a:cs typeface="Arial" charset="0"/>
            </a:endParaRPr>
          </a:p>
          <a:p>
            <a:pPr>
              <a:defRPr/>
            </a:pPr>
            <a:endParaRPr lang="en-US" b="1" dirty="0" smtClean="0">
              <a:solidFill>
                <a:schemeClr val="bg2">
                  <a:lumMod val="25000"/>
                </a:schemeClr>
              </a:solidFill>
              <a:cs typeface="Arial" charset="0"/>
            </a:endParaRPr>
          </a:p>
          <a:p>
            <a:pPr>
              <a:defRPr/>
            </a:pPr>
            <a:endParaRPr lang="en-US" b="1" dirty="0" smtClean="0">
              <a:solidFill>
                <a:schemeClr val="tx1"/>
              </a:solidFill>
              <a:cs typeface="Arial" charset="0"/>
            </a:endParaRPr>
          </a:p>
          <a:p>
            <a:pPr>
              <a:defRPr/>
            </a:pPr>
            <a:endParaRPr lang="en-US" b="1" dirty="0" smtClean="0">
              <a:solidFill>
                <a:schemeClr val="tx1"/>
              </a:solidFill>
              <a:cs typeface="Arial" charset="0"/>
            </a:endParaRPr>
          </a:p>
        </p:txBody>
      </p:sp>
      <p:sp>
        <p:nvSpPr>
          <p:cNvPr id="26" name="Rounded Rectangle 12"/>
          <p:cNvSpPr/>
          <p:nvPr/>
        </p:nvSpPr>
        <p:spPr>
          <a:xfrm>
            <a:off x="304800" y="1828800"/>
            <a:ext cx="2743200" cy="4343400"/>
          </a:xfrm>
          <a:prstGeom prst="roundRect">
            <a:avLst>
              <a:gd name="adj" fmla="val 6989"/>
            </a:avLst>
          </a:prstGeom>
          <a:gradFill flip="none" rotWithShape="1">
            <a:gsLst>
              <a:gs pos="100000">
                <a:schemeClr val="bg1"/>
              </a:gs>
              <a:gs pos="17999">
                <a:schemeClr val="bg1"/>
              </a:gs>
              <a:gs pos="36000">
                <a:schemeClr val="bg1"/>
              </a:gs>
              <a:gs pos="86000">
                <a:schemeClr val="bg1"/>
              </a:gs>
              <a:gs pos="94000">
                <a:schemeClr val="bg1">
                  <a:lumMod val="75000"/>
                </a:schemeClr>
              </a:gs>
            </a:gsLst>
            <a:path path="shape">
              <a:fillToRect l="50000" t="50000" r="50000" b="50000"/>
            </a:path>
            <a:tileRect/>
          </a:gradFill>
          <a:ln w="41275">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365760" tIns="914400" bIns="0" anchor="ctr"/>
          <a:lstStyle/>
          <a:p>
            <a:pPr>
              <a:defRPr/>
            </a:pPr>
            <a:r>
              <a:rPr lang="en-US" b="1" dirty="0" smtClean="0">
                <a:solidFill>
                  <a:schemeClr val="tx1"/>
                </a:solidFill>
                <a:cs typeface="Arial" charset="0"/>
              </a:rPr>
              <a:t>E&amp;P Firm Costs</a:t>
            </a:r>
          </a:p>
          <a:p>
            <a:pPr>
              <a:buFont typeface="Arial" pitchFamily="34" charset="0"/>
              <a:buChar char="•"/>
              <a:defRPr/>
            </a:pPr>
            <a:r>
              <a:rPr lang="en-US" b="1" dirty="0" smtClean="0">
                <a:solidFill>
                  <a:schemeClr val="bg2">
                    <a:lumMod val="25000"/>
                  </a:schemeClr>
                </a:solidFill>
                <a:cs typeface="Arial" charset="0"/>
              </a:rPr>
              <a:t>Exploration </a:t>
            </a:r>
          </a:p>
          <a:p>
            <a:pPr>
              <a:buFont typeface="Arial" pitchFamily="34" charset="0"/>
              <a:buChar char="•"/>
              <a:defRPr/>
            </a:pPr>
            <a:r>
              <a:rPr lang="en-US" b="1" dirty="0" smtClean="0">
                <a:solidFill>
                  <a:schemeClr val="bg2">
                    <a:lumMod val="25000"/>
                  </a:schemeClr>
                </a:solidFill>
                <a:cs typeface="Arial" charset="0"/>
              </a:rPr>
              <a:t>Development</a:t>
            </a:r>
          </a:p>
          <a:p>
            <a:pPr>
              <a:buFont typeface="Arial" pitchFamily="34" charset="0"/>
              <a:buChar char="•"/>
              <a:defRPr/>
            </a:pPr>
            <a:r>
              <a:rPr lang="en-US" b="1" dirty="0" smtClean="0">
                <a:solidFill>
                  <a:schemeClr val="bg2">
                    <a:lumMod val="25000"/>
                  </a:schemeClr>
                </a:solidFill>
                <a:cs typeface="Arial" charset="0"/>
              </a:rPr>
              <a:t>Production </a:t>
            </a:r>
          </a:p>
          <a:p>
            <a:pPr>
              <a:buFont typeface="Arial" pitchFamily="34" charset="0"/>
              <a:buChar char="•"/>
              <a:defRPr/>
            </a:pPr>
            <a:endParaRPr lang="en-US" sz="400" b="1" dirty="0" smtClean="0">
              <a:solidFill>
                <a:schemeClr val="bg2">
                  <a:lumMod val="25000"/>
                </a:schemeClr>
              </a:solidFill>
              <a:cs typeface="Arial" charset="0"/>
            </a:endParaRPr>
          </a:p>
          <a:p>
            <a:pPr>
              <a:defRPr/>
            </a:pPr>
            <a:r>
              <a:rPr lang="en-US" b="1" dirty="0" smtClean="0">
                <a:solidFill>
                  <a:schemeClr val="tx1"/>
                </a:solidFill>
                <a:cs typeface="Arial" charset="0"/>
              </a:rPr>
              <a:t>Upstream Factors</a:t>
            </a:r>
          </a:p>
          <a:p>
            <a:pPr>
              <a:buFont typeface="Arial" pitchFamily="34" charset="0"/>
              <a:buChar char="•"/>
              <a:defRPr/>
            </a:pPr>
            <a:r>
              <a:rPr lang="en-US" b="1" dirty="0" smtClean="0">
                <a:solidFill>
                  <a:schemeClr val="bg2">
                    <a:lumMod val="25000"/>
                  </a:schemeClr>
                </a:solidFill>
                <a:cs typeface="Arial" charset="0"/>
              </a:rPr>
              <a:t>Geology</a:t>
            </a:r>
          </a:p>
          <a:p>
            <a:pPr>
              <a:buFont typeface="Arial" pitchFamily="34" charset="0"/>
              <a:buChar char="•"/>
              <a:defRPr/>
            </a:pPr>
            <a:r>
              <a:rPr lang="en-US" b="1" dirty="0" smtClean="0">
                <a:solidFill>
                  <a:schemeClr val="bg2">
                    <a:lumMod val="25000"/>
                  </a:schemeClr>
                </a:solidFill>
                <a:cs typeface="Arial" charset="0"/>
              </a:rPr>
              <a:t>Drive Mechanism</a:t>
            </a:r>
          </a:p>
          <a:p>
            <a:pPr>
              <a:buFont typeface="Arial" pitchFamily="34" charset="0"/>
              <a:buChar char="•"/>
              <a:defRPr/>
            </a:pPr>
            <a:r>
              <a:rPr lang="en-US" b="1" dirty="0" smtClean="0">
                <a:solidFill>
                  <a:schemeClr val="bg2">
                    <a:lumMod val="25000"/>
                  </a:schemeClr>
                </a:solidFill>
                <a:cs typeface="Arial" charset="0"/>
              </a:rPr>
              <a:t>Recovery Factor</a:t>
            </a:r>
          </a:p>
          <a:p>
            <a:pPr>
              <a:buFont typeface="Arial" pitchFamily="34" charset="0"/>
              <a:buChar char="•"/>
              <a:defRPr/>
            </a:pPr>
            <a:r>
              <a:rPr lang="en-US" b="1" dirty="0" smtClean="0">
                <a:solidFill>
                  <a:schemeClr val="bg2">
                    <a:lumMod val="25000"/>
                  </a:schemeClr>
                </a:solidFill>
                <a:cs typeface="Arial" charset="0"/>
              </a:rPr>
              <a:t>Reserve Classification</a:t>
            </a:r>
          </a:p>
          <a:p>
            <a:pPr>
              <a:buFont typeface="Arial" pitchFamily="34" charset="0"/>
              <a:buChar char="•"/>
              <a:defRPr/>
            </a:pPr>
            <a:r>
              <a:rPr lang="en-US" b="1" dirty="0" smtClean="0">
                <a:solidFill>
                  <a:schemeClr val="bg2">
                    <a:lumMod val="25000"/>
                  </a:schemeClr>
                </a:solidFill>
                <a:cs typeface="Arial" charset="0"/>
              </a:rPr>
              <a:t>R/q Ratio </a:t>
            </a:r>
          </a:p>
          <a:p>
            <a:pPr>
              <a:defRPr/>
            </a:pPr>
            <a:endParaRPr lang="en-US" sz="400" b="1" dirty="0" smtClean="0">
              <a:solidFill>
                <a:schemeClr val="bg2">
                  <a:lumMod val="25000"/>
                </a:schemeClr>
              </a:solidFill>
              <a:cs typeface="Arial" charset="0"/>
            </a:endParaRPr>
          </a:p>
          <a:p>
            <a:pPr>
              <a:defRPr/>
            </a:pPr>
            <a:r>
              <a:rPr lang="en-US" b="1" dirty="0" smtClean="0">
                <a:solidFill>
                  <a:schemeClr val="tx1"/>
                </a:solidFill>
                <a:cs typeface="Arial" charset="0"/>
              </a:rPr>
              <a:t>Downstream Factors</a:t>
            </a:r>
          </a:p>
          <a:p>
            <a:pPr>
              <a:buFont typeface="Arial" pitchFamily="34" charset="0"/>
              <a:buChar char="•"/>
              <a:defRPr/>
            </a:pPr>
            <a:r>
              <a:rPr lang="en-US" b="1" dirty="0" smtClean="0">
                <a:solidFill>
                  <a:schemeClr val="bg2">
                    <a:lumMod val="25000"/>
                  </a:schemeClr>
                </a:solidFill>
                <a:cs typeface="Arial" charset="0"/>
              </a:rPr>
              <a:t>Refinery Capacity</a:t>
            </a:r>
          </a:p>
          <a:p>
            <a:pPr>
              <a:buFont typeface="Arial" pitchFamily="34" charset="0"/>
              <a:buChar char="•"/>
              <a:defRPr/>
            </a:pPr>
            <a:r>
              <a:rPr lang="en-US" b="1" dirty="0" smtClean="0">
                <a:solidFill>
                  <a:schemeClr val="bg2">
                    <a:lumMod val="25000"/>
                  </a:schemeClr>
                </a:solidFill>
                <a:cs typeface="Arial" charset="0"/>
              </a:rPr>
              <a:t>Refinery Margin</a:t>
            </a:r>
          </a:p>
          <a:p>
            <a:pPr>
              <a:buFont typeface="Arial" pitchFamily="34" charset="0"/>
              <a:buChar char="•"/>
              <a:defRPr/>
            </a:pPr>
            <a:r>
              <a:rPr lang="en-US" b="1" dirty="0" smtClean="0">
                <a:solidFill>
                  <a:schemeClr val="bg2">
                    <a:lumMod val="25000"/>
                  </a:schemeClr>
                </a:solidFill>
                <a:cs typeface="Arial" charset="0"/>
              </a:rPr>
              <a:t>API – Sulfur Content</a:t>
            </a:r>
          </a:p>
          <a:p>
            <a:pPr>
              <a:defRPr/>
            </a:pPr>
            <a:endParaRPr lang="en-US" b="1" dirty="0" smtClean="0">
              <a:solidFill>
                <a:schemeClr val="bg2">
                  <a:lumMod val="25000"/>
                </a:schemeClr>
              </a:solidFill>
              <a:cs typeface="Arial" charset="0"/>
            </a:endParaRPr>
          </a:p>
          <a:p>
            <a:pPr>
              <a:defRPr/>
            </a:pPr>
            <a:endParaRPr lang="en-US" b="1" dirty="0" smtClean="0">
              <a:solidFill>
                <a:schemeClr val="bg2">
                  <a:lumMod val="25000"/>
                </a:schemeClr>
              </a:solidFill>
              <a:cs typeface="Arial" charset="0"/>
            </a:endParaRPr>
          </a:p>
          <a:p>
            <a:pPr>
              <a:defRPr/>
            </a:pPr>
            <a:endParaRPr lang="en-US" b="1" dirty="0" smtClean="0">
              <a:solidFill>
                <a:schemeClr val="tx1"/>
              </a:solidFill>
              <a:cs typeface="Arial" charset="0"/>
            </a:endParaRPr>
          </a:p>
          <a:p>
            <a:pPr>
              <a:defRPr/>
            </a:pPr>
            <a:endParaRPr lang="en-US" b="1" dirty="0" smtClean="0">
              <a:solidFill>
                <a:schemeClr val="tx1"/>
              </a:solidFill>
              <a:cs typeface="Arial" charset="0"/>
            </a:endParaRPr>
          </a:p>
        </p:txBody>
      </p:sp>
      <p:sp>
        <p:nvSpPr>
          <p:cNvPr id="14" name="Rounded Rectangle 7"/>
          <p:cNvSpPr/>
          <p:nvPr/>
        </p:nvSpPr>
        <p:spPr>
          <a:xfrm>
            <a:off x="228600" y="228600"/>
            <a:ext cx="8686800" cy="838200"/>
          </a:xfrm>
          <a:prstGeom prst="roundRect">
            <a:avLst>
              <a:gd name="adj" fmla="val 3334"/>
            </a:avLst>
          </a:prstGeom>
          <a:gradFill>
            <a:gsLst>
              <a:gs pos="0">
                <a:schemeClr val="bg1"/>
              </a:gs>
              <a:gs pos="10000">
                <a:schemeClr val="tx1">
                  <a:lumMod val="75000"/>
                  <a:lumOff val="25000"/>
                </a:schemeClr>
              </a:gs>
              <a:gs pos="15000">
                <a:schemeClr val="accent2">
                  <a:lumMod val="40000"/>
                  <a:lumOff val="60000"/>
                </a:schemeClr>
              </a:gs>
              <a:gs pos="21000">
                <a:schemeClr val="bg1">
                  <a:lumMod val="95000"/>
                </a:schemeClr>
              </a:gs>
              <a:gs pos="20000">
                <a:schemeClr val="bg1"/>
              </a:gs>
              <a:gs pos="70000">
                <a:schemeClr val="bg1"/>
              </a:gs>
              <a:gs pos="84000">
                <a:schemeClr val="accent2">
                  <a:lumMod val="60000"/>
                  <a:lumOff val="40000"/>
                  <a:alpha val="27000"/>
                </a:schemeClr>
              </a:gs>
              <a:gs pos="88000">
                <a:schemeClr val="tx1">
                  <a:lumMod val="95000"/>
                  <a:lumOff val="5000"/>
                  <a:alpha val="38000"/>
                </a:schemeClr>
              </a:gs>
              <a:gs pos="100000">
                <a:schemeClr val="bg1"/>
              </a:gs>
            </a:gsLst>
            <a:lin ang="5400000" scaled="0"/>
          </a:gradFill>
          <a:ln w="41275">
            <a:solidFill>
              <a:schemeClr val="bg1"/>
            </a:solidFill>
          </a:ln>
          <a:scene3d>
            <a:camera prst="orthographicFront"/>
            <a:lightRig rig="threePt" dir="t"/>
          </a:scene3d>
          <a:sp3d>
            <a:bevelT w="0" h="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b="1" dirty="0" smtClean="0">
                <a:solidFill>
                  <a:schemeClr val="tx1"/>
                </a:solidFill>
                <a:cs typeface="Arial" charset="0"/>
              </a:rPr>
              <a:t>Oil Physical Fundamentals</a:t>
            </a:r>
            <a:endParaRPr lang="en-US" sz="4800" b="1" dirty="0">
              <a:solidFill>
                <a:schemeClr val="tx1"/>
              </a:solidFill>
              <a:cs typeface="Arial" charset="0"/>
            </a:endParaRPr>
          </a:p>
        </p:txBody>
      </p:sp>
      <p:sp>
        <p:nvSpPr>
          <p:cNvPr id="16" name="Oval 9"/>
          <p:cNvSpPr/>
          <p:nvPr/>
        </p:nvSpPr>
        <p:spPr>
          <a:xfrm>
            <a:off x="152400" y="304800"/>
            <a:ext cx="685800" cy="609600"/>
          </a:xfrm>
          <a:prstGeom prst="ellipse">
            <a:avLst/>
          </a:prstGeom>
          <a:gradFill>
            <a:gsLst>
              <a:gs pos="100000">
                <a:schemeClr val="bg1"/>
              </a:gs>
              <a:gs pos="17999">
                <a:schemeClr val="bg1"/>
              </a:gs>
              <a:gs pos="67000">
                <a:schemeClr val="bg1"/>
              </a:gs>
              <a:gs pos="86000">
                <a:schemeClr val="tx1"/>
              </a:gs>
              <a:gs pos="94000">
                <a:schemeClr val="accent2">
                  <a:lumMod val="40000"/>
                  <a:lumOff val="60000"/>
                </a:schemeClr>
              </a:gs>
              <a:gs pos="96000">
                <a:schemeClr val="tx1"/>
              </a:gs>
            </a:gsLst>
            <a:path path="shape">
              <a:fillToRect l="50000" t="50000" r="50000" b="50000"/>
            </a:path>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smtClean="0">
                <a:solidFill>
                  <a:schemeClr val="tx1"/>
                </a:solidFill>
              </a:rPr>
              <a:t>II</a:t>
            </a:r>
            <a:endParaRPr lang="en-US" sz="2400" b="1" dirty="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그림 29" descr="iraq_rel_2004.jpg"/>
          <p:cNvPicPr>
            <a:picLocks noChangeAspect="1"/>
          </p:cNvPicPr>
          <p:nvPr/>
        </p:nvPicPr>
        <p:blipFill>
          <a:blip r:embed="rId3" cstate="print">
            <a:grayscl/>
            <a:lum bright="29000"/>
          </a:blip>
          <a:stretch>
            <a:fillRect/>
          </a:stretch>
        </p:blipFill>
        <p:spPr>
          <a:xfrm>
            <a:off x="228600" y="762000"/>
            <a:ext cx="8686800" cy="5943600"/>
          </a:xfrm>
          <a:prstGeom prst="rect">
            <a:avLst/>
          </a:prstGeom>
          <a:ln>
            <a:solidFill>
              <a:prstClr val="black">
                <a:alpha val="0"/>
              </a:prstClr>
            </a:solidFill>
          </a:ln>
        </p:spPr>
      </p:pic>
      <p:sp>
        <p:nvSpPr>
          <p:cNvPr id="15" name="Rounded Rectangle 14"/>
          <p:cNvSpPr/>
          <p:nvPr/>
        </p:nvSpPr>
        <p:spPr>
          <a:xfrm>
            <a:off x="304800" y="1371600"/>
            <a:ext cx="5791200" cy="457200"/>
          </a:xfrm>
          <a:prstGeom prst="roundRect">
            <a:avLst/>
          </a:prstGeom>
          <a:gradFill>
            <a:gsLst>
              <a:gs pos="100000">
                <a:schemeClr val="bg1"/>
              </a:gs>
              <a:gs pos="17999">
                <a:schemeClr val="bg1"/>
              </a:gs>
              <a:gs pos="36000">
                <a:schemeClr val="bg1"/>
              </a:gs>
              <a:gs pos="86000">
                <a:schemeClr val="bg1"/>
              </a:gs>
              <a:gs pos="94000">
                <a:schemeClr val="bg1">
                  <a:lumMod val="65000"/>
                </a:schemeClr>
              </a:gs>
              <a:gs pos="94000">
                <a:schemeClr val="bg2">
                  <a:lumMod val="50000"/>
                </a:schemeClr>
              </a:gs>
              <a:gs pos="96000">
                <a:schemeClr val="bg2">
                  <a:lumMod val="25000"/>
                </a:schemeClr>
              </a:gs>
            </a:gsLst>
            <a:path path="shape">
              <a:fillToRect l="50000" t="50000" r="50000" b="50000"/>
            </a:path>
          </a:gradFill>
          <a:ln w="41275">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514350" indent="-514350" algn="ctr">
              <a:defRPr/>
            </a:pPr>
            <a:r>
              <a:rPr lang="en-US" sz="3200" b="1" dirty="0" smtClean="0">
                <a:solidFill>
                  <a:schemeClr val="accent5">
                    <a:lumMod val="50000"/>
                  </a:schemeClr>
                </a:solidFill>
                <a:cs typeface="Arial" charset="0"/>
              </a:rPr>
              <a:t>Proved Reserves </a:t>
            </a:r>
            <a:r>
              <a:rPr lang="en-US" sz="3200" b="1" dirty="0" smtClean="0">
                <a:solidFill>
                  <a:schemeClr val="accent5">
                    <a:lumMod val="50000"/>
                  </a:schemeClr>
                </a:solidFill>
              </a:rPr>
              <a:t>(≥ 90)</a:t>
            </a:r>
            <a:endParaRPr lang="en-US" sz="3200" dirty="0" smtClean="0">
              <a:solidFill>
                <a:schemeClr val="accent5">
                  <a:lumMod val="50000"/>
                </a:schemeClr>
              </a:solidFill>
            </a:endParaRPr>
          </a:p>
        </p:txBody>
      </p:sp>
      <p:sp>
        <p:nvSpPr>
          <p:cNvPr id="18" name="Rounded Rectangle 17"/>
          <p:cNvSpPr/>
          <p:nvPr/>
        </p:nvSpPr>
        <p:spPr>
          <a:xfrm>
            <a:off x="304800" y="2971800"/>
            <a:ext cx="5791200" cy="457200"/>
          </a:xfrm>
          <a:prstGeom prst="roundRect">
            <a:avLst/>
          </a:prstGeom>
          <a:gradFill>
            <a:gsLst>
              <a:gs pos="100000">
                <a:schemeClr val="bg1"/>
              </a:gs>
              <a:gs pos="17999">
                <a:schemeClr val="bg1"/>
              </a:gs>
              <a:gs pos="36000">
                <a:schemeClr val="bg1"/>
              </a:gs>
              <a:gs pos="86000">
                <a:schemeClr val="bg1"/>
              </a:gs>
              <a:gs pos="94000">
                <a:schemeClr val="bg1">
                  <a:lumMod val="65000"/>
                </a:schemeClr>
              </a:gs>
              <a:gs pos="94000">
                <a:schemeClr val="bg2">
                  <a:lumMod val="50000"/>
                </a:schemeClr>
              </a:gs>
              <a:gs pos="96000">
                <a:schemeClr val="bg2">
                  <a:lumMod val="25000"/>
                </a:schemeClr>
              </a:gs>
            </a:gsLst>
            <a:path path="shape">
              <a:fillToRect l="50000" t="50000" r="50000" b="50000"/>
            </a:path>
          </a:gradFill>
          <a:ln w="41275">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514350" indent="-514350">
              <a:defRPr/>
            </a:pPr>
            <a:r>
              <a:rPr lang="en-US" sz="3200" b="1" dirty="0">
                <a:solidFill>
                  <a:schemeClr val="accent2">
                    <a:lumMod val="50000"/>
                  </a:schemeClr>
                </a:solidFill>
                <a:cs typeface="Arial" charset="0"/>
              </a:rPr>
              <a:t>	Probable Reserves (&gt; 50%) </a:t>
            </a:r>
          </a:p>
        </p:txBody>
      </p:sp>
      <p:sp>
        <p:nvSpPr>
          <p:cNvPr id="29" name="Rounded Rectangle 28"/>
          <p:cNvSpPr/>
          <p:nvPr/>
        </p:nvSpPr>
        <p:spPr>
          <a:xfrm>
            <a:off x="304800" y="4572000"/>
            <a:ext cx="5791200" cy="457200"/>
          </a:xfrm>
          <a:prstGeom prst="roundRect">
            <a:avLst/>
          </a:prstGeom>
          <a:gradFill>
            <a:gsLst>
              <a:gs pos="100000">
                <a:schemeClr val="bg1"/>
              </a:gs>
              <a:gs pos="17999">
                <a:schemeClr val="bg1"/>
              </a:gs>
              <a:gs pos="36000">
                <a:schemeClr val="bg1"/>
              </a:gs>
              <a:gs pos="86000">
                <a:schemeClr val="bg1"/>
              </a:gs>
              <a:gs pos="94000">
                <a:schemeClr val="bg1">
                  <a:lumMod val="65000"/>
                </a:schemeClr>
              </a:gs>
              <a:gs pos="94000">
                <a:schemeClr val="bg2">
                  <a:lumMod val="50000"/>
                </a:schemeClr>
              </a:gs>
              <a:gs pos="96000">
                <a:schemeClr val="bg2">
                  <a:lumMod val="25000"/>
                </a:schemeClr>
              </a:gs>
            </a:gsLst>
            <a:path path="shape">
              <a:fillToRect l="50000" t="50000" r="50000" b="50000"/>
            </a:path>
          </a:gradFill>
          <a:ln w="41275">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514350" indent="-514350" algn="ctr">
              <a:defRPr/>
            </a:pPr>
            <a:r>
              <a:rPr lang="en-US" sz="3200" b="1" dirty="0">
                <a:solidFill>
                  <a:srgbClr val="666699"/>
                </a:solidFill>
                <a:cs typeface="Arial" charset="0"/>
              </a:rPr>
              <a:t> Possible Reserves (&lt; 50%) </a:t>
            </a:r>
          </a:p>
        </p:txBody>
      </p:sp>
      <p:sp>
        <p:nvSpPr>
          <p:cNvPr id="13" name="Rounded Rectangle 12"/>
          <p:cNvSpPr/>
          <p:nvPr/>
        </p:nvSpPr>
        <p:spPr>
          <a:xfrm>
            <a:off x="304800" y="1828800"/>
            <a:ext cx="8077200" cy="609600"/>
          </a:xfrm>
          <a:prstGeom prst="roundRect">
            <a:avLst/>
          </a:prstGeom>
          <a:gradFill flip="none" rotWithShape="1">
            <a:gsLst>
              <a:gs pos="100000">
                <a:schemeClr val="bg1"/>
              </a:gs>
              <a:gs pos="17999">
                <a:schemeClr val="bg1"/>
              </a:gs>
              <a:gs pos="36000">
                <a:schemeClr val="bg1"/>
              </a:gs>
              <a:gs pos="86000">
                <a:schemeClr val="bg1"/>
              </a:gs>
              <a:gs pos="94000">
                <a:schemeClr val="bg1">
                  <a:lumMod val="75000"/>
                </a:schemeClr>
              </a:gs>
            </a:gsLst>
            <a:path path="shape">
              <a:fillToRect l="50000" t="50000" r="50000" b="50000"/>
            </a:path>
            <a:tileRect/>
          </a:gradFill>
          <a:ln w="41275">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b="1" dirty="0" smtClean="0">
                <a:solidFill>
                  <a:schemeClr val="tx1"/>
                </a:solidFill>
              </a:rPr>
              <a:t>Reserves which on the available evidence are 90% certain to be</a:t>
            </a:r>
          </a:p>
          <a:p>
            <a:r>
              <a:rPr lang="en-US" b="1" dirty="0" smtClean="0">
                <a:solidFill>
                  <a:schemeClr val="tx1"/>
                </a:solidFill>
              </a:rPr>
              <a:t> technically and economically producible</a:t>
            </a:r>
            <a:endParaRPr lang="en-US" b="1" dirty="0">
              <a:solidFill>
                <a:schemeClr val="tx1"/>
              </a:solidFill>
            </a:endParaRPr>
          </a:p>
        </p:txBody>
      </p:sp>
      <p:sp>
        <p:nvSpPr>
          <p:cNvPr id="19" name="Rounded Rectangle 12"/>
          <p:cNvSpPr/>
          <p:nvPr/>
        </p:nvSpPr>
        <p:spPr>
          <a:xfrm>
            <a:off x="304800" y="3429000"/>
            <a:ext cx="8077200" cy="685800"/>
          </a:xfrm>
          <a:prstGeom prst="roundRect">
            <a:avLst/>
          </a:prstGeom>
          <a:gradFill flip="none" rotWithShape="1">
            <a:gsLst>
              <a:gs pos="100000">
                <a:schemeClr val="bg1"/>
              </a:gs>
              <a:gs pos="17999">
                <a:schemeClr val="bg1"/>
              </a:gs>
              <a:gs pos="36000">
                <a:schemeClr val="bg1"/>
              </a:gs>
              <a:gs pos="86000">
                <a:schemeClr val="bg1"/>
              </a:gs>
              <a:gs pos="94000">
                <a:schemeClr val="bg1">
                  <a:lumMod val="75000"/>
                </a:schemeClr>
              </a:gs>
            </a:gsLst>
            <a:path path="shape">
              <a:fillToRect l="50000" t="50000" r="50000" b="50000"/>
            </a:path>
            <a:tileRect/>
          </a:gradFill>
          <a:ln w="41275">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514350" indent="-514350">
              <a:defRPr/>
            </a:pPr>
            <a:r>
              <a:rPr lang="en-US" b="1" dirty="0" smtClean="0">
                <a:solidFill>
                  <a:schemeClr val="bg2">
                    <a:lumMod val="25000"/>
                  </a:schemeClr>
                </a:solidFill>
                <a:cs typeface="Arial" charset="0"/>
              </a:rPr>
              <a:t>Reserves which are not yet proven but which are estimated to have</a:t>
            </a:r>
          </a:p>
          <a:p>
            <a:pPr marL="514350" indent="-514350">
              <a:defRPr/>
            </a:pPr>
            <a:r>
              <a:rPr lang="en-US" b="1" dirty="0" smtClean="0">
                <a:solidFill>
                  <a:schemeClr val="bg2">
                    <a:lumMod val="25000"/>
                  </a:schemeClr>
                </a:solidFill>
                <a:cs typeface="Arial" charset="0"/>
              </a:rPr>
              <a:t>greater than 50% chance of being technically &amp; economically producible </a:t>
            </a:r>
            <a:endParaRPr lang="en-US" b="1" dirty="0">
              <a:solidFill>
                <a:schemeClr val="bg2">
                  <a:lumMod val="25000"/>
                </a:schemeClr>
              </a:solidFill>
              <a:cs typeface="Arial" charset="0"/>
            </a:endParaRPr>
          </a:p>
        </p:txBody>
      </p:sp>
      <p:sp>
        <p:nvSpPr>
          <p:cNvPr id="23" name="Rounded Rectangle 12"/>
          <p:cNvSpPr/>
          <p:nvPr/>
        </p:nvSpPr>
        <p:spPr>
          <a:xfrm>
            <a:off x="304800" y="5029200"/>
            <a:ext cx="8077200" cy="685800"/>
          </a:xfrm>
          <a:prstGeom prst="roundRect">
            <a:avLst/>
          </a:prstGeom>
          <a:gradFill flip="none" rotWithShape="1">
            <a:gsLst>
              <a:gs pos="100000">
                <a:schemeClr val="bg1"/>
              </a:gs>
              <a:gs pos="17999">
                <a:schemeClr val="bg1"/>
              </a:gs>
              <a:gs pos="36000">
                <a:schemeClr val="bg1"/>
              </a:gs>
              <a:gs pos="86000">
                <a:schemeClr val="bg1"/>
              </a:gs>
              <a:gs pos="94000">
                <a:schemeClr val="bg1">
                  <a:lumMod val="75000"/>
                </a:schemeClr>
              </a:gs>
            </a:gsLst>
            <a:path path="shape">
              <a:fillToRect l="50000" t="50000" r="50000" b="50000"/>
            </a:path>
            <a:tileRect/>
          </a:gradFill>
          <a:ln w="41275">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514350" indent="-514350">
              <a:defRPr/>
            </a:pPr>
            <a:r>
              <a:rPr lang="en-US" b="1" dirty="0" smtClean="0">
                <a:solidFill>
                  <a:schemeClr val="bg2">
                    <a:lumMod val="25000"/>
                  </a:schemeClr>
                </a:solidFill>
                <a:cs typeface="Arial" charset="0"/>
              </a:rPr>
              <a:t>Reserves which at present cannot be regarded as probable but which are</a:t>
            </a:r>
          </a:p>
          <a:p>
            <a:pPr marL="514350" indent="-514350">
              <a:defRPr/>
            </a:pPr>
            <a:r>
              <a:rPr lang="en-US" b="1" dirty="0" smtClean="0">
                <a:solidFill>
                  <a:schemeClr val="bg2">
                    <a:lumMod val="25000"/>
                  </a:schemeClr>
                </a:solidFill>
                <a:cs typeface="Arial" charset="0"/>
              </a:rPr>
              <a:t>significant but less than 50% chance of being technically producible</a:t>
            </a:r>
            <a:endParaRPr lang="en-US" b="1" dirty="0">
              <a:solidFill>
                <a:schemeClr val="bg2">
                  <a:lumMod val="25000"/>
                </a:schemeClr>
              </a:solidFill>
              <a:cs typeface="Arial" charset="0"/>
            </a:endParaRPr>
          </a:p>
        </p:txBody>
      </p:sp>
      <p:sp>
        <p:nvSpPr>
          <p:cNvPr id="24" name="Rounded Rectangle 7"/>
          <p:cNvSpPr/>
          <p:nvPr/>
        </p:nvSpPr>
        <p:spPr>
          <a:xfrm>
            <a:off x="228600" y="228600"/>
            <a:ext cx="8686800" cy="838200"/>
          </a:xfrm>
          <a:prstGeom prst="roundRect">
            <a:avLst>
              <a:gd name="adj" fmla="val 3334"/>
            </a:avLst>
          </a:prstGeom>
          <a:gradFill>
            <a:gsLst>
              <a:gs pos="0">
                <a:schemeClr val="bg1"/>
              </a:gs>
              <a:gs pos="10000">
                <a:schemeClr val="tx1">
                  <a:lumMod val="75000"/>
                  <a:lumOff val="25000"/>
                </a:schemeClr>
              </a:gs>
              <a:gs pos="15000">
                <a:schemeClr val="accent2">
                  <a:lumMod val="40000"/>
                  <a:lumOff val="60000"/>
                </a:schemeClr>
              </a:gs>
              <a:gs pos="21000">
                <a:schemeClr val="bg1">
                  <a:lumMod val="95000"/>
                </a:schemeClr>
              </a:gs>
              <a:gs pos="20000">
                <a:schemeClr val="bg1"/>
              </a:gs>
              <a:gs pos="70000">
                <a:schemeClr val="bg1"/>
              </a:gs>
              <a:gs pos="84000">
                <a:schemeClr val="accent2">
                  <a:lumMod val="60000"/>
                  <a:lumOff val="40000"/>
                  <a:alpha val="27000"/>
                </a:schemeClr>
              </a:gs>
              <a:gs pos="88000">
                <a:schemeClr val="tx1">
                  <a:lumMod val="95000"/>
                  <a:lumOff val="5000"/>
                  <a:alpha val="38000"/>
                </a:schemeClr>
              </a:gs>
              <a:gs pos="100000">
                <a:schemeClr val="bg1"/>
              </a:gs>
            </a:gsLst>
            <a:lin ang="5400000" scaled="0"/>
          </a:gradFill>
          <a:ln w="41275">
            <a:solidFill>
              <a:schemeClr val="bg1"/>
            </a:solidFill>
          </a:ln>
          <a:scene3d>
            <a:camera prst="orthographicFront"/>
            <a:lightRig rig="threePt" dir="t"/>
          </a:scene3d>
          <a:sp3d>
            <a:bevelT w="0" h="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b="1" dirty="0" smtClean="0">
                <a:solidFill>
                  <a:schemeClr val="tx1"/>
                </a:solidFill>
                <a:cs typeface="Arial" charset="0"/>
              </a:rPr>
              <a:t>Oil Physical Fundamentals</a:t>
            </a:r>
            <a:endParaRPr lang="en-US" sz="4800" b="1" dirty="0">
              <a:solidFill>
                <a:schemeClr val="tx1"/>
              </a:solidFill>
              <a:cs typeface="Arial" charset="0"/>
            </a:endParaRPr>
          </a:p>
        </p:txBody>
      </p:sp>
      <p:sp>
        <p:nvSpPr>
          <p:cNvPr id="27" name="Oval 9"/>
          <p:cNvSpPr/>
          <p:nvPr/>
        </p:nvSpPr>
        <p:spPr>
          <a:xfrm>
            <a:off x="152400" y="304800"/>
            <a:ext cx="685800" cy="609600"/>
          </a:xfrm>
          <a:prstGeom prst="ellipse">
            <a:avLst/>
          </a:prstGeom>
          <a:gradFill>
            <a:gsLst>
              <a:gs pos="100000">
                <a:schemeClr val="bg1"/>
              </a:gs>
              <a:gs pos="17999">
                <a:schemeClr val="bg1"/>
              </a:gs>
              <a:gs pos="67000">
                <a:schemeClr val="bg1"/>
              </a:gs>
              <a:gs pos="86000">
                <a:schemeClr val="tx1"/>
              </a:gs>
              <a:gs pos="94000">
                <a:schemeClr val="accent2">
                  <a:lumMod val="40000"/>
                  <a:lumOff val="60000"/>
                </a:schemeClr>
              </a:gs>
              <a:gs pos="96000">
                <a:schemeClr val="tx1"/>
              </a:gs>
            </a:gsLst>
            <a:path path="shape">
              <a:fillToRect l="50000" t="50000" r="50000" b="50000"/>
            </a:path>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smtClean="0">
                <a:solidFill>
                  <a:schemeClr val="tx1"/>
                </a:solidFill>
              </a:rPr>
              <a:t>II</a:t>
            </a:r>
            <a:endParaRPr lang="en-US" sz="2400" b="1" dirty="0">
              <a:solidFill>
                <a:schemeClr val="tx1"/>
              </a:solidFill>
            </a:endParaRPr>
          </a:p>
        </p:txBody>
      </p:sp>
      <p:sp>
        <p:nvSpPr>
          <p:cNvPr id="20" name="Rounded Rectangle 12"/>
          <p:cNvSpPr/>
          <p:nvPr/>
        </p:nvSpPr>
        <p:spPr>
          <a:xfrm>
            <a:off x="4038600" y="2438400"/>
            <a:ext cx="4572000" cy="381000"/>
          </a:xfrm>
          <a:prstGeom prst="roundRect">
            <a:avLst>
              <a:gd name="adj" fmla="val 50000"/>
            </a:avLst>
          </a:prstGeom>
          <a:gradFill>
            <a:gsLst>
              <a:gs pos="100000">
                <a:schemeClr val="bg1">
                  <a:alpha val="91000"/>
                </a:schemeClr>
              </a:gs>
              <a:gs pos="51000">
                <a:schemeClr val="bg1">
                  <a:alpha val="98000"/>
                </a:schemeClr>
              </a:gs>
              <a:gs pos="67000">
                <a:schemeClr val="bg1">
                  <a:alpha val="61000"/>
                </a:schemeClr>
              </a:gs>
              <a:gs pos="86000">
                <a:schemeClr val="bg1"/>
              </a:gs>
              <a:gs pos="94000">
                <a:schemeClr val="accent2">
                  <a:lumMod val="40000"/>
                  <a:lumOff val="60000"/>
                  <a:alpha val="66000"/>
                </a:schemeClr>
              </a:gs>
              <a:gs pos="96000">
                <a:schemeClr val="tx1">
                  <a:alpha val="56000"/>
                </a:schemeClr>
              </a:gs>
            </a:gsLst>
            <a:path path="rect">
              <a:fillToRect l="100000" t="100000"/>
            </a:path>
          </a:gradFill>
          <a:ln w="41275">
            <a:solidFill>
              <a:schemeClr val="tx1"/>
            </a:solidFill>
          </a:ln>
          <a:effectLst/>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i="1" dirty="0" smtClean="0">
                <a:solidFill>
                  <a:schemeClr val="tx1"/>
                </a:solidFill>
                <a:cs typeface="Arial" charset="0"/>
              </a:rPr>
              <a:t>Seismic Survey &amp; Soil Sample</a:t>
            </a:r>
            <a:endParaRPr lang="en-US" sz="2400" b="1" i="1" dirty="0">
              <a:solidFill>
                <a:schemeClr val="tx1"/>
              </a:solidFill>
              <a:cs typeface="Arial" charset="0"/>
            </a:endParaRPr>
          </a:p>
        </p:txBody>
      </p:sp>
      <p:sp>
        <p:nvSpPr>
          <p:cNvPr id="21" name="Rounded Rectangle 12"/>
          <p:cNvSpPr/>
          <p:nvPr/>
        </p:nvSpPr>
        <p:spPr>
          <a:xfrm>
            <a:off x="0" y="6248400"/>
            <a:ext cx="8839200" cy="609600"/>
          </a:xfrm>
          <a:prstGeom prst="roundRect">
            <a:avLst>
              <a:gd name="adj" fmla="val 0"/>
            </a:avLst>
          </a:prstGeom>
          <a:gradFill>
            <a:gsLst>
              <a:gs pos="100000">
                <a:schemeClr val="bg1">
                  <a:alpha val="39000"/>
                </a:schemeClr>
              </a:gs>
              <a:gs pos="17999">
                <a:schemeClr val="bg1">
                  <a:alpha val="34000"/>
                </a:schemeClr>
              </a:gs>
              <a:gs pos="67000">
                <a:schemeClr val="bg1"/>
              </a:gs>
              <a:gs pos="86000">
                <a:schemeClr val="bg1"/>
              </a:gs>
              <a:gs pos="94000">
                <a:schemeClr val="accent2">
                  <a:lumMod val="40000"/>
                  <a:lumOff val="60000"/>
                  <a:alpha val="36000"/>
                </a:schemeClr>
              </a:gs>
              <a:gs pos="96000">
                <a:schemeClr val="tx1">
                  <a:alpha val="57000"/>
                </a:schemeClr>
              </a:gs>
            </a:gsLst>
            <a:path path="rect">
              <a:fillToRect l="100000" t="100000"/>
            </a:path>
          </a:gradFill>
          <a:ln w="41275">
            <a:solidFill>
              <a:schemeClr val="bg1">
                <a:alpha val="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i="1" dirty="0" smtClean="0">
                <a:solidFill>
                  <a:schemeClr val="bg2">
                    <a:lumMod val="25000"/>
                  </a:schemeClr>
                </a:solidFill>
                <a:cs typeface="Arial" charset="0"/>
              </a:rPr>
              <a:t>Firm Level – Understanding Definitions</a:t>
            </a:r>
            <a:endParaRPr lang="en-US" sz="3600" b="1" i="1" dirty="0">
              <a:solidFill>
                <a:schemeClr val="bg2">
                  <a:lumMod val="25000"/>
                </a:schemeClr>
              </a:solidFill>
              <a:cs typeface="Arial" charset="0"/>
            </a:endParaRPr>
          </a:p>
        </p:txBody>
      </p:sp>
      <p:sp>
        <p:nvSpPr>
          <p:cNvPr id="22" name="Rounded Rectangle 12"/>
          <p:cNvSpPr/>
          <p:nvPr/>
        </p:nvSpPr>
        <p:spPr>
          <a:xfrm>
            <a:off x="4038600" y="4114800"/>
            <a:ext cx="4572000" cy="381000"/>
          </a:xfrm>
          <a:prstGeom prst="roundRect">
            <a:avLst>
              <a:gd name="adj" fmla="val 50000"/>
            </a:avLst>
          </a:prstGeom>
          <a:gradFill>
            <a:gsLst>
              <a:gs pos="100000">
                <a:schemeClr val="bg1">
                  <a:alpha val="91000"/>
                </a:schemeClr>
              </a:gs>
              <a:gs pos="51000">
                <a:schemeClr val="bg1">
                  <a:alpha val="98000"/>
                </a:schemeClr>
              </a:gs>
              <a:gs pos="67000">
                <a:schemeClr val="bg1">
                  <a:alpha val="61000"/>
                </a:schemeClr>
              </a:gs>
              <a:gs pos="86000">
                <a:schemeClr val="bg1"/>
              </a:gs>
              <a:gs pos="94000">
                <a:schemeClr val="accent2">
                  <a:lumMod val="40000"/>
                  <a:lumOff val="60000"/>
                  <a:alpha val="66000"/>
                </a:schemeClr>
              </a:gs>
              <a:gs pos="96000">
                <a:schemeClr val="tx1">
                  <a:alpha val="56000"/>
                </a:schemeClr>
              </a:gs>
            </a:gsLst>
            <a:path path="rect">
              <a:fillToRect l="100000" t="100000"/>
            </a:path>
          </a:gradFill>
          <a:ln w="41275">
            <a:solidFill>
              <a:schemeClr val="tx1"/>
            </a:solidFill>
          </a:ln>
          <a:effectLst/>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i="1" dirty="0" smtClean="0">
                <a:solidFill>
                  <a:schemeClr val="tx1"/>
                </a:solidFill>
                <a:cs typeface="Arial" charset="0"/>
              </a:rPr>
              <a:t>Seismic Survey &amp; No Soil Sample</a:t>
            </a:r>
            <a:endParaRPr lang="en-US" sz="2400" b="1" i="1" dirty="0">
              <a:solidFill>
                <a:schemeClr val="tx1"/>
              </a:solidFill>
              <a:cs typeface="Arial" charset="0"/>
            </a:endParaRPr>
          </a:p>
        </p:txBody>
      </p:sp>
      <p:sp>
        <p:nvSpPr>
          <p:cNvPr id="25" name="Rounded Rectangle 12"/>
          <p:cNvSpPr/>
          <p:nvPr/>
        </p:nvSpPr>
        <p:spPr>
          <a:xfrm>
            <a:off x="4038600" y="5715000"/>
            <a:ext cx="4572000" cy="381000"/>
          </a:xfrm>
          <a:prstGeom prst="roundRect">
            <a:avLst>
              <a:gd name="adj" fmla="val 50000"/>
            </a:avLst>
          </a:prstGeom>
          <a:gradFill>
            <a:gsLst>
              <a:gs pos="100000">
                <a:schemeClr val="bg1">
                  <a:alpha val="91000"/>
                </a:schemeClr>
              </a:gs>
              <a:gs pos="51000">
                <a:schemeClr val="bg1">
                  <a:alpha val="98000"/>
                </a:schemeClr>
              </a:gs>
              <a:gs pos="67000">
                <a:schemeClr val="bg1">
                  <a:alpha val="61000"/>
                </a:schemeClr>
              </a:gs>
              <a:gs pos="86000">
                <a:schemeClr val="bg1"/>
              </a:gs>
              <a:gs pos="94000">
                <a:schemeClr val="accent2">
                  <a:lumMod val="40000"/>
                  <a:lumOff val="60000"/>
                  <a:alpha val="66000"/>
                </a:schemeClr>
              </a:gs>
              <a:gs pos="96000">
                <a:schemeClr val="tx1">
                  <a:alpha val="56000"/>
                </a:schemeClr>
              </a:gs>
            </a:gsLst>
            <a:path path="rect">
              <a:fillToRect l="100000" t="100000"/>
            </a:path>
          </a:gradFill>
          <a:ln w="41275">
            <a:solidFill>
              <a:schemeClr val="tx1"/>
            </a:solidFill>
          </a:ln>
          <a:effectLst/>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i="1" dirty="0" smtClean="0">
                <a:solidFill>
                  <a:schemeClr val="tx1"/>
                </a:solidFill>
                <a:cs typeface="Arial" charset="0"/>
              </a:rPr>
              <a:t>Seismic Survey &amp; Soil Sample</a:t>
            </a:r>
            <a:endParaRPr lang="en-US" sz="2400" b="1" i="1" dirty="0">
              <a:solidFill>
                <a:schemeClr val="tx1"/>
              </a:solidFill>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81000" y="1447800"/>
            <a:ext cx="8610600" cy="4114800"/>
          </a:xfrm>
          <a:prstGeom prst="rect">
            <a:avLst/>
          </a:prstGeom>
          <a:gradFill flip="none" rotWithShape="1">
            <a:gsLst>
              <a:gs pos="62000">
                <a:schemeClr val="bg1">
                  <a:alpha val="0"/>
                </a:schemeClr>
              </a:gs>
              <a:gs pos="8000">
                <a:schemeClr val="accent6">
                  <a:lumMod val="60000"/>
                  <a:lumOff val="40000"/>
                  <a:alpha val="0"/>
                </a:schemeClr>
              </a:gs>
              <a:gs pos="39000">
                <a:schemeClr val="bg2">
                  <a:lumMod val="75000"/>
                  <a:alpha val="25000"/>
                </a:schemeClr>
              </a:gs>
              <a:gs pos="64000">
                <a:schemeClr val="accent2">
                  <a:lumMod val="60000"/>
                  <a:lumOff val="40000"/>
                  <a:alpha val="0"/>
                </a:schemeClr>
              </a:gs>
              <a:gs pos="100000">
                <a:schemeClr val="accent1">
                  <a:tint val="23500"/>
                  <a:satMod val="160000"/>
                  <a:alpha val="77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cxnSp>
        <p:nvCxnSpPr>
          <p:cNvPr id="12" name="Straight Connector 11"/>
          <p:cNvCxnSpPr/>
          <p:nvPr/>
        </p:nvCxnSpPr>
        <p:spPr>
          <a:xfrm rot="5400000">
            <a:off x="761207" y="3199607"/>
            <a:ext cx="2743200" cy="1586"/>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Freeform 25"/>
          <p:cNvSpPr/>
          <p:nvPr/>
        </p:nvSpPr>
        <p:spPr>
          <a:xfrm>
            <a:off x="2197100" y="2466975"/>
            <a:ext cx="4965700" cy="2103438"/>
          </a:xfrm>
          <a:custGeom>
            <a:avLst/>
            <a:gdLst>
              <a:gd name="connsiteX0" fmla="*/ 0 w 5461000"/>
              <a:gd name="connsiteY0" fmla="*/ 2256367 h 2269067"/>
              <a:gd name="connsiteX1" fmla="*/ 1574800 w 5461000"/>
              <a:gd name="connsiteY1" fmla="*/ 148167 h 2269067"/>
              <a:gd name="connsiteX2" fmla="*/ 3302000 w 5461000"/>
              <a:gd name="connsiteY2" fmla="*/ 1367367 h 2269067"/>
              <a:gd name="connsiteX3" fmla="*/ 5435600 w 5461000"/>
              <a:gd name="connsiteY3" fmla="*/ 2243667 h 2269067"/>
              <a:gd name="connsiteX4" fmla="*/ 5435600 w 5461000"/>
              <a:gd name="connsiteY4" fmla="*/ 2243667 h 2269067"/>
              <a:gd name="connsiteX5" fmla="*/ 5461000 w 5461000"/>
              <a:gd name="connsiteY5" fmla="*/ 2269067 h 226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61000" h="2269067">
                <a:moveTo>
                  <a:pt x="0" y="2256367"/>
                </a:moveTo>
                <a:cubicBezTo>
                  <a:pt x="512233" y="1276350"/>
                  <a:pt x="1024467" y="296334"/>
                  <a:pt x="1574800" y="148167"/>
                </a:cubicBezTo>
                <a:cubicBezTo>
                  <a:pt x="2125133" y="0"/>
                  <a:pt x="2658533" y="1018117"/>
                  <a:pt x="3302000" y="1367367"/>
                </a:cubicBezTo>
                <a:cubicBezTo>
                  <a:pt x="3945467" y="1716617"/>
                  <a:pt x="5435600" y="2243667"/>
                  <a:pt x="5435600" y="2243667"/>
                </a:cubicBezTo>
                <a:lnTo>
                  <a:pt x="5435600" y="2243667"/>
                </a:lnTo>
                <a:lnTo>
                  <a:pt x="5461000" y="2269067"/>
                </a:lnTo>
              </a:path>
            </a:pathLst>
          </a:custGeom>
          <a:ln w="317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33" name="Straight Connector 13"/>
          <p:cNvCxnSpPr/>
          <p:nvPr/>
        </p:nvCxnSpPr>
        <p:spPr>
          <a:xfrm rot="10800000">
            <a:off x="2133600" y="4570413"/>
            <a:ext cx="5105400" cy="3175"/>
          </a:xfrm>
          <a:prstGeom prst="bentConnector3">
            <a:avLst>
              <a:gd name="adj1" fmla="val 50000"/>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133600" y="4187825"/>
            <a:ext cx="4038600" cy="1588"/>
          </a:xfrm>
          <a:prstGeom prst="line">
            <a:avLst/>
          </a:prstGeom>
          <a:ln w="2222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3467100" y="3617913"/>
            <a:ext cx="1903413" cy="1587"/>
          </a:xfrm>
          <a:prstGeom prst="line">
            <a:avLst/>
          </a:prstGeom>
          <a:ln w="2222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8" name="Freeform 57"/>
          <p:cNvSpPr/>
          <p:nvPr/>
        </p:nvSpPr>
        <p:spPr>
          <a:xfrm>
            <a:off x="4432300" y="3059113"/>
            <a:ext cx="1676400" cy="1117600"/>
          </a:xfrm>
          <a:custGeom>
            <a:avLst/>
            <a:gdLst>
              <a:gd name="connsiteX0" fmla="*/ 0 w 1676400"/>
              <a:gd name="connsiteY0" fmla="*/ 1092200 h 1117600"/>
              <a:gd name="connsiteX1" fmla="*/ 0 w 1676400"/>
              <a:gd name="connsiteY1" fmla="*/ 0 h 1117600"/>
              <a:gd name="connsiteX2" fmla="*/ 431800 w 1676400"/>
              <a:gd name="connsiteY2" fmla="*/ 444500 h 1117600"/>
              <a:gd name="connsiteX3" fmla="*/ 596900 w 1676400"/>
              <a:gd name="connsiteY3" fmla="*/ 584200 h 1117600"/>
              <a:gd name="connsiteX4" fmla="*/ 787400 w 1676400"/>
              <a:gd name="connsiteY4" fmla="*/ 711200 h 1117600"/>
              <a:gd name="connsiteX5" fmla="*/ 1676400 w 1676400"/>
              <a:gd name="connsiteY5" fmla="*/ 1117600 h 1117600"/>
              <a:gd name="connsiteX6" fmla="*/ 0 w 1676400"/>
              <a:gd name="connsiteY6" fmla="*/ 1092200 h 111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6400" h="1117600">
                <a:moveTo>
                  <a:pt x="0" y="1092200"/>
                </a:moveTo>
                <a:lnTo>
                  <a:pt x="0" y="0"/>
                </a:lnTo>
                <a:lnTo>
                  <a:pt x="431800" y="444500"/>
                </a:lnTo>
                <a:lnTo>
                  <a:pt x="596900" y="584200"/>
                </a:lnTo>
                <a:lnTo>
                  <a:pt x="787400" y="711200"/>
                </a:lnTo>
                <a:lnTo>
                  <a:pt x="1676400" y="1117600"/>
                </a:lnTo>
                <a:lnTo>
                  <a:pt x="0" y="109220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238" name="TextBox 58"/>
          <p:cNvSpPr txBox="1">
            <a:spLocks noChangeArrowheads="1"/>
          </p:cNvSpPr>
          <p:nvPr/>
        </p:nvSpPr>
        <p:spPr bwMode="auto">
          <a:xfrm rot="-5400000">
            <a:off x="1600200" y="2438400"/>
            <a:ext cx="461963" cy="271463"/>
          </a:xfrm>
          <a:prstGeom prst="rect">
            <a:avLst/>
          </a:prstGeom>
          <a:noFill/>
          <a:ln w="9525">
            <a:noFill/>
            <a:miter lim="800000"/>
            <a:headEnd/>
            <a:tailEnd/>
          </a:ln>
        </p:spPr>
        <p:txBody>
          <a:bodyPr vert="eaVert" wrap="none">
            <a:spAutoFit/>
          </a:bodyPr>
          <a:lstStyle/>
          <a:p>
            <a:r>
              <a:rPr lang="en-US"/>
              <a:t>Q</a:t>
            </a:r>
          </a:p>
        </p:txBody>
      </p:sp>
      <p:sp>
        <p:nvSpPr>
          <p:cNvPr id="52239" name="TextBox 59"/>
          <p:cNvSpPr txBox="1">
            <a:spLocks noChangeArrowheads="1"/>
          </p:cNvSpPr>
          <p:nvPr/>
        </p:nvSpPr>
        <p:spPr bwMode="auto">
          <a:xfrm rot="-5400000">
            <a:off x="2041009" y="3879221"/>
            <a:ext cx="369332" cy="2822247"/>
          </a:xfrm>
          <a:prstGeom prst="rect">
            <a:avLst/>
          </a:prstGeom>
          <a:noFill/>
          <a:ln w="9525">
            <a:noFill/>
            <a:miter lim="800000"/>
            <a:headEnd/>
            <a:tailEnd/>
          </a:ln>
        </p:spPr>
        <p:txBody>
          <a:bodyPr vert="eaVert" wrap="none">
            <a:spAutoFit/>
          </a:bodyPr>
          <a:lstStyle/>
          <a:p>
            <a:r>
              <a:rPr lang="en-US" sz="1200" b="1" dirty="0"/>
              <a:t>   Q = Liquid Hydrocarbons Produced</a:t>
            </a:r>
          </a:p>
        </p:txBody>
      </p:sp>
      <p:sp>
        <p:nvSpPr>
          <p:cNvPr id="52240" name="TextBox 60"/>
          <p:cNvSpPr txBox="1">
            <a:spLocks noChangeArrowheads="1"/>
          </p:cNvSpPr>
          <p:nvPr/>
        </p:nvSpPr>
        <p:spPr bwMode="auto">
          <a:xfrm rot="-5400000">
            <a:off x="4029868" y="4580732"/>
            <a:ext cx="461963" cy="596900"/>
          </a:xfrm>
          <a:prstGeom prst="rect">
            <a:avLst/>
          </a:prstGeom>
          <a:noFill/>
          <a:ln w="9525">
            <a:noFill/>
            <a:miter lim="800000"/>
            <a:headEnd/>
            <a:tailEnd/>
          </a:ln>
        </p:spPr>
        <p:txBody>
          <a:bodyPr vert="eaVert">
            <a:spAutoFit/>
          </a:bodyPr>
          <a:lstStyle/>
          <a:p>
            <a:r>
              <a:rPr lang="en-US"/>
              <a:t>Time</a:t>
            </a:r>
          </a:p>
        </p:txBody>
      </p:sp>
      <p:sp>
        <p:nvSpPr>
          <p:cNvPr id="52241" name="TextBox 62"/>
          <p:cNvSpPr txBox="1">
            <a:spLocks noChangeArrowheads="1"/>
          </p:cNvSpPr>
          <p:nvPr/>
        </p:nvSpPr>
        <p:spPr bwMode="auto">
          <a:xfrm>
            <a:off x="4191000" y="5105400"/>
            <a:ext cx="4711700" cy="461963"/>
          </a:xfrm>
          <a:prstGeom prst="rect">
            <a:avLst/>
          </a:prstGeom>
          <a:noFill/>
          <a:ln w="9525">
            <a:noFill/>
            <a:miter lim="800000"/>
            <a:headEnd/>
            <a:tailEnd/>
          </a:ln>
        </p:spPr>
        <p:txBody>
          <a:bodyPr>
            <a:spAutoFit/>
          </a:bodyPr>
          <a:lstStyle/>
          <a:p>
            <a:r>
              <a:rPr lang="en-US" sz="1200" b="1" dirty="0"/>
              <a:t> Q</a:t>
            </a:r>
            <a:r>
              <a:rPr lang="en-US" sz="1200" b="1" baseline="-25000" dirty="0"/>
              <a:t>EL </a:t>
            </a:r>
            <a:r>
              <a:rPr lang="en-US" sz="1200" b="1" dirty="0"/>
              <a:t>= Economic Limit where if one goes below this line they</a:t>
            </a:r>
          </a:p>
          <a:p>
            <a:r>
              <a:rPr lang="en-US" sz="1200" b="1" dirty="0"/>
              <a:t>          do not sell enough to cover their operating costs</a:t>
            </a:r>
            <a:endParaRPr lang="en-US" sz="1200" b="1" baseline="-25000" dirty="0"/>
          </a:p>
        </p:txBody>
      </p:sp>
      <p:sp>
        <p:nvSpPr>
          <p:cNvPr id="52242" name="TextBox 63"/>
          <p:cNvSpPr txBox="1">
            <a:spLocks noChangeArrowheads="1"/>
          </p:cNvSpPr>
          <p:nvPr/>
        </p:nvSpPr>
        <p:spPr bwMode="auto">
          <a:xfrm>
            <a:off x="1143000" y="3962400"/>
            <a:ext cx="1394419" cy="381000"/>
          </a:xfrm>
          <a:prstGeom prst="rect">
            <a:avLst/>
          </a:prstGeom>
          <a:noFill/>
          <a:ln w="9525">
            <a:noFill/>
            <a:miter lim="800000"/>
            <a:headEnd/>
            <a:tailEnd/>
          </a:ln>
        </p:spPr>
        <p:txBody>
          <a:bodyPr wrap="square">
            <a:spAutoFit/>
          </a:bodyPr>
          <a:lstStyle/>
          <a:p>
            <a:r>
              <a:rPr lang="en-US" dirty="0" smtClean="0"/>
              <a:t>Est. Q</a:t>
            </a:r>
            <a:r>
              <a:rPr lang="en-US" baseline="-25000" dirty="0" smtClean="0"/>
              <a:t>EL</a:t>
            </a:r>
            <a:endParaRPr lang="en-US" baseline="-25000" dirty="0"/>
          </a:p>
        </p:txBody>
      </p:sp>
      <p:sp>
        <p:nvSpPr>
          <p:cNvPr id="52243" name="TextBox 64"/>
          <p:cNvSpPr txBox="1">
            <a:spLocks noChangeArrowheads="1"/>
          </p:cNvSpPr>
          <p:nvPr/>
        </p:nvSpPr>
        <p:spPr bwMode="auto">
          <a:xfrm>
            <a:off x="5257800" y="2020669"/>
            <a:ext cx="3657600" cy="646331"/>
          </a:xfrm>
          <a:prstGeom prst="rect">
            <a:avLst/>
          </a:prstGeom>
          <a:noFill/>
          <a:ln w="9525">
            <a:noFill/>
            <a:miter lim="800000"/>
            <a:headEnd/>
            <a:tailEnd/>
          </a:ln>
        </p:spPr>
        <p:txBody>
          <a:bodyPr wrap="square">
            <a:spAutoFit/>
          </a:bodyPr>
          <a:lstStyle/>
          <a:p>
            <a:r>
              <a:rPr lang="en-US" dirty="0"/>
              <a:t>Example of Remaining Oil </a:t>
            </a:r>
          </a:p>
          <a:p>
            <a:r>
              <a:rPr lang="en-US" dirty="0"/>
              <a:t>Reserves if Produced </a:t>
            </a:r>
            <a:r>
              <a:rPr lang="en-US" dirty="0" smtClean="0"/>
              <a:t>to this </a:t>
            </a:r>
            <a:r>
              <a:rPr lang="en-US" dirty="0"/>
              <a:t>point</a:t>
            </a:r>
            <a:endParaRPr lang="en-US" baseline="-25000" dirty="0"/>
          </a:p>
        </p:txBody>
      </p:sp>
      <p:cxnSp>
        <p:nvCxnSpPr>
          <p:cNvPr id="69" name="Straight Arrow Connector 68"/>
          <p:cNvCxnSpPr/>
          <p:nvPr/>
        </p:nvCxnSpPr>
        <p:spPr>
          <a:xfrm rot="10800000">
            <a:off x="4419600" y="2667000"/>
            <a:ext cx="1752600" cy="1588"/>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4" name="Freeform 83"/>
          <p:cNvSpPr/>
          <p:nvPr/>
        </p:nvSpPr>
        <p:spPr>
          <a:xfrm>
            <a:off x="4468813" y="3048000"/>
            <a:ext cx="1703387" cy="1169988"/>
          </a:xfrm>
          <a:custGeom>
            <a:avLst/>
            <a:gdLst>
              <a:gd name="connsiteX0" fmla="*/ 27517 w 1731434"/>
              <a:gd name="connsiteY0" fmla="*/ 91017 h 1286933"/>
              <a:gd name="connsiteX1" fmla="*/ 141817 w 1731434"/>
              <a:gd name="connsiteY1" fmla="*/ 116417 h 1286933"/>
              <a:gd name="connsiteX2" fmla="*/ 878417 w 1731434"/>
              <a:gd name="connsiteY2" fmla="*/ 167217 h 1286933"/>
              <a:gd name="connsiteX3" fmla="*/ 1602317 w 1731434"/>
              <a:gd name="connsiteY3" fmla="*/ 1119717 h 1286933"/>
              <a:gd name="connsiteX4" fmla="*/ 1653117 w 1731434"/>
              <a:gd name="connsiteY4" fmla="*/ 1170517 h 1286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1434" h="1286933">
                <a:moveTo>
                  <a:pt x="27517" y="91017"/>
                </a:moveTo>
                <a:cubicBezTo>
                  <a:pt x="13758" y="97367"/>
                  <a:pt x="0" y="103717"/>
                  <a:pt x="141817" y="116417"/>
                </a:cubicBezTo>
                <a:cubicBezTo>
                  <a:pt x="283634" y="129117"/>
                  <a:pt x="635000" y="0"/>
                  <a:pt x="878417" y="167217"/>
                </a:cubicBezTo>
                <a:cubicBezTo>
                  <a:pt x="1121834" y="334434"/>
                  <a:pt x="1473200" y="952501"/>
                  <a:pt x="1602317" y="1119717"/>
                </a:cubicBezTo>
                <a:cubicBezTo>
                  <a:pt x="1731434" y="1286933"/>
                  <a:pt x="1692275" y="1228725"/>
                  <a:pt x="1653117" y="1170517"/>
                </a:cubicBezTo>
              </a:path>
            </a:pathLst>
          </a:cu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1" name="Rectangle 90"/>
          <p:cNvSpPr/>
          <p:nvPr/>
        </p:nvSpPr>
        <p:spPr>
          <a:xfrm>
            <a:off x="5257800" y="1828800"/>
            <a:ext cx="3657600" cy="838200"/>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4" name="Rounded Rectangle 93"/>
          <p:cNvSpPr/>
          <p:nvPr/>
        </p:nvSpPr>
        <p:spPr>
          <a:xfrm>
            <a:off x="228600" y="5486400"/>
            <a:ext cx="8763000" cy="457200"/>
          </a:xfrm>
          <a:prstGeom prst="roundRect">
            <a:avLst>
              <a:gd name="adj" fmla="val 11524"/>
            </a:avLst>
          </a:prstGeom>
          <a:gradFill>
            <a:gsLst>
              <a:gs pos="56000">
                <a:schemeClr val="bg1"/>
              </a:gs>
              <a:gs pos="51000">
                <a:schemeClr val="bg1"/>
              </a:gs>
              <a:gs pos="74000">
                <a:schemeClr val="tx1">
                  <a:alpha val="31000"/>
                </a:schemeClr>
              </a:gs>
              <a:gs pos="94000">
                <a:schemeClr val="bg1"/>
              </a:gs>
              <a:gs pos="96000">
                <a:srgbClr val="ECECEC"/>
              </a:gs>
            </a:gsLst>
            <a:path path="shape">
              <a:fillToRect l="50000" t="50000" r="50000" b="50000"/>
            </a:path>
          </a:gradFill>
          <a:ln w="63500">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marL="514350" indent="-514350" algn="ctr">
              <a:defRPr/>
            </a:pPr>
            <a:r>
              <a:rPr lang="en-US" sz="2000" b="1" dirty="0">
                <a:solidFill>
                  <a:schemeClr val="tx1"/>
                </a:solidFill>
                <a:cs typeface="Arial" charset="0"/>
              </a:rPr>
              <a:t>3</a:t>
            </a:r>
            <a:r>
              <a:rPr lang="en-US" sz="2000" b="1" dirty="0" smtClean="0">
                <a:solidFill>
                  <a:schemeClr val="tx1"/>
                </a:solidFill>
                <a:cs typeface="Arial" charset="0"/>
              </a:rPr>
              <a:t>0</a:t>
            </a:r>
            <a:r>
              <a:rPr lang="en-US" sz="2000" b="1" dirty="0">
                <a:solidFill>
                  <a:schemeClr val="tx1"/>
                </a:solidFill>
                <a:cs typeface="Arial" charset="0"/>
              </a:rPr>
              <a:t>% to </a:t>
            </a:r>
            <a:r>
              <a:rPr lang="en-US" sz="2000" b="1" dirty="0" smtClean="0">
                <a:solidFill>
                  <a:schemeClr val="tx1"/>
                </a:solidFill>
                <a:cs typeface="Arial" charset="0"/>
              </a:rPr>
              <a:t>90% </a:t>
            </a:r>
            <a:r>
              <a:rPr lang="en-US" sz="2000" b="1" dirty="0">
                <a:solidFill>
                  <a:schemeClr val="tx1"/>
                </a:solidFill>
                <a:cs typeface="Arial" charset="0"/>
              </a:rPr>
              <a:t>of Oil in Place (OIP) is Left in the Ground</a:t>
            </a:r>
          </a:p>
        </p:txBody>
      </p:sp>
      <p:cxnSp>
        <p:nvCxnSpPr>
          <p:cNvPr id="22" name="Straight Arrow Connector 21"/>
          <p:cNvCxnSpPr/>
          <p:nvPr/>
        </p:nvCxnSpPr>
        <p:spPr>
          <a:xfrm rot="10800000" flipV="1">
            <a:off x="5105400" y="2667000"/>
            <a:ext cx="1828800" cy="3810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5400000">
            <a:off x="5867400" y="2667000"/>
            <a:ext cx="1066800" cy="10668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8" name="TextBox 1"/>
          <p:cNvSpPr txBox="1"/>
          <p:nvPr/>
        </p:nvSpPr>
        <p:spPr>
          <a:xfrm>
            <a:off x="2133600" y="4191000"/>
            <a:ext cx="4038600" cy="381000"/>
          </a:xfrm>
          <a:prstGeom prst="rect">
            <a:avLst/>
          </a:prstGeom>
          <a:solidFill>
            <a:schemeClr val="accent6">
              <a:lumMod val="60000"/>
              <a:lumOff val="40000"/>
              <a:alpha val="50000"/>
            </a:schemeClr>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rgbClr val="0070C0"/>
                </a:solidFill>
              </a:rPr>
              <a:t>         Unrecovered Oil</a:t>
            </a:r>
            <a:endParaRPr lang="en-US" sz="1400" b="1" dirty="0">
              <a:solidFill>
                <a:srgbClr val="0070C0"/>
              </a:solidFill>
            </a:endParaRPr>
          </a:p>
        </p:txBody>
      </p:sp>
      <p:sp>
        <p:nvSpPr>
          <p:cNvPr id="29" name="직각 삼각형 28"/>
          <p:cNvSpPr/>
          <p:nvPr/>
        </p:nvSpPr>
        <p:spPr>
          <a:xfrm>
            <a:off x="6172200" y="4191000"/>
            <a:ext cx="914400" cy="381000"/>
          </a:xfrm>
          <a:prstGeom prst="rtTriangle">
            <a:avLst/>
          </a:prstGeom>
          <a:solidFill>
            <a:schemeClr val="accent6">
              <a:lumMod val="60000"/>
              <a:lumOff val="40000"/>
              <a:alpha val="5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lIns="365760" tIns="914400" bIns="0" rtlCol="0" anchor="ctr"/>
          <a:lstStyle/>
          <a:p>
            <a:pPr algn="ctr"/>
            <a:endParaRPr lang="en-US" b="1" dirty="0" smtClean="0">
              <a:solidFill>
                <a:schemeClr val="tx1"/>
              </a:solidFill>
              <a:cs typeface="Arial" charset="0"/>
            </a:endParaRPr>
          </a:p>
        </p:txBody>
      </p:sp>
      <p:sp>
        <p:nvSpPr>
          <p:cNvPr id="30" name="Rounded Rectangle 18"/>
          <p:cNvSpPr/>
          <p:nvPr/>
        </p:nvSpPr>
        <p:spPr>
          <a:xfrm>
            <a:off x="0" y="990600"/>
            <a:ext cx="9144000" cy="457200"/>
          </a:xfrm>
          <a:prstGeom prst="roundRect">
            <a:avLst/>
          </a:prstGeom>
          <a:gradFill>
            <a:gsLst>
              <a:gs pos="100000">
                <a:schemeClr val="bg1">
                  <a:alpha val="16000"/>
                </a:schemeClr>
              </a:gs>
              <a:gs pos="17999">
                <a:schemeClr val="bg1"/>
              </a:gs>
              <a:gs pos="36000">
                <a:schemeClr val="bg1"/>
              </a:gs>
              <a:gs pos="86000">
                <a:schemeClr val="bg1">
                  <a:alpha val="45000"/>
                </a:schemeClr>
              </a:gs>
              <a:gs pos="94000">
                <a:schemeClr val="bg1">
                  <a:lumMod val="65000"/>
                </a:schemeClr>
              </a:gs>
              <a:gs pos="94000">
                <a:schemeClr val="bg2">
                  <a:lumMod val="50000"/>
                </a:schemeClr>
              </a:gs>
              <a:gs pos="96000">
                <a:schemeClr val="bg2">
                  <a:lumMod val="25000"/>
                </a:schemeClr>
              </a:gs>
            </a:gsLst>
            <a:path path="shape">
              <a:fillToRect l="50000" t="50000" r="50000" b="50000"/>
            </a:path>
          </a:gradFill>
          <a:ln w="41275">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smtClean="0">
                <a:solidFill>
                  <a:schemeClr val="tx1"/>
                </a:solidFill>
                <a:cs typeface="Arial" charset="0"/>
              </a:rPr>
              <a:t>Reserves Are NOT SUPPLY – </a:t>
            </a:r>
            <a:r>
              <a:rPr lang="en-US" sz="2800" b="1" dirty="0" smtClean="0">
                <a:solidFill>
                  <a:schemeClr val="accent2">
                    <a:lumMod val="75000"/>
                  </a:schemeClr>
                </a:solidFill>
                <a:cs typeface="Arial" charset="0"/>
              </a:rPr>
              <a:t>Expected Incremental Supply</a:t>
            </a:r>
            <a:endParaRPr lang="en-US" sz="2800" b="1" dirty="0">
              <a:solidFill>
                <a:schemeClr val="accent2">
                  <a:lumMod val="75000"/>
                </a:schemeClr>
              </a:solidFill>
              <a:cs typeface="Arial" charset="0"/>
            </a:endParaRPr>
          </a:p>
        </p:txBody>
      </p:sp>
      <p:sp>
        <p:nvSpPr>
          <p:cNvPr id="32" name="Rounded Rectangle 7"/>
          <p:cNvSpPr/>
          <p:nvPr/>
        </p:nvSpPr>
        <p:spPr>
          <a:xfrm>
            <a:off x="228600" y="228600"/>
            <a:ext cx="8763000" cy="838200"/>
          </a:xfrm>
          <a:prstGeom prst="roundRect">
            <a:avLst>
              <a:gd name="adj" fmla="val 3334"/>
            </a:avLst>
          </a:prstGeom>
          <a:gradFill>
            <a:gsLst>
              <a:gs pos="0">
                <a:schemeClr val="bg1"/>
              </a:gs>
              <a:gs pos="10000">
                <a:schemeClr val="tx1">
                  <a:lumMod val="75000"/>
                  <a:lumOff val="25000"/>
                </a:schemeClr>
              </a:gs>
              <a:gs pos="15000">
                <a:schemeClr val="accent2">
                  <a:lumMod val="40000"/>
                  <a:lumOff val="60000"/>
                </a:schemeClr>
              </a:gs>
              <a:gs pos="21000">
                <a:schemeClr val="bg1">
                  <a:lumMod val="95000"/>
                </a:schemeClr>
              </a:gs>
              <a:gs pos="20000">
                <a:schemeClr val="bg1"/>
              </a:gs>
              <a:gs pos="70000">
                <a:schemeClr val="bg1"/>
              </a:gs>
              <a:gs pos="84000">
                <a:schemeClr val="accent2">
                  <a:lumMod val="60000"/>
                  <a:lumOff val="40000"/>
                  <a:alpha val="27000"/>
                </a:schemeClr>
              </a:gs>
              <a:gs pos="88000">
                <a:schemeClr val="tx1">
                  <a:lumMod val="95000"/>
                  <a:lumOff val="5000"/>
                  <a:alpha val="38000"/>
                </a:schemeClr>
              </a:gs>
              <a:gs pos="100000">
                <a:schemeClr val="bg1"/>
              </a:gs>
            </a:gsLst>
            <a:lin ang="5400000" scaled="0"/>
          </a:gradFill>
          <a:ln w="41275">
            <a:solidFill>
              <a:schemeClr val="bg1"/>
            </a:solidFill>
          </a:ln>
          <a:scene3d>
            <a:camera prst="orthographicFront"/>
            <a:lightRig rig="threePt" dir="t"/>
          </a:scene3d>
          <a:sp3d>
            <a:bevelT w="0" h="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b="1" dirty="0" smtClean="0">
                <a:solidFill>
                  <a:schemeClr val="tx1"/>
                </a:solidFill>
                <a:cs typeface="Arial" charset="0"/>
              </a:rPr>
              <a:t>Oil Physical Fundamentals</a:t>
            </a:r>
            <a:endParaRPr lang="en-US" sz="4800" b="1" dirty="0">
              <a:solidFill>
                <a:schemeClr val="tx1"/>
              </a:solidFill>
              <a:cs typeface="Arial" charset="0"/>
            </a:endParaRPr>
          </a:p>
        </p:txBody>
      </p:sp>
      <p:sp>
        <p:nvSpPr>
          <p:cNvPr id="34" name="Oval 9"/>
          <p:cNvSpPr/>
          <p:nvPr/>
        </p:nvSpPr>
        <p:spPr>
          <a:xfrm>
            <a:off x="152400" y="304800"/>
            <a:ext cx="685800" cy="609600"/>
          </a:xfrm>
          <a:prstGeom prst="ellipse">
            <a:avLst/>
          </a:prstGeom>
          <a:gradFill>
            <a:gsLst>
              <a:gs pos="100000">
                <a:schemeClr val="bg1"/>
              </a:gs>
              <a:gs pos="17999">
                <a:schemeClr val="bg1"/>
              </a:gs>
              <a:gs pos="67000">
                <a:schemeClr val="bg1"/>
              </a:gs>
              <a:gs pos="86000">
                <a:schemeClr val="tx1"/>
              </a:gs>
              <a:gs pos="94000">
                <a:schemeClr val="accent2">
                  <a:lumMod val="40000"/>
                  <a:lumOff val="60000"/>
                </a:schemeClr>
              </a:gs>
              <a:gs pos="96000">
                <a:schemeClr val="tx1"/>
              </a:gs>
            </a:gsLst>
            <a:path path="shape">
              <a:fillToRect l="50000" t="50000" r="50000" b="50000"/>
            </a:path>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smtClean="0">
                <a:solidFill>
                  <a:schemeClr val="tx1"/>
                </a:solidFill>
              </a:rPr>
              <a:t>II</a:t>
            </a:r>
            <a:endParaRPr lang="en-US" sz="2400" b="1" dirty="0">
              <a:solidFill>
                <a:schemeClr val="tx1"/>
              </a:solidFill>
            </a:endParaRPr>
          </a:p>
        </p:txBody>
      </p:sp>
      <p:sp>
        <p:nvSpPr>
          <p:cNvPr id="31" name="Rounded Rectangle 12"/>
          <p:cNvSpPr/>
          <p:nvPr/>
        </p:nvSpPr>
        <p:spPr>
          <a:xfrm>
            <a:off x="0" y="6248400"/>
            <a:ext cx="9144000" cy="609600"/>
          </a:xfrm>
          <a:prstGeom prst="roundRect">
            <a:avLst>
              <a:gd name="adj" fmla="val 0"/>
            </a:avLst>
          </a:prstGeom>
          <a:gradFill>
            <a:gsLst>
              <a:gs pos="100000">
                <a:schemeClr val="bg1">
                  <a:alpha val="39000"/>
                </a:schemeClr>
              </a:gs>
              <a:gs pos="17999">
                <a:schemeClr val="bg1">
                  <a:alpha val="34000"/>
                </a:schemeClr>
              </a:gs>
              <a:gs pos="67000">
                <a:schemeClr val="bg1"/>
              </a:gs>
              <a:gs pos="86000">
                <a:schemeClr val="bg1">
                  <a:lumMod val="65000"/>
                  <a:alpha val="65000"/>
                </a:schemeClr>
              </a:gs>
              <a:gs pos="94000">
                <a:schemeClr val="accent2">
                  <a:lumMod val="40000"/>
                  <a:lumOff val="60000"/>
                  <a:alpha val="36000"/>
                </a:schemeClr>
              </a:gs>
              <a:gs pos="96000">
                <a:schemeClr val="bg1"/>
              </a:gs>
            </a:gsLst>
            <a:path path="rect">
              <a:fillToRect l="100000" t="100000"/>
            </a:path>
          </a:gradFill>
          <a:ln w="41275">
            <a:solidFill>
              <a:schemeClr val="bg1">
                <a:alpha val="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i="1" dirty="0" smtClean="0">
                <a:solidFill>
                  <a:schemeClr val="bg2">
                    <a:lumMod val="25000"/>
                  </a:schemeClr>
                </a:solidFill>
                <a:cs typeface="Arial" charset="0"/>
              </a:rPr>
              <a:t>Firm Level - Reservoir Economics</a:t>
            </a:r>
            <a:endParaRPr lang="en-US" sz="3600" b="1" i="1" dirty="0">
              <a:solidFill>
                <a:schemeClr val="bg2">
                  <a:lumMod val="25000"/>
                </a:schemeClr>
              </a:solidFill>
              <a:cs typeface="Arial" charset="0"/>
            </a:endParaRPr>
          </a:p>
        </p:txBody>
      </p:sp>
      <p:sp>
        <p:nvSpPr>
          <p:cNvPr id="36" name="Rounded Rectangle 93"/>
          <p:cNvSpPr/>
          <p:nvPr/>
        </p:nvSpPr>
        <p:spPr>
          <a:xfrm>
            <a:off x="228600" y="5867400"/>
            <a:ext cx="8763000" cy="457200"/>
          </a:xfrm>
          <a:prstGeom prst="roundRect">
            <a:avLst>
              <a:gd name="adj" fmla="val 11524"/>
            </a:avLst>
          </a:prstGeom>
          <a:gradFill>
            <a:gsLst>
              <a:gs pos="56000">
                <a:schemeClr val="bg1"/>
              </a:gs>
              <a:gs pos="51000">
                <a:schemeClr val="bg1"/>
              </a:gs>
              <a:gs pos="74000">
                <a:schemeClr val="bg2">
                  <a:lumMod val="75000"/>
                </a:schemeClr>
              </a:gs>
              <a:gs pos="94000">
                <a:schemeClr val="bg1"/>
              </a:gs>
              <a:gs pos="96000">
                <a:srgbClr val="ECECEC"/>
              </a:gs>
            </a:gsLst>
            <a:path path="shape">
              <a:fillToRect l="50000" t="50000" r="50000" b="50000"/>
            </a:path>
          </a:gradFill>
          <a:ln w="63500">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marL="514350" indent="-514350" algn="ctr">
              <a:defRPr/>
            </a:pPr>
            <a:r>
              <a:rPr lang="en-US" b="1" dirty="0" smtClean="0">
                <a:solidFill>
                  <a:schemeClr val="tx1"/>
                </a:solidFill>
                <a:cs typeface="Arial" charset="0"/>
              </a:rPr>
              <a:t>R/q Critical Ratio (15-10) </a:t>
            </a:r>
            <a:r>
              <a:rPr lang="en-US" b="1" dirty="0" smtClean="0">
                <a:solidFill>
                  <a:srgbClr val="C00000"/>
                </a:solidFill>
                <a:cs typeface="Arial" charset="0"/>
              </a:rPr>
              <a:t>equally important </a:t>
            </a:r>
            <a:r>
              <a:rPr lang="en-US" b="1" dirty="0" smtClean="0">
                <a:solidFill>
                  <a:schemeClr val="tx1"/>
                </a:solidFill>
                <a:cs typeface="Arial" charset="0"/>
              </a:rPr>
              <a:t>as MC &amp; S&amp;D in </a:t>
            </a:r>
            <a:r>
              <a:rPr lang="en-US" b="1" dirty="0" smtClean="0">
                <a:solidFill>
                  <a:srgbClr val="C00000"/>
                </a:solidFill>
                <a:cs typeface="Arial" charset="0"/>
              </a:rPr>
              <a:t>Determining Production Levels</a:t>
            </a:r>
            <a:endParaRPr lang="en-US" b="1" dirty="0">
              <a:solidFill>
                <a:srgbClr val="C00000"/>
              </a:solidFill>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9" descr="world-oil-615.jpg"/>
          <p:cNvPicPr>
            <a:picLocks noChangeAspect="1"/>
          </p:cNvPicPr>
          <p:nvPr/>
        </p:nvPicPr>
        <p:blipFill>
          <a:blip r:embed="rId3" cstate="print">
            <a:grayscl/>
            <a:lum bright="13000"/>
          </a:blip>
          <a:srcRect/>
          <a:stretch>
            <a:fillRect/>
          </a:stretch>
        </p:blipFill>
        <p:spPr bwMode="auto">
          <a:xfrm>
            <a:off x="261884" y="304800"/>
            <a:ext cx="8729716" cy="6019800"/>
          </a:xfrm>
          <a:prstGeom prst="rect">
            <a:avLst/>
          </a:prstGeom>
          <a:noFill/>
          <a:ln w="9525">
            <a:noFill/>
            <a:miter lim="800000"/>
            <a:headEnd/>
            <a:tailEnd/>
          </a:ln>
        </p:spPr>
      </p:pic>
      <p:sp>
        <p:nvSpPr>
          <p:cNvPr id="67" name="Rectangle 205"/>
          <p:cNvSpPr/>
          <p:nvPr/>
        </p:nvSpPr>
        <p:spPr>
          <a:xfrm>
            <a:off x="228600" y="2057400"/>
            <a:ext cx="8915400" cy="4800600"/>
          </a:xfrm>
          <a:prstGeom prst="rect">
            <a:avLst/>
          </a:prstGeom>
          <a:solidFill>
            <a:srgbClr val="ECECEC">
              <a:alpha val="31000"/>
            </a:srgbClr>
          </a:solidFill>
          <a:ln w="0">
            <a:solidFill>
              <a:schemeClr val="tx1">
                <a:alpha val="0"/>
              </a:schemeClr>
            </a:solidFill>
          </a:ln>
          <a:scene3d>
            <a:camera prst="orthographicFront"/>
            <a:lightRig rig="threePt" dir="t"/>
          </a:scene3d>
          <a:sp3d>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 name="Group 207"/>
          <p:cNvGrpSpPr>
            <a:grpSpLocks/>
          </p:cNvGrpSpPr>
          <p:nvPr/>
        </p:nvGrpSpPr>
        <p:grpSpPr bwMode="auto">
          <a:xfrm>
            <a:off x="3048000" y="2286000"/>
            <a:ext cx="5943600" cy="3962400"/>
            <a:chOff x="2590800" y="3657600"/>
            <a:chExt cx="6019800" cy="2667000"/>
          </a:xfrm>
        </p:grpSpPr>
        <p:sp>
          <p:nvSpPr>
            <p:cNvPr id="69" name="Rounded Rectangle 208"/>
            <p:cNvSpPr/>
            <p:nvPr/>
          </p:nvSpPr>
          <p:spPr>
            <a:xfrm>
              <a:off x="2590800" y="3657600"/>
              <a:ext cx="6019800" cy="2667000"/>
            </a:xfrm>
            <a:prstGeom prst="roundRect">
              <a:avLst>
                <a:gd name="adj" fmla="val 3810"/>
              </a:avLst>
            </a:prstGeom>
            <a:gradFill>
              <a:gsLst>
                <a:gs pos="39000">
                  <a:schemeClr val="tx1">
                    <a:lumMod val="65000"/>
                    <a:lumOff val="35000"/>
                    <a:alpha val="29000"/>
                  </a:schemeClr>
                </a:gs>
                <a:gs pos="42000">
                  <a:schemeClr val="tx1">
                    <a:alpha val="6000"/>
                  </a:schemeClr>
                </a:gs>
                <a:gs pos="86000">
                  <a:schemeClr val="accent1">
                    <a:lumMod val="40000"/>
                    <a:lumOff val="60000"/>
                  </a:schemeClr>
                </a:gs>
                <a:gs pos="100000">
                  <a:schemeClr val="bg1">
                    <a:alpha val="13000"/>
                  </a:schemeClr>
                </a:gs>
                <a:gs pos="96000">
                  <a:schemeClr val="tx1">
                    <a:alpha val="22000"/>
                  </a:schemeClr>
                </a:gs>
              </a:gsLst>
              <a:lin ang="27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 name="Rounded Rectangle 211"/>
            <p:cNvSpPr/>
            <p:nvPr/>
          </p:nvSpPr>
          <p:spPr>
            <a:xfrm>
              <a:off x="5257800" y="4038600"/>
              <a:ext cx="1447800" cy="228600"/>
            </a:xfrm>
            <a:prstGeom prst="roundRect">
              <a:avLst/>
            </a:prstGeom>
            <a:gradFill>
              <a:gsLst>
                <a:gs pos="22000">
                  <a:schemeClr val="tx1">
                    <a:lumMod val="50000"/>
                    <a:lumOff val="50000"/>
                    <a:alpha val="36000"/>
                  </a:schemeClr>
                </a:gs>
                <a:gs pos="7000">
                  <a:schemeClr val="tx1">
                    <a:lumMod val="65000"/>
                    <a:lumOff val="35000"/>
                  </a:schemeClr>
                </a:gs>
                <a:gs pos="86000">
                  <a:schemeClr val="bg2">
                    <a:lumMod val="50000"/>
                  </a:schemeClr>
                </a:gs>
                <a:gs pos="56000">
                  <a:schemeClr val="tx1">
                    <a:alpha val="32000"/>
                  </a:schemeClr>
                </a:gs>
                <a:gs pos="96000">
                  <a:schemeClr val="tx1">
                    <a:lumMod val="65000"/>
                    <a:lumOff val="35000"/>
                  </a:schemeClr>
                </a:gs>
              </a:gsLst>
              <a:lin ang="2700000" scaled="1"/>
            </a:gradFill>
            <a:ln>
              <a:solidFill>
                <a:schemeClr val="tx1"/>
              </a:solidFill>
            </a:ln>
            <a:scene3d>
              <a:camera prst="orthographicFront"/>
              <a:lightRig rig="threePt" dir="t"/>
            </a:scene3d>
            <a:sp3d>
              <a:bevelT prst="convex"/>
              <a:bevelB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bg1"/>
                  </a:solidFill>
                </a:rPr>
                <a:t>Oil</a:t>
              </a:r>
              <a:endParaRPr lang="en-US" dirty="0">
                <a:solidFill>
                  <a:schemeClr val="bg1"/>
                </a:solidFill>
              </a:endParaRPr>
            </a:p>
          </p:txBody>
        </p:sp>
        <p:sp>
          <p:nvSpPr>
            <p:cNvPr id="77" name="Rounded Rectangle 212"/>
            <p:cNvSpPr/>
            <p:nvPr/>
          </p:nvSpPr>
          <p:spPr>
            <a:xfrm>
              <a:off x="7010400" y="4038600"/>
              <a:ext cx="1447800" cy="228600"/>
            </a:xfrm>
            <a:prstGeom prst="roundRect">
              <a:avLst/>
            </a:prstGeom>
            <a:gradFill flip="none" rotWithShape="1">
              <a:gsLst>
                <a:gs pos="22000">
                  <a:srgbClr val="FFFF00">
                    <a:alpha val="31000"/>
                  </a:srgbClr>
                </a:gs>
                <a:gs pos="7000">
                  <a:schemeClr val="accent2">
                    <a:lumMod val="60000"/>
                    <a:lumOff val="40000"/>
                  </a:schemeClr>
                </a:gs>
                <a:gs pos="86000">
                  <a:schemeClr val="accent6">
                    <a:lumMod val="60000"/>
                    <a:lumOff val="40000"/>
                    <a:alpha val="22000"/>
                  </a:schemeClr>
                </a:gs>
                <a:gs pos="100000">
                  <a:schemeClr val="accent2">
                    <a:alpha val="26000"/>
                  </a:schemeClr>
                </a:gs>
                <a:gs pos="96000">
                  <a:schemeClr val="accent6">
                    <a:lumMod val="60000"/>
                    <a:lumOff val="40000"/>
                    <a:alpha val="17000"/>
                  </a:schemeClr>
                </a:gs>
              </a:gsLst>
              <a:lin ang="2700000" scaled="1"/>
              <a:tileRect/>
            </a:gradFill>
            <a:ln>
              <a:solidFill>
                <a:schemeClr val="tx1"/>
              </a:solidFill>
            </a:ln>
            <a:scene3d>
              <a:camera prst="orthographicFront"/>
              <a:lightRig rig="threePt" dir="t"/>
            </a:scene3d>
            <a:sp3d>
              <a:bevelT prst="convex"/>
              <a:bevelB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bg1"/>
                  </a:solidFill>
                </a:rPr>
                <a:t>Natural Gas</a:t>
              </a:r>
              <a:endParaRPr lang="en-US" dirty="0">
                <a:solidFill>
                  <a:schemeClr val="bg1"/>
                </a:solidFill>
              </a:endParaRPr>
            </a:p>
          </p:txBody>
        </p:sp>
        <p:sp>
          <p:nvSpPr>
            <p:cNvPr id="78" name="Rounded Rectangle 213"/>
            <p:cNvSpPr/>
            <p:nvPr/>
          </p:nvSpPr>
          <p:spPr>
            <a:xfrm>
              <a:off x="5258228" y="4343583"/>
              <a:ext cx="1447067" cy="1905153"/>
            </a:xfrm>
            <a:prstGeom prst="roundRect">
              <a:avLst>
                <a:gd name="adj" fmla="val 3509"/>
              </a:avLst>
            </a:prstGeom>
            <a:gradFill>
              <a:gsLst>
                <a:gs pos="22000">
                  <a:schemeClr val="tx1">
                    <a:lumMod val="50000"/>
                    <a:lumOff val="50000"/>
                    <a:alpha val="27000"/>
                  </a:schemeClr>
                </a:gs>
                <a:gs pos="7000">
                  <a:schemeClr val="tx1">
                    <a:lumMod val="65000"/>
                    <a:lumOff val="35000"/>
                  </a:schemeClr>
                </a:gs>
                <a:gs pos="86000">
                  <a:schemeClr val="bg2">
                    <a:lumMod val="50000"/>
                    <a:alpha val="29000"/>
                  </a:schemeClr>
                </a:gs>
                <a:gs pos="56000">
                  <a:schemeClr val="tx1">
                    <a:alpha val="17000"/>
                  </a:schemeClr>
                </a:gs>
                <a:gs pos="96000">
                  <a:schemeClr val="tx1">
                    <a:lumMod val="65000"/>
                    <a:lumOff val="35000"/>
                    <a:alpha val="35000"/>
                  </a:schemeClr>
                </a:gs>
              </a:gsLst>
              <a:lin ang="27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bg1"/>
                </a:solidFill>
              </a:endParaRPr>
            </a:p>
          </p:txBody>
        </p:sp>
        <p:sp>
          <p:nvSpPr>
            <p:cNvPr id="79" name="Rounded Rectangle 214"/>
            <p:cNvSpPr/>
            <p:nvPr/>
          </p:nvSpPr>
          <p:spPr>
            <a:xfrm>
              <a:off x="7010787" y="4343583"/>
              <a:ext cx="1371498" cy="1905153"/>
            </a:xfrm>
            <a:prstGeom prst="roundRect">
              <a:avLst>
                <a:gd name="adj" fmla="val 4630"/>
              </a:avLst>
            </a:prstGeom>
            <a:gradFill flip="none" rotWithShape="1">
              <a:gsLst>
                <a:gs pos="34000">
                  <a:srgbClr val="FFFF00">
                    <a:alpha val="35000"/>
                  </a:srgbClr>
                </a:gs>
                <a:gs pos="23000">
                  <a:schemeClr val="accent2">
                    <a:lumMod val="60000"/>
                    <a:lumOff val="40000"/>
                    <a:alpha val="37000"/>
                  </a:schemeClr>
                </a:gs>
                <a:gs pos="86000">
                  <a:schemeClr val="accent6">
                    <a:lumMod val="60000"/>
                    <a:lumOff val="40000"/>
                    <a:alpha val="34000"/>
                  </a:schemeClr>
                </a:gs>
                <a:gs pos="72000">
                  <a:schemeClr val="accent2">
                    <a:alpha val="0"/>
                  </a:schemeClr>
                </a:gs>
                <a:gs pos="96000">
                  <a:schemeClr val="accent6">
                    <a:lumMod val="60000"/>
                    <a:lumOff val="40000"/>
                    <a:alpha val="20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80" name="Rounded Rectangle 215"/>
            <p:cNvSpPr/>
            <p:nvPr/>
          </p:nvSpPr>
          <p:spPr>
            <a:xfrm>
              <a:off x="2819115" y="3962126"/>
              <a:ext cx="2164170" cy="2286611"/>
            </a:xfrm>
            <a:prstGeom prst="roundRect">
              <a:avLst>
                <a:gd name="adj" fmla="val 0"/>
              </a:avLst>
            </a:prstGeom>
            <a:gradFill>
              <a:gsLst>
                <a:gs pos="63000">
                  <a:schemeClr val="bg1">
                    <a:lumMod val="75000"/>
                    <a:alpha val="43000"/>
                  </a:schemeClr>
                </a:gs>
                <a:gs pos="7000">
                  <a:schemeClr val="tx2">
                    <a:lumMod val="40000"/>
                    <a:lumOff val="60000"/>
                  </a:schemeClr>
                </a:gs>
                <a:gs pos="86000">
                  <a:schemeClr val="accent1">
                    <a:lumMod val="40000"/>
                    <a:lumOff val="60000"/>
                  </a:schemeClr>
                </a:gs>
                <a:gs pos="100000">
                  <a:schemeClr val="bg1"/>
                </a:gs>
                <a:gs pos="96000">
                  <a:schemeClr val="accent1">
                    <a:lumMod val="60000"/>
                    <a:lumOff val="40000"/>
                  </a:schemeClr>
                </a:gs>
              </a:gsLst>
              <a:lin ang="27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81" name="Rounded Rectangle 216"/>
            <p:cNvSpPr/>
            <p:nvPr/>
          </p:nvSpPr>
          <p:spPr>
            <a:xfrm>
              <a:off x="2896292" y="4419448"/>
              <a:ext cx="5485993" cy="22866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bg1"/>
                  </a:solidFill>
                </a:rPr>
                <a:t>Oil Expansion                           2 to 5                        </a:t>
              </a:r>
              <a:endParaRPr lang="en-US" dirty="0">
                <a:solidFill>
                  <a:schemeClr val="bg1"/>
                </a:solidFill>
              </a:endParaRPr>
            </a:p>
          </p:txBody>
        </p:sp>
        <p:sp>
          <p:nvSpPr>
            <p:cNvPr id="82" name="Rounded Rectangle 217"/>
            <p:cNvSpPr/>
            <p:nvPr/>
          </p:nvSpPr>
          <p:spPr>
            <a:xfrm>
              <a:off x="2896292" y="4723973"/>
              <a:ext cx="5485993" cy="22866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bg1"/>
                  </a:solidFill>
                </a:rPr>
                <a:t>Gas Expansion                                                         70 to 95</a:t>
              </a:r>
              <a:endParaRPr lang="en-US" dirty="0">
                <a:solidFill>
                  <a:schemeClr val="bg1"/>
                </a:solidFill>
              </a:endParaRPr>
            </a:p>
          </p:txBody>
        </p:sp>
        <p:sp>
          <p:nvSpPr>
            <p:cNvPr id="83" name="Rounded Rectangle 218"/>
            <p:cNvSpPr/>
            <p:nvPr/>
          </p:nvSpPr>
          <p:spPr>
            <a:xfrm>
              <a:off x="2896292" y="5029566"/>
              <a:ext cx="5485993" cy="22866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bg1"/>
                  </a:solidFill>
                </a:rPr>
                <a:t>Solution Gas                            10 to 30</a:t>
              </a:r>
              <a:endParaRPr lang="en-US" dirty="0">
                <a:solidFill>
                  <a:schemeClr val="bg1"/>
                </a:solidFill>
              </a:endParaRPr>
            </a:p>
          </p:txBody>
        </p:sp>
        <p:sp>
          <p:nvSpPr>
            <p:cNvPr id="84" name="Rounded Rectangle 219"/>
            <p:cNvSpPr/>
            <p:nvPr/>
          </p:nvSpPr>
          <p:spPr>
            <a:xfrm>
              <a:off x="2896292" y="5334092"/>
              <a:ext cx="5485993" cy="22866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bg1"/>
                  </a:solidFill>
                </a:rPr>
                <a:t>Gas Cap                                    20 to 50                     </a:t>
              </a:r>
              <a:endParaRPr lang="en-US" dirty="0">
                <a:solidFill>
                  <a:schemeClr val="bg1"/>
                </a:solidFill>
              </a:endParaRPr>
            </a:p>
          </p:txBody>
        </p:sp>
        <p:sp>
          <p:nvSpPr>
            <p:cNvPr id="85" name="Rounded Rectangle 220"/>
            <p:cNvSpPr/>
            <p:nvPr/>
          </p:nvSpPr>
          <p:spPr>
            <a:xfrm>
              <a:off x="2896292" y="5943142"/>
              <a:ext cx="5485993" cy="22866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bg1"/>
                  </a:solidFill>
                </a:rPr>
                <a:t>Gravity Segregation                30 to 70    </a:t>
              </a:r>
              <a:endParaRPr lang="en-US" dirty="0">
                <a:solidFill>
                  <a:schemeClr val="bg1"/>
                </a:solidFill>
              </a:endParaRPr>
            </a:p>
          </p:txBody>
        </p:sp>
        <p:sp>
          <p:nvSpPr>
            <p:cNvPr id="88" name="Rounded Rectangle 221"/>
            <p:cNvSpPr/>
            <p:nvPr/>
          </p:nvSpPr>
          <p:spPr>
            <a:xfrm>
              <a:off x="2896292" y="5638617"/>
              <a:ext cx="5485993" cy="22866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bg1"/>
                  </a:solidFill>
                </a:rPr>
                <a:t>Water Drive                             20 to 50                  45 to 70</a:t>
              </a:r>
              <a:endParaRPr lang="en-US" dirty="0">
                <a:solidFill>
                  <a:schemeClr val="bg1"/>
                </a:solidFill>
              </a:endParaRPr>
            </a:p>
          </p:txBody>
        </p:sp>
      </p:grpSp>
      <p:sp>
        <p:nvSpPr>
          <p:cNvPr id="89" name="Flowchart: Delay 224"/>
          <p:cNvSpPr/>
          <p:nvPr/>
        </p:nvSpPr>
        <p:spPr>
          <a:xfrm rot="16200000">
            <a:off x="914401" y="2590801"/>
            <a:ext cx="1600200" cy="2362198"/>
          </a:xfrm>
          <a:prstGeom prst="flowChartDelay">
            <a:avLst/>
          </a:prstGeom>
          <a:gradFill flip="none" rotWithShape="1">
            <a:gsLst>
              <a:gs pos="85000">
                <a:srgbClr val="FFFF00">
                  <a:alpha val="62000"/>
                </a:srgbClr>
              </a:gs>
              <a:gs pos="66000">
                <a:schemeClr val="tx1">
                  <a:alpha val="55000"/>
                </a:schemeClr>
              </a:gs>
              <a:gs pos="27000">
                <a:schemeClr val="tx1"/>
              </a:gs>
              <a:gs pos="15000">
                <a:srgbClr val="0070C0">
                  <a:alpha val="79000"/>
                </a:srgbClr>
              </a:gs>
              <a:gs pos="23000">
                <a:schemeClr val="tx1">
                  <a:alpha val="46000"/>
                </a:schemeClr>
              </a:gs>
              <a:gs pos="9000">
                <a:schemeClr val="tx2">
                  <a:lumMod val="60000"/>
                  <a:lumOff val="40000"/>
                </a:schemeClr>
              </a:gs>
            </a:gsLst>
            <a:lin ang="0" scaled="0"/>
            <a:tileRect/>
          </a:gradFill>
          <a:ln>
            <a:solidFill>
              <a:schemeClr val="tx1"/>
            </a:solidFill>
          </a:ln>
          <a:scene3d>
            <a:camera prst="orthographicFront">
              <a:rot lat="0" lon="0" rev="0"/>
            </a:camera>
            <a:lightRig rig="threePt" dir="t"/>
          </a:scene3d>
          <a:sp3d extrusionH="76200">
            <a:bevelT w="177800" h="139700"/>
            <a:bevelB w="177800" prst="relaxedInset"/>
            <a:extrusionClr>
              <a:srgbClr val="FFFF00"/>
            </a:extrusion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3" name="Group 86"/>
          <p:cNvGrpSpPr>
            <a:grpSpLocks/>
          </p:cNvGrpSpPr>
          <p:nvPr/>
        </p:nvGrpSpPr>
        <p:grpSpPr bwMode="auto">
          <a:xfrm>
            <a:off x="1417638" y="2209800"/>
            <a:ext cx="563562" cy="609600"/>
            <a:chOff x="-1066800" y="4191000"/>
            <a:chExt cx="457200" cy="533400"/>
          </a:xfrm>
        </p:grpSpPr>
        <p:sp>
          <p:nvSpPr>
            <p:cNvPr id="91" name="Isosceles Triangle 242"/>
            <p:cNvSpPr/>
            <p:nvPr/>
          </p:nvSpPr>
          <p:spPr>
            <a:xfrm>
              <a:off x="-1066800" y="4191000"/>
              <a:ext cx="457200" cy="53340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92" name="Straight Connector 243"/>
            <p:cNvCxnSpPr/>
            <p:nvPr/>
          </p:nvCxnSpPr>
          <p:spPr>
            <a:xfrm>
              <a:off x="-990815" y="4191000"/>
              <a:ext cx="305230" cy="139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4" name="Straight Connector 244"/>
            <p:cNvCxnSpPr>
              <a:stCxn id="91" idx="1"/>
            </p:cNvCxnSpPr>
            <p:nvPr/>
          </p:nvCxnSpPr>
          <p:spPr>
            <a:xfrm rot="10800000" flipH="1">
              <a:off x="-952178" y="4191000"/>
              <a:ext cx="266593" cy="2667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6" name="Straight Connector 245"/>
            <p:cNvCxnSpPr>
              <a:endCxn id="91" idx="5"/>
            </p:cNvCxnSpPr>
            <p:nvPr/>
          </p:nvCxnSpPr>
          <p:spPr>
            <a:xfrm rot="16200000" flipH="1">
              <a:off x="-990868" y="4191053"/>
              <a:ext cx="266700" cy="266593"/>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8" name="Straight Connector 246"/>
            <p:cNvCxnSpPr>
              <a:stCxn id="91" idx="1"/>
            </p:cNvCxnSpPr>
            <p:nvPr/>
          </p:nvCxnSpPr>
          <p:spPr>
            <a:xfrm rot="10800000" flipH="1" flipV="1">
              <a:off x="-952178" y="4457700"/>
              <a:ext cx="266593" cy="11390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247"/>
            <p:cNvCxnSpPr>
              <a:stCxn id="91" idx="5"/>
            </p:cNvCxnSpPr>
            <p:nvPr/>
          </p:nvCxnSpPr>
          <p:spPr>
            <a:xfrm flipH="1">
              <a:off x="-990815" y="4457700"/>
              <a:ext cx="266593" cy="11390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248"/>
            <p:cNvCxnSpPr>
              <a:endCxn id="91" idx="5"/>
            </p:cNvCxnSpPr>
            <p:nvPr/>
          </p:nvCxnSpPr>
          <p:spPr>
            <a:xfrm rot="5400000">
              <a:off x="-838253" y="4305031"/>
              <a:ext cx="266700" cy="38637"/>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1" name="Straight Connector 249"/>
            <p:cNvCxnSpPr>
              <a:endCxn id="91" idx="1"/>
            </p:cNvCxnSpPr>
            <p:nvPr/>
          </p:nvCxnSpPr>
          <p:spPr>
            <a:xfrm rot="16200000" flipH="1">
              <a:off x="-1104846" y="4305031"/>
              <a:ext cx="266700" cy="38637"/>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2" name="Straight Connector 250"/>
            <p:cNvCxnSpPr/>
            <p:nvPr/>
          </p:nvCxnSpPr>
          <p:spPr>
            <a:xfrm rot="5400000" flipH="1">
              <a:off x="-876606" y="4457395"/>
              <a:ext cx="152797" cy="38121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251"/>
            <p:cNvCxnSpPr>
              <a:stCxn id="91" idx="2"/>
            </p:cNvCxnSpPr>
            <p:nvPr/>
          </p:nvCxnSpPr>
          <p:spPr>
            <a:xfrm rot="5400000" flipH="1" flipV="1">
              <a:off x="-952591" y="4457395"/>
              <a:ext cx="152797" cy="38121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5" name="Rounded Rectangle 228"/>
          <p:cNvSpPr/>
          <p:nvPr/>
        </p:nvSpPr>
        <p:spPr>
          <a:xfrm>
            <a:off x="533400" y="5105400"/>
            <a:ext cx="990600" cy="152400"/>
          </a:xfrm>
          <a:prstGeom prst="roundRect">
            <a:avLst>
              <a:gd name="adj" fmla="val 13609"/>
            </a:avLst>
          </a:prstGeom>
          <a:solidFill>
            <a:schemeClr val="tx1">
              <a:alpha val="0"/>
            </a:schemeClr>
          </a:solidFill>
          <a:ln>
            <a:noFill/>
          </a:ln>
          <a:scene3d>
            <a:camera prst="orthographicFront"/>
            <a:lightRig rig="threePt" dir="t"/>
          </a:scene3d>
          <a:sp3d contourW="1270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smtClean="0">
                <a:solidFill>
                  <a:schemeClr val="bg1"/>
                </a:solidFill>
              </a:rPr>
              <a:t>Pay Zone</a:t>
            </a:r>
            <a:endParaRPr lang="en-US" sz="1200" dirty="0">
              <a:solidFill>
                <a:schemeClr val="bg1"/>
              </a:solidFill>
            </a:endParaRPr>
          </a:p>
        </p:txBody>
      </p:sp>
      <p:sp>
        <p:nvSpPr>
          <p:cNvPr id="106" name="Rounded Rectangle 229"/>
          <p:cNvSpPr/>
          <p:nvPr/>
        </p:nvSpPr>
        <p:spPr>
          <a:xfrm>
            <a:off x="533400" y="5562600"/>
            <a:ext cx="990600" cy="152400"/>
          </a:xfrm>
          <a:prstGeom prst="roundRect">
            <a:avLst>
              <a:gd name="adj" fmla="val 13609"/>
            </a:avLst>
          </a:prstGeom>
          <a:solidFill>
            <a:schemeClr val="tx2">
              <a:lumMod val="60000"/>
              <a:lumOff val="40000"/>
              <a:alpha val="89000"/>
            </a:schemeClr>
          </a:solidFill>
          <a:ln>
            <a:noFill/>
          </a:ln>
          <a:scene3d>
            <a:camera prst="orthographicFront"/>
            <a:lightRig rig="threePt" dir="t"/>
          </a:scene3d>
          <a:sp3d contourW="12700">
            <a:contourClr>
              <a:srgbClr val="002060"/>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bg1"/>
                </a:solidFill>
              </a:rPr>
              <a:t>Water</a:t>
            </a:r>
            <a:endParaRPr lang="en-US" sz="1200" dirty="0">
              <a:solidFill>
                <a:schemeClr val="bg1"/>
              </a:solidFill>
            </a:endParaRPr>
          </a:p>
        </p:txBody>
      </p:sp>
      <p:cxnSp>
        <p:nvCxnSpPr>
          <p:cNvPr id="108" name="Straight Arrow Connector 231"/>
          <p:cNvCxnSpPr/>
          <p:nvPr/>
        </p:nvCxnSpPr>
        <p:spPr>
          <a:xfrm rot="5400000" flipH="1" flipV="1">
            <a:off x="1294606" y="4495800"/>
            <a:ext cx="1372394" cy="794"/>
          </a:xfrm>
          <a:prstGeom prst="straightConnector1">
            <a:avLst/>
          </a:prstGeom>
          <a:ln w="38100">
            <a:solidFill>
              <a:schemeClr val="tx1"/>
            </a:solidFill>
            <a:tailEnd type="arrow"/>
          </a:ln>
          <a:scene3d>
            <a:camera prst="orthographicFront"/>
            <a:lightRig rig="threePt" dir="t"/>
          </a:scene3d>
          <a:sp3d contourW="12700">
            <a:contourClr>
              <a:schemeClr val="bg1"/>
            </a:contourClr>
          </a:sp3d>
        </p:spPr>
        <p:style>
          <a:lnRef idx="1">
            <a:schemeClr val="accent1"/>
          </a:lnRef>
          <a:fillRef idx="0">
            <a:schemeClr val="accent1"/>
          </a:fillRef>
          <a:effectRef idx="0">
            <a:schemeClr val="accent1"/>
          </a:effectRef>
          <a:fontRef idx="minor">
            <a:schemeClr val="tx1"/>
          </a:fontRef>
        </p:style>
      </p:cxnSp>
      <p:cxnSp>
        <p:nvCxnSpPr>
          <p:cNvPr id="109" name="Straight Connector 232"/>
          <p:cNvCxnSpPr/>
          <p:nvPr/>
        </p:nvCxnSpPr>
        <p:spPr>
          <a:xfrm>
            <a:off x="1524000" y="5181600"/>
            <a:ext cx="457200" cy="1588"/>
          </a:xfrm>
          <a:prstGeom prst="line">
            <a:avLst/>
          </a:prstGeom>
          <a:ln w="38100">
            <a:solidFill>
              <a:schemeClr val="tx1"/>
            </a:solidFill>
          </a:ln>
          <a:scene3d>
            <a:camera prst="orthographicFront"/>
            <a:lightRig rig="threePt" dir="t"/>
          </a:scene3d>
          <a:sp3d contourW="12700">
            <a:contourClr>
              <a:schemeClr val="bg1"/>
            </a:contourClr>
          </a:sp3d>
        </p:spPr>
        <p:style>
          <a:lnRef idx="1">
            <a:schemeClr val="accent1"/>
          </a:lnRef>
          <a:fillRef idx="0">
            <a:schemeClr val="accent1"/>
          </a:fillRef>
          <a:effectRef idx="0">
            <a:schemeClr val="accent1"/>
          </a:effectRef>
          <a:fontRef idx="minor">
            <a:schemeClr val="tx1"/>
          </a:fontRef>
        </p:style>
      </p:cxnSp>
      <p:sp>
        <p:nvSpPr>
          <p:cNvPr id="110" name="Rounded Rectangle 233"/>
          <p:cNvSpPr/>
          <p:nvPr/>
        </p:nvSpPr>
        <p:spPr>
          <a:xfrm>
            <a:off x="533400" y="5334000"/>
            <a:ext cx="990600" cy="152400"/>
          </a:xfrm>
          <a:prstGeom prst="roundRect">
            <a:avLst>
              <a:gd name="adj" fmla="val 13609"/>
            </a:avLst>
          </a:prstGeom>
          <a:solidFill>
            <a:srgbClr val="FFFF00">
              <a:alpha val="50000"/>
            </a:srgbClr>
          </a:solidFill>
          <a:ln>
            <a:noFill/>
          </a:ln>
          <a:scene3d>
            <a:camera prst="orthographicFront"/>
            <a:lightRig rig="threePt" dir="t"/>
          </a:scene3d>
          <a:sp3d contourW="12700">
            <a:contourClr>
              <a:schemeClr val="accent6">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bg1"/>
                </a:solidFill>
              </a:rPr>
              <a:t>Gas Cap</a:t>
            </a:r>
            <a:endParaRPr lang="en-US" sz="1200" dirty="0">
              <a:solidFill>
                <a:schemeClr val="bg1"/>
              </a:solidFill>
            </a:endParaRPr>
          </a:p>
        </p:txBody>
      </p:sp>
      <p:cxnSp>
        <p:nvCxnSpPr>
          <p:cNvPr id="111" name="Straight Arrow Connector 234"/>
          <p:cNvCxnSpPr/>
          <p:nvPr/>
        </p:nvCxnSpPr>
        <p:spPr>
          <a:xfrm rot="16200000" flipV="1">
            <a:off x="1123156" y="4287044"/>
            <a:ext cx="2210594" cy="37306"/>
          </a:xfrm>
          <a:prstGeom prst="straightConnector1">
            <a:avLst/>
          </a:prstGeom>
          <a:ln w="38100">
            <a:solidFill>
              <a:srgbClr val="FFFF00">
                <a:alpha val="60000"/>
              </a:srgbClr>
            </a:solidFill>
            <a:tailEnd type="arrow"/>
          </a:ln>
          <a:scene3d>
            <a:camera prst="orthographicFront"/>
            <a:lightRig rig="threePt" dir="t"/>
          </a:scene3d>
          <a:sp3d contourW="12700">
            <a:contourClr>
              <a:schemeClr val="tx1"/>
            </a:contourClr>
          </a:sp3d>
        </p:spPr>
        <p:style>
          <a:lnRef idx="1">
            <a:schemeClr val="accent1"/>
          </a:lnRef>
          <a:fillRef idx="0">
            <a:schemeClr val="accent1"/>
          </a:fillRef>
          <a:effectRef idx="0">
            <a:schemeClr val="accent1"/>
          </a:effectRef>
          <a:fontRef idx="minor">
            <a:schemeClr val="tx1"/>
          </a:fontRef>
        </p:style>
      </p:cxnSp>
      <p:cxnSp>
        <p:nvCxnSpPr>
          <p:cNvPr id="112" name="Straight Connector 235"/>
          <p:cNvCxnSpPr/>
          <p:nvPr/>
        </p:nvCxnSpPr>
        <p:spPr>
          <a:xfrm>
            <a:off x="1524000" y="5410200"/>
            <a:ext cx="685800" cy="1588"/>
          </a:xfrm>
          <a:prstGeom prst="line">
            <a:avLst/>
          </a:prstGeom>
          <a:ln w="38100">
            <a:solidFill>
              <a:srgbClr val="FFFF00">
                <a:alpha val="59000"/>
              </a:srgbClr>
            </a:solidFill>
          </a:ln>
          <a:scene3d>
            <a:camera prst="orthographicFront"/>
            <a:lightRig rig="threePt" dir="t"/>
          </a:scene3d>
          <a:sp3d contourW="12700">
            <a:contourClr>
              <a:schemeClr val="tx1"/>
            </a:contourClr>
          </a:sp3d>
        </p:spPr>
        <p:style>
          <a:lnRef idx="1">
            <a:schemeClr val="accent1"/>
          </a:lnRef>
          <a:fillRef idx="0">
            <a:schemeClr val="accent1"/>
          </a:fillRef>
          <a:effectRef idx="0">
            <a:schemeClr val="accent1"/>
          </a:effectRef>
          <a:fontRef idx="minor">
            <a:schemeClr val="tx1"/>
          </a:fontRef>
        </p:style>
      </p:cxnSp>
      <p:cxnSp>
        <p:nvCxnSpPr>
          <p:cNvPr id="113" name="Straight Arrow Connector 236"/>
          <p:cNvCxnSpPr/>
          <p:nvPr/>
        </p:nvCxnSpPr>
        <p:spPr>
          <a:xfrm rot="16200000" flipV="1">
            <a:off x="1588667" y="4789064"/>
            <a:ext cx="1676796" cy="22675"/>
          </a:xfrm>
          <a:prstGeom prst="straightConnector1">
            <a:avLst/>
          </a:prstGeom>
          <a:ln w="38100">
            <a:solidFill>
              <a:schemeClr val="tx2">
                <a:lumMod val="60000"/>
                <a:lumOff val="40000"/>
              </a:schemeClr>
            </a:solidFill>
            <a:tailEnd type="arrow"/>
          </a:ln>
          <a:scene3d>
            <a:camera prst="orthographicFront"/>
            <a:lightRig rig="threePt" dir="t"/>
          </a:scene3d>
          <a:sp3d contourW="12700">
            <a:contourClr>
              <a:schemeClr val="tx1"/>
            </a:contourClr>
          </a:sp3d>
        </p:spPr>
        <p:style>
          <a:lnRef idx="1">
            <a:schemeClr val="accent1"/>
          </a:lnRef>
          <a:fillRef idx="0">
            <a:schemeClr val="accent1"/>
          </a:fillRef>
          <a:effectRef idx="0">
            <a:schemeClr val="accent1"/>
          </a:effectRef>
          <a:fontRef idx="minor">
            <a:schemeClr val="tx1"/>
          </a:fontRef>
        </p:style>
      </p:cxnSp>
      <p:cxnSp>
        <p:nvCxnSpPr>
          <p:cNvPr id="114" name="Straight Connector 237"/>
          <p:cNvCxnSpPr/>
          <p:nvPr/>
        </p:nvCxnSpPr>
        <p:spPr>
          <a:xfrm>
            <a:off x="1524000" y="5638800"/>
            <a:ext cx="914400" cy="1588"/>
          </a:xfrm>
          <a:prstGeom prst="line">
            <a:avLst/>
          </a:prstGeom>
          <a:ln w="38100">
            <a:solidFill>
              <a:schemeClr val="tx2">
                <a:lumMod val="60000"/>
                <a:lumOff val="40000"/>
              </a:schemeClr>
            </a:solidFill>
          </a:ln>
          <a:scene3d>
            <a:camera prst="orthographicFront"/>
            <a:lightRig rig="threePt" dir="t"/>
          </a:scene3d>
          <a:sp3d contourW="12700">
            <a:contourClr>
              <a:schemeClr val="tx1"/>
            </a:contourClr>
          </a:sp3d>
        </p:spPr>
        <p:style>
          <a:lnRef idx="1">
            <a:schemeClr val="accent1"/>
          </a:lnRef>
          <a:fillRef idx="0">
            <a:schemeClr val="accent1"/>
          </a:fillRef>
          <a:effectRef idx="0">
            <a:schemeClr val="accent1"/>
          </a:effectRef>
          <a:fontRef idx="minor">
            <a:schemeClr val="tx1"/>
          </a:fontRef>
        </p:style>
      </p:cxnSp>
      <p:sp>
        <p:nvSpPr>
          <p:cNvPr id="115" name="Rounded Rectangle 238"/>
          <p:cNvSpPr/>
          <p:nvPr/>
        </p:nvSpPr>
        <p:spPr>
          <a:xfrm>
            <a:off x="533400" y="5791200"/>
            <a:ext cx="990600" cy="152400"/>
          </a:xfrm>
          <a:prstGeom prst="roundRect">
            <a:avLst>
              <a:gd name="adj" fmla="val 13609"/>
            </a:avLst>
          </a:prstGeom>
          <a:solidFill>
            <a:srgbClr val="321900"/>
          </a:solidFill>
          <a:ln>
            <a:noFill/>
          </a:ln>
          <a:scene3d>
            <a:camera prst="orthographicFront"/>
            <a:lightRig rig="threePt" dir="t"/>
          </a:scene3d>
          <a:sp3d contourW="12700">
            <a:contourClr>
              <a:schemeClr val="accent6">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bg1">
                    <a:lumMod val="95000"/>
                  </a:schemeClr>
                </a:solidFill>
              </a:rPr>
              <a:t>Surface</a:t>
            </a:r>
            <a:endParaRPr lang="en-US" sz="1200" dirty="0">
              <a:solidFill>
                <a:schemeClr val="bg1">
                  <a:lumMod val="95000"/>
                </a:schemeClr>
              </a:solidFill>
            </a:endParaRPr>
          </a:p>
        </p:txBody>
      </p:sp>
      <p:cxnSp>
        <p:nvCxnSpPr>
          <p:cNvPr id="116" name="Straight Connector 240"/>
          <p:cNvCxnSpPr/>
          <p:nvPr/>
        </p:nvCxnSpPr>
        <p:spPr>
          <a:xfrm>
            <a:off x="1524000" y="5867400"/>
            <a:ext cx="1066800" cy="1588"/>
          </a:xfrm>
          <a:prstGeom prst="line">
            <a:avLst/>
          </a:prstGeom>
          <a:ln w="38100">
            <a:solidFill>
              <a:srgbClr val="321900"/>
            </a:solidFill>
          </a:ln>
          <a:scene3d>
            <a:camera prst="orthographicFront"/>
            <a:lightRig rig="threePt" dir="t"/>
          </a:scene3d>
          <a:sp3d contourW="12700">
            <a:contourClr>
              <a:schemeClr val="accent6">
                <a:lumMod val="75000"/>
              </a:schemeClr>
            </a:contourClr>
          </a:sp3d>
        </p:spPr>
        <p:style>
          <a:lnRef idx="1">
            <a:schemeClr val="accent1"/>
          </a:lnRef>
          <a:fillRef idx="0">
            <a:schemeClr val="accent1"/>
          </a:fillRef>
          <a:effectRef idx="0">
            <a:schemeClr val="accent1"/>
          </a:effectRef>
          <a:fontRef idx="minor">
            <a:schemeClr val="tx1"/>
          </a:fontRef>
        </p:style>
      </p:cxnSp>
      <p:sp>
        <p:nvSpPr>
          <p:cNvPr id="117" name="Rounded Rectangle 70"/>
          <p:cNvSpPr/>
          <p:nvPr/>
        </p:nvSpPr>
        <p:spPr>
          <a:xfrm>
            <a:off x="533400" y="6019800"/>
            <a:ext cx="990600" cy="152400"/>
          </a:xfrm>
          <a:prstGeom prst="roundRect">
            <a:avLst>
              <a:gd name="adj" fmla="val 13609"/>
            </a:avLst>
          </a:prstGeom>
          <a:solidFill>
            <a:schemeClr val="accent3">
              <a:lumMod val="75000"/>
            </a:schemeClr>
          </a:solidFill>
          <a:ln>
            <a:noFill/>
          </a:ln>
          <a:scene3d>
            <a:camera prst="orthographicFront"/>
            <a:lightRig rig="threePt" dir="t"/>
          </a:scene3d>
          <a:sp3d contourW="12700">
            <a:contourClr>
              <a:schemeClr val="tx2">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bg1"/>
                </a:solidFill>
              </a:rPr>
              <a:t>Derrick</a:t>
            </a:r>
            <a:endParaRPr lang="en-US" sz="1200" dirty="0">
              <a:solidFill>
                <a:schemeClr val="bg1"/>
              </a:solidFill>
            </a:endParaRPr>
          </a:p>
        </p:txBody>
      </p:sp>
      <p:cxnSp>
        <p:nvCxnSpPr>
          <p:cNvPr id="118" name="Straight Arrow Connector 74"/>
          <p:cNvCxnSpPr/>
          <p:nvPr/>
        </p:nvCxnSpPr>
        <p:spPr>
          <a:xfrm>
            <a:off x="381000" y="2590800"/>
            <a:ext cx="1143000" cy="1588"/>
          </a:xfrm>
          <a:prstGeom prst="straightConnector1">
            <a:avLst/>
          </a:prstGeom>
          <a:ln w="38100">
            <a:solidFill>
              <a:srgbClr val="FFC000"/>
            </a:solidFill>
            <a:tailEnd type="arrow"/>
          </a:ln>
          <a:scene3d>
            <a:camera prst="orthographicFront"/>
            <a:lightRig rig="threePt" dir="t"/>
          </a:scene3d>
          <a:sp3d contourW="12700">
            <a:contourClr>
              <a:schemeClr val="tx2">
                <a:lumMod val="50000"/>
              </a:schemeClr>
            </a:contourClr>
          </a:sp3d>
        </p:spPr>
        <p:style>
          <a:lnRef idx="1">
            <a:schemeClr val="accent1"/>
          </a:lnRef>
          <a:fillRef idx="0">
            <a:schemeClr val="accent1"/>
          </a:fillRef>
          <a:effectRef idx="0">
            <a:schemeClr val="accent1"/>
          </a:effectRef>
          <a:fontRef idx="minor">
            <a:schemeClr val="tx1"/>
          </a:fontRef>
        </p:style>
      </p:cxnSp>
      <p:cxnSp>
        <p:nvCxnSpPr>
          <p:cNvPr id="119" name="Straight Connector 75"/>
          <p:cNvCxnSpPr/>
          <p:nvPr/>
        </p:nvCxnSpPr>
        <p:spPr>
          <a:xfrm>
            <a:off x="381000" y="6096000"/>
            <a:ext cx="152400" cy="1588"/>
          </a:xfrm>
          <a:prstGeom prst="line">
            <a:avLst/>
          </a:prstGeom>
          <a:ln w="38100">
            <a:solidFill>
              <a:srgbClr val="FFC000"/>
            </a:solidFill>
          </a:ln>
          <a:scene3d>
            <a:camera prst="orthographicFront"/>
            <a:lightRig rig="threePt" dir="t"/>
          </a:scene3d>
          <a:sp3d contourW="12700">
            <a:contourClr>
              <a:schemeClr val="tx2">
                <a:lumMod val="50000"/>
              </a:schemeClr>
            </a:contourClr>
          </a:sp3d>
        </p:spPr>
        <p:style>
          <a:lnRef idx="1">
            <a:schemeClr val="accent1"/>
          </a:lnRef>
          <a:fillRef idx="0">
            <a:schemeClr val="accent1"/>
          </a:fillRef>
          <a:effectRef idx="0">
            <a:schemeClr val="accent1"/>
          </a:effectRef>
          <a:fontRef idx="minor">
            <a:schemeClr val="tx1"/>
          </a:fontRef>
        </p:style>
      </p:cxnSp>
      <p:sp>
        <p:nvSpPr>
          <p:cNvPr id="120" name="Freeform 60"/>
          <p:cNvSpPr/>
          <p:nvPr/>
        </p:nvSpPr>
        <p:spPr>
          <a:xfrm>
            <a:off x="1968500" y="2832100"/>
            <a:ext cx="1066800" cy="1752600"/>
          </a:xfrm>
          <a:custGeom>
            <a:avLst/>
            <a:gdLst>
              <a:gd name="connsiteX0" fmla="*/ 0 w 1066800"/>
              <a:gd name="connsiteY0" fmla="*/ 127000 h 1752600"/>
              <a:gd name="connsiteX1" fmla="*/ 266700 w 1066800"/>
              <a:gd name="connsiteY1" fmla="*/ 203200 h 1752600"/>
              <a:gd name="connsiteX2" fmla="*/ 571500 w 1066800"/>
              <a:gd name="connsiteY2" fmla="*/ 342900 h 1752600"/>
              <a:gd name="connsiteX3" fmla="*/ 736600 w 1066800"/>
              <a:gd name="connsiteY3" fmla="*/ 482600 h 1752600"/>
              <a:gd name="connsiteX4" fmla="*/ 863600 w 1066800"/>
              <a:gd name="connsiteY4" fmla="*/ 673100 h 1752600"/>
              <a:gd name="connsiteX5" fmla="*/ 927100 w 1066800"/>
              <a:gd name="connsiteY5" fmla="*/ 876300 h 1752600"/>
              <a:gd name="connsiteX6" fmla="*/ 927100 w 1066800"/>
              <a:gd name="connsiteY6" fmla="*/ 1752600 h 1752600"/>
              <a:gd name="connsiteX7" fmla="*/ 1054100 w 1066800"/>
              <a:gd name="connsiteY7" fmla="*/ 1752600 h 1752600"/>
              <a:gd name="connsiteX8" fmla="*/ 1066800 w 1066800"/>
              <a:gd name="connsiteY8" fmla="*/ 0 h 1752600"/>
              <a:gd name="connsiteX9" fmla="*/ 952500 w 1066800"/>
              <a:gd name="connsiteY9" fmla="*/ 0 h 1752600"/>
              <a:gd name="connsiteX10" fmla="*/ 939800 w 1066800"/>
              <a:gd name="connsiteY10" fmla="*/ 139700 h 1752600"/>
              <a:gd name="connsiteX11" fmla="*/ 0 w 1066800"/>
              <a:gd name="connsiteY11" fmla="*/ 12700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6800" h="1752600">
                <a:moveTo>
                  <a:pt x="0" y="127000"/>
                </a:moveTo>
                <a:lnTo>
                  <a:pt x="266700" y="203200"/>
                </a:lnTo>
                <a:lnTo>
                  <a:pt x="571500" y="342900"/>
                </a:lnTo>
                <a:lnTo>
                  <a:pt x="736600" y="482600"/>
                </a:lnTo>
                <a:lnTo>
                  <a:pt x="863600" y="673100"/>
                </a:lnTo>
                <a:lnTo>
                  <a:pt x="927100" y="876300"/>
                </a:lnTo>
                <a:lnTo>
                  <a:pt x="927100" y="1752600"/>
                </a:lnTo>
                <a:lnTo>
                  <a:pt x="1054100" y="1752600"/>
                </a:lnTo>
                <a:cubicBezTo>
                  <a:pt x="1058333" y="1168400"/>
                  <a:pt x="1062567" y="584200"/>
                  <a:pt x="1066800" y="0"/>
                </a:cubicBezTo>
                <a:lnTo>
                  <a:pt x="952500" y="0"/>
                </a:lnTo>
                <a:lnTo>
                  <a:pt x="939800" y="139700"/>
                </a:lnTo>
                <a:lnTo>
                  <a:pt x="0" y="127000"/>
                </a:lnTo>
                <a:close/>
              </a:path>
            </a:pathLst>
          </a:custGeom>
          <a:solidFill>
            <a:srgbClr val="704B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1" name="Freeform 69"/>
          <p:cNvSpPr/>
          <p:nvPr/>
        </p:nvSpPr>
        <p:spPr>
          <a:xfrm>
            <a:off x="266700" y="2946400"/>
            <a:ext cx="1244600" cy="1625600"/>
          </a:xfrm>
          <a:custGeom>
            <a:avLst/>
            <a:gdLst>
              <a:gd name="connsiteX0" fmla="*/ 0 w 1244600"/>
              <a:gd name="connsiteY0" fmla="*/ 12700 h 1625600"/>
              <a:gd name="connsiteX1" fmla="*/ 0 w 1244600"/>
              <a:gd name="connsiteY1" fmla="*/ 12700 h 1625600"/>
              <a:gd name="connsiteX2" fmla="*/ 1244600 w 1244600"/>
              <a:gd name="connsiteY2" fmla="*/ 0 h 1625600"/>
              <a:gd name="connsiteX3" fmla="*/ 1028700 w 1244600"/>
              <a:gd name="connsiteY3" fmla="*/ 63500 h 1625600"/>
              <a:gd name="connsiteX4" fmla="*/ 787400 w 1244600"/>
              <a:gd name="connsiteY4" fmla="*/ 139700 h 1625600"/>
              <a:gd name="connsiteX5" fmla="*/ 533400 w 1244600"/>
              <a:gd name="connsiteY5" fmla="*/ 292100 h 1625600"/>
              <a:gd name="connsiteX6" fmla="*/ 431800 w 1244600"/>
              <a:gd name="connsiteY6" fmla="*/ 368300 h 1625600"/>
              <a:gd name="connsiteX7" fmla="*/ 355600 w 1244600"/>
              <a:gd name="connsiteY7" fmla="*/ 469900 h 1625600"/>
              <a:gd name="connsiteX8" fmla="*/ 292100 w 1244600"/>
              <a:gd name="connsiteY8" fmla="*/ 558800 h 1625600"/>
              <a:gd name="connsiteX9" fmla="*/ 254000 w 1244600"/>
              <a:gd name="connsiteY9" fmla="*/ 698500 h 1625600"/>
              <a:gd name="connsiteX10" fmla="*/ 254000 w 1244600"/>
              <a:gd name="connsiteY10" fmla="*/ 685800 h 1625600"/>
              <a:gd name="connsiteX11" fmla="*/ 254000 w 1244600"/>
              <a:gd name="connsiteY11" fmla="*/ 1625600 h 1625600"/>
              <a:gd name="connsiteX12" fmla="*/ 0 w 1244600"/>
              <a:gd name="connsiteY12" fmla="*/ 1625600 h 1625600"/>
              <a:gd name="connsiteX13" fmla="*/ 0 w 1244600"/>
              <a:gd name="connsiteY13" fmla="*/ 12700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44600" h="1625600">
                <a:moveTo>
                  <a:pt x="0" y="12700"/>
                </a:moveTo>
                <a:lnTo>
                  <a:pt x="0" y="12700"/>
                </a:lnTo>
                <a:lnTo>
                  <a:pt x="1244600" y="0"/>
                </a:lnTo>
                <a:lnTo>
                  <a:pt x="1028700" y="63500"/>
                </a:lnTo>
                <a:lnTo>
                  <a:pt x="787400" y="139700"/>
                </a:lnTo>
                <a:lnTo>
                  <a:pt x="533400" y="292100"/>
                </a:lnTo>
                <a:lnTo>
                  <a:pt x="431800" y="368300"/>
                </a:lnTo>
                <a:lnTo>
                  <a:pt x="355600" y="469900"/>
                </a:lnTo>
                <a:lnTo>
                  <a:pt x="292100" y="558800"/>
                </a:lnTo>
                <a:lnTo>
                  <a:pt x="254000" y="698500"/>
                </a:lnTo>
                <a:lnTo>
                  <a:pt x="254000" y="685800"/>
                </a:lnTo>
                <a:lnTo>
                  <a:pt x="254000" y="1625600"/>
                </a:lnTo>
                <a:lnTo>
                  <a:pt x="0" y="1625600"/>
                </a:lnTo>
                <a:lnTo>
                  <a:pt x="0" y="12700"/>
                </a:lnTo>
                <a:close/>
              </a:path>
            </a:pathLst>
          </a:custGeom>
          <a:solidFill>
            <a:srgbClr val="704B00">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23" name="Straight Connector 86"/>
          <p:cNvCxnSpPr/>
          <p:nvPr/>
        </p:nvCxnSpPr>
        <p:spPr>
          <a:xfrm>
            <a:off x="228600" y="2882900"/>
            <a:ext cx="2819400" cy="12700"/>
          </a:xfrm>
          <a:prstGeom prst="line">
            <a:avLst/>
          </a:prstGeom>
          <a:ln w="152400">
            <a:solidFill>
              <a:schemeClr val="tx1"/>
            </a:solidFill>
          </a:ln>
          <a:scene3d>
            <a:camera prst="orthographicFront"/>
            <a:lightRig rig="threePt" dir="t"/>
          </a:scene3d>
          <a:sp3d contourW="6350">
            <a:contourClr>
              <a:schemeClr val="bg1">
                <a:lumMod val="65000"/>
              </a:schemeClr>
            </a:contourClr>
          </a:sp3d>
        </p:spPr>
        <p:style>
          <a:lnRef idx="1">
            <a:schemeClr val="accent1"/>
          </a:lnRef>
          <a:fillRef idx="0">
            <a:schemeClr val="accent1"/>
          </a:fillRef>
          <a:effectRef idx="0">
            <a:schemeClr val="accent1"/>
          </a:effectRef>
          <a:fontRef idx="minor">
            <a:schemeClr val="tx1"/>
          </a:fontRef>
        </p:style>
      </p:cxnSp>
      <p:cxnSp>
        <p:nvCxnSpPr>
          <p:cNvPr id="124" name="Straight Arrow Connector 92"/>
          <p:cNvCxnSpPr/>
          <p:nvPr/>
        </p:nvCxnSpPr>
        <p:spPr>
          <a:xfrm rot="16200000" flipV="1">
            <a:off x="1087358" y="4322842"/>
            <a:ext cx="3044190" cy="37306"/>
          </a:xfrm>
          <a:prstGeom prst="straightConnector1">
            <a:avLst/>
          </a:prstGeom>
          <a:ln w="38100">
            <a:solidFill>
              <a:srgbClr val="321900"/>
            </a:solidFill>
            <a:tailEnd type="arrow"/>
          </a:ln>
          <a:scene3d>
            <a:camera prst="orthographicFront"/>
            <a:lightRig rig="threePt" dir="t"/>
          </a:scene3d>
          <a:sp3d contourW="12700">
            <a:contourClr>
              <a:schemeClr val="accent6">
                <a:lumMod val="75000"/>
              </a:schemeClr>
            </a:contourClr>
          </a:sp3d>
        </p:spPr>
        <p:style>
          <a:lnRef idx="1">
            <a:schemeClr val="accent1"/>
          </a:lnRef>
          <a:fillRef idx="0">
            <a:schemeClr val="accent1"/>
          </a:fillRef>
          <a:effectRef idx="0">
            <a:schemeClr val="accent1"/>
          </a:effectRef>
          <a:fontRef idx="minor">
            <a:schemeClr val="tx1"/>
          </a:fontRef>
        </p:style>
      </p:cxnSp>
      <p:cxnSp>
        <p:nvCxnSpPr>
          <p:cNvPr id="125" name="Straight Connector 94"/>
          <p:cNvCxnSpPr/>
          <p:nvPr/>
        </p:nvCxnSpPr>
        <p:spPr>
          <a:xfrm rot="5400000" flipH="1" flipV="1">
            <a:off x="-1371600" y="4343400"/>
            <a:ext cx="3505200" cy="1588"/>
          </a:xfrm>
          <a:prstGeom prst="line">
            <a:avLst/>
          </a:prstGeom>
          <a:ln w="38100">
            <a:solidFill>
              <a:srgbClr val="FFC000"/>
            </a:solidFill>
          </a:ln>
          <a:scene3d>
            <a:camera prst="orthographicFront"/>
            <a:lightRig rig="threePt" dir="t"/>
          </a:scene3d>
          <a:sp3d extrusionH="76200" contourW="12700">
            <a:extrusionClr>
              <a:schemeClr val="tx1"/>
            </a:extrusionClr>
            <a:contourClr>
              <a:schemeClr val="tx1"/>
            </a:contourClr>
          </a:sp3d>
        </p:spPr>
        <p:style>
          <a:lnRef idx="1">
            <a:schemeClr val="accent1"/>
          </a:lnRef>
          <a:fillRef idx="0">
            <a:schemeClr val="accent1"/>
          </a:fillRef>
          <a:effectRef idx="0">
            <a:schemeClr val="accent1"/>
          </a:effectRef>
          <a:fontRef idx="minor">
            <a:schemeClr val="tx1"/>
          </a:fontRef>
        </p:style>
      </p:cxnSp>
      <p:sp>
        <p:nvSpPr>
          <p:cNvPr id="126" name="Rounded Rectangle 7"/>
          <p:cNvSpPr/>
          <p:nvPr/>
        </p:nvSpPr>
        <p:spPr>
          <a:xfrm>
            <a:off x="228600" y="228600"/>
            <a:ext cx="8763000" cy="838200"/>
          </a:xfrm>
          <a:prstGeom prst="roundRect">
            <a:avLst>
              <a:gd name="adj" fmla="val 3334"/>
            </a:avLst>
          </a:prstGeom>
          <a:gradFill>
            <a:gsLst>
              <a:gs pos="0">
                <a:schemeClr val="bg1"/>
              </a:gs>
              <a:gs pos="10000">
                <a:schemeClr val="tx1">
                  <a:lumMod val="75000"/>
                  <a:lumOff val="25000"/>
                </a:schemeClr>
              </a:gs>
              <a:gs pos="15000">
                <a:schemeClr val="accent2">
                  <a:lumMod val="40000"/>
                  <a:lumOff val="60000"/>
                </a:schemeClr>
              </a:gs>
              <a:gs pos="21000">
                <a:schemeClr val="bg1">
                  <a:lumMod val="95000"/>
                </a:schemeClr>
              </a:gs>
              <a:gs pos="20000">
                <a:schemeClr val="bg1"/>
              </a:gs>
              <a:gs pos="70000">
                <a:schemeClr val="bg1"/>
              </a:gs>
              <a:gs pos="84000">
                <a:schemeClr val="accent2">
                  <a:lumMod val="60000"/>
                  <a:lumOff val="40000"/>
                  <a:alpha val="27000"/>
                </a:schemeClr>
              </a:gs>
              <a:gs pos="88000">
                <a:schemeClr val="tx1">
                  <a:lumMod val="95000"/>
                  <a:lumOff val="5000"/>
                  <a:alpha val="38000"/>
                </a:schemeClr>
              </a:gs>
              <a:gs pos="100000">
                <a:schemeClr val="bg1"/>
              </a:gs>
            </a:gsLst>
            <a:lin ang="5400000" scaled="0"/>
          </a:gradFill>
          <a:ln w="41275">
            <a:solidFill>
              <a:schemeClr val="bg1"/>
            </a:solidFill>
          </a:ln>
          <a:scene3d>
            <a:camera prst="orthographicFront"/>
            <a:lightRig rig="threePt" dir="t"/>
          </a:scene3d>
          <a:sp3d>
            <a:bevelT w="0" h="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b="1" dirty="0" smtClean="0">
                <a:solidFill>
                  <a:schemeClr val="tx1"/>
                </a:solidFill>
                <a:cs typeface="Arial" charset="0"/>
              </a:rPr>
              <a:t>Oil Physical Fundamentals</a:t>
            </a:r>
            <a:endParaRPr lang="en-US" sz="4800" b="1" dirty="0">
              <a:solidFill>
                <a:schemeClr val="tx1"/>
              </a:solidFill>
              <a:cs typeface="Arial" charset="0"/>
            </a:endParaRPr>
          </a:p>
        </p:txBody>
      </p:sp>
      <p:sp>
        <p:nvSpPr>
          <p:cNvPr id="127" name="Oval 9"/>
          <p:cNvSpPr/>
          <p:nvPr/>
        </p:nvSpPr>
        <p:spPr>
          <a:xfrm>
            <a:off x="152400" y="304800"/>
            <a:ext cx="685800" cy="609600"/>
          </a:xfrm>
          <a:prstGeom prst="ellipse">
            <a:avLst/>
          </a:prstGeom>
          <a:gradFill>
            <a:gsLst>
              <a:gs pos="100000">
                <a:schemeClr val="bg1"/>
              </a:gs>
              <a:gs pos="17999">
                <a:schemeClr val="bg1"/>
              </a:gs>
              <a:gs pos="67000">
                <a:schemeClr val="bg1"/>
              </a:gs>
              <a:gs pos="86000">
                <a:schemeClr val="tx1"/>
              </a:gs>
              <a:gs pos="94000">
                <a:schemeClr val="accent2">
                  <a:lumMod val="40000"/>
                  <a:lumOff val="60000"/>
                </a:schemeClr>
              </a:gs>
              <a:gs pos="96000">
                <a:schemeClr val="tx1"/>
              </a:gs>
            </a:gsLst>
            <a:path path="shape">
              <a:fillToRect l="50000" t="50000" r="50000" b="50000"/>
            </a:path>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smtClean="0">
                <a:solidFill>
                  <a:schemeClr val="tx1"/>
                </a:solidFill>
              </a:rPr>
              <a:t>II</a:t>
            </a:r>
            <a:endParaRPr lang="en-US" sz="2400" b="1" dirty="0">
              <a:solidFill>
                <a:schemeClr val="tx1"/>
              </a:solidFill>
            </a:endParaRPr>
          </a:p>
        </p:txBody>
      </p:sp>
      <p:sp>
        <p:nvSpPr>
          <p:cNvPr id="128" name="Rounded Rectangle 12"/>
          <p:cNvSpPr/>
          <p:nvPr/>
        </p:nvSpPr>
        <p:spPr>
          <a:xfrm>
            <a:off x="304800" y="1524000"/>
            <a:ext cx="8610600" cy="533400"/>
          </a:xfrm>
          <a:prstGeom prst="roundRect">
            <a:avLst>
              <a:gd name="adj" fmla="val 50000"/>
            </a:avLst>
          </a:prstGeom>
          <a:gradFill>
            <a:gsLst>
              <a:gs pos="100000">
                <a:schemeClr val="bg1">
                  <a:alpha val="71000"/>
                </a:schemeClr>
              </a:gs>
              <a:gs pos="17999">
                <a:schemeClr val="bg1">
                  <a:alpha val="93000"/>
                </a:schemeClr>
              </a:gs>
              <a:gs pos="67000">
                <a:schemeClr val="bg1">
                  <a:alpha val="98000"/>
                </a:schemeClr>
              </a:gs>
              <a:gs pos="86000">
                <a:schemeClr val="bg1">
                  <a:lumMod val="85000"/>
                </a:schemeClr>
              </a:gs>
              <a:gs pos="94000">
                <a:schemeClr val="accent2">
                  <a:lumMod val="40000"/>
                  <a:lumOff val="60000"/>
                  <a:alpha val="67000"/>
                </a:schemeClr>
              </a:gs>
              <a:gs pos="94000">
                <a:schemeClr val="bg1"/>
              </a:gs>
            </a:gsLst>
            <a:path path="rect">
              <a:fillToRect l="100000" t="100000"/>
            </a:path>
          </a:gradFill>
          <a:ln w="41275">
            <a:solidFill>
              <a:schemeClr val="bg1">
                <a:alpha val="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i="1" dirty="0" smtClean="0">
                <a:solidFill>
                  <a:schemeClr val="bg2">
                    <a:lumMod val="25000"/>
                  </a:schemeClr>
                </a:solidFill>
                <a:cs typeface="Arial" charset="0"/>
              </a:rPr>
              <a:t>Saudi Arabia Conspiracies Debunked: Water Drive and Conning</a:t>
            </a:r>
            <a:endParaRPr lang="en-US" sz="2400" b="1" i="1" dirty="0">
              <a:solidFill>
                <a:schemeClr val="tx1"/>
              </a:solidFill>
              <a:cs typeface="Arial" charset="0"/>
            </a:endParaRPr>
          </a:p>
        </p:txBody>
      </p:sp>
      <p:sp>
        <p:nvSpPr>
          <p:cNvPr id="129" name="Rounded Rectangle 12"/>
          <p:cNvSpPr/>
          <p:nvPr/>
        </p:nvSpPr>
        <p:spPr>
          <a:xfrm>
            <a:off x="0" y="6248400"/>
            <a:ext cx="9144000" cy="609600"/>
          </a:xfrm>
          <a:prstGeom prst="roundRect">
            <a:avLst>
              <a:gd name="adj" fmla="val 0"/>
            </a:avLst>
          </a:prstGeom>
          <a:gradFill>
            <a:gsLst>
              <a:gs pos="100000">
                <a:schemeClr val="bg1">
                  <a:alpha val="39000"/>
                </a:schemeClr>
              </a:gs>
              <a:gs pos="17999">
                <a:schemeClr val="bg1">
                  <a:alpha val="34000"/>
                </a:schemeClr>
              </a:gs>
              <a:gs pos="67000">
                <a:schemeClr val="bg1"/>
              </a:gs>
              <a:gs pos="86000">
                <a:schemeClr val="bg1"/>
              </a:gs>
              <a:gs pos="94000">
                <a:schemeClr val="accent2">
                  <a:lumMod val="40000"/>
                  <a:lumOff val="60000"/>
                  <a:alpha val="36000"/>
                </a:schemeClr>
              </a:gs>
              <a:gs pos="96000">
                <a:schemeClr val="tx1">
                  <a:alpha val="57000"/>
                </a:schemeClr>
              </a:gs>
            </a:gsLst>
            <a:path path="rect">
              <a:fillToRect l="100000" t="100000"/>
            </a:path>
          </a:gradFill>
          <a:ln w="41275">
            <a:solidFill>
              <a:schemeClr val="bg1">
                <a:alpha val="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i="1" dirty="0" smtClean="0">
                <a:solidFill>
                  <a:schemeClr val="bg2">
                    <a:lumMod val="25000"/>
                  </a:schemeClr>
                </a:solidFill>
                <a:cs typeface="Arial" charset="0"/>
              </a:rPr>
              <a:t>Firm Level - Natural Drive / Recovery</a:t>
            </a:r>
            <a:endParaRPr lang="en-US" sz="3600" b="1" i="1" dirty="0">
              <a:solidFill>
                <a:schemeClr val="bg2">
                  <a:lumMod val="25000"/>
                </a:schemeClr>
              </a:solidFill>
              <a:cs typeface="Arial" charset="0"/>
            </a:endParaRPr>
          </a:p>
        </p:txBody>
      </p:sp>
      <p:sp>
        <p:nvSpPr>
          <p:cNvPr id="131" name="Rounded Rectangle 12"/>
          <p:cNvSpPr/>
          <p:nvPr/>
        </p:nvSpPr>
        <p:spPr>
          <a:xfrm>
            <a:off x="3124200" y="2286000"/>
            <a:ext cx="2438400" cy="381000"/>
          </a:xfrm>
          <a:prstGeom prst="roundRect">
            <a:avLst>
              <a:gd name="adj" fmla="val 50000"/>
            </a:avLst>
          </a:prstGeom>
          <a:gradFill>
            <a:gsLst>
              <a:gs pos="100000">
                <a:schemeClr val="bg1">
                  <a:alpha val="87000"/>
                </a:schemeClr>
              </a:gs>
              <a:gs pos="17999">
                <a:schemeClr val="bg1">
                  <a:alpha val="93000"/>
                </a:schemeClr>
              </a:gs>
              <a:gs pos="67000">
                <a:schemeClr val="bg1">
                  <a:alpha val="79000"/>
                </a:schemeClr>
              </a:gs>
              <a:gs pos="86000">
                <a:schemeClr val="bg1">
                  <a:lumMod val="85000"/>
                </a:schemeClr>
              </a:gs>
              <a:gs pos="94000">
                <a:schemeClr val="accent2">
                  <a:lumMod val="40000"/>
                  <a:lumOff val="60000"/>
                  <a:alpha val="66000"/>
                </a:schemeClr>
              </a:gs>
              <a:gs pos="96000">
                <a:schemeClr val="tx1">
                  <a:alpha val="1000"/>
                </a:schemeClr>
              </a:gs>
            </a:gsLst>
            <a:path path="rect">
              <a:fillToRect l="100000" t="100000"/>
            </a:path>
          </a:gradFill>
          <a:ln w="41275">
            <a:solidFill>
              <a:schemeClr val="bg1">
                <a:alpha val="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i="1" dirty="0" smtClean="0">
                <a:solidFill>
                  <a:schemeClr val="tx1"/>
                </a:solidFill>
                <a:cs typeface="Arial" charset="0"/>
              </a:rPr>
              <a:t>Natural Drive Type</a:t>
            </a:r>
            <a:endParaRPr lang="en-US" sz="2000" b="1" i="1" dirty="0">
              <a:solidFill>
                <a:schemeClr val="tx1"/>
              </a:solidFill>
              <a:cs typeface="Arial" charset="0"/>
            </a:endParaRPr>
          </a:p>
        </p:txBody>
      </p:sp>
      <p:sp>
        <p:nvSpPr>
          <p:cNvPr id="132" name="Rounded Rectangle 12"/>
          <p:cNvSpPr/>
          <p:nvPr/>
        </p:nvSpPr>
        <p:spPr>
          <a:xfrm>
            <a:off x="5562600" y="2286000"/>
            <a:ext cx="3429000" cy="381000"/>
          </a:xfrm>
          <a:prstGeom prst="roundRect">
            <a:avLst>
              <a:gd name="adj" fmla="val 50000"/>
            </a:avLst>
          </a:prstGeom>
          <a:gradFill>
            <a:gsLst>
              <a:gs pos="100000">
                <a:schemeClr val="bg1">
                  <a:alpha val="91000"/>
                </a:schemeClr>
              </a:gs>
              <a:gs pos="51000">
                <a:schemeClr val="bg1">
                  <a:alpha val="98000"/>
                </a:schemeClr>
              </a:gs>
              <a:gs pos="67000">
                <a:schemeClr val="bg1">
                  <a:alpha val="96000"/>
                </a:schemeClr>
              </a:gs>
              <a:gs pos="86000">
                <a:schemeClr val="bg1"/>
              </a:gs>
              <a:gs pos="94000">
                <a:schemeClr val="accent2">
                  <a:lumMod val="40000"/>
                  <a:lumOff val="60000"/>
                  <a:alpha val="66000"/>
                </a:schemeClr>
              </a:gs>
              <a:gs pos="96000">
                <a:schemeClr val="tx1">
                  <a:alpha val="56000"/>
                </a:schemeClr>
              </a:gs>
            </a:gsLst>
            <a:path path="rect">
              <a:fillToRect l="100000" t="100000"/>
            </a:path>
          </a:gradFill>
          <a:ln w="41275">
            <a:solidFill>
              <a:schemeClr val="bg1">
                <a:alpha val="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i="1" dirty="0" smtClean="0">
                <a:solidFill>
                  <a:schemeClr val="accent1">
                    <a:lumMod val="50000"/>
                  </a:schemeClr>
                </a:solidFill>
                <a:cs typeface="Arial" charset="0"/>
              </a:rPr>
              <a:t>Recovery Percentage</a:t>
            </a:r>
            <a:endParaRPr lang="en-US" sz="2400" b="1" i="1" dirty="0">
              <a:solidFill>
                <a:schemeClr val="accent1">
                  <a:lumMod val="50000"/>
                </a:schemeClr>
              </a:solidFill>
              <a:cs typeface="Arial" charset="0"/>
            </a:endParaRPr>
          </a:p>
        </p:txBody>
      </p:sp>
      <p:cxnSp>
        <p:nvCxnSpPr>
          <p:cNvPr id="61" name="직선 연결선 60"/>
          <p:cNvCxnSpPr/>
          <p:nvPr/>
        </p:nvCxnSpPr>
        <p:spPr>
          <a:xfrm rot="16200000" flipH="1">
            <a:off x="1143001" y="3352800"/>
            <a:ext cx="1066799" cy="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0" name="직사각형 69"/>
          <p:cNvSpPr/>
          <p:nvPr/>
        </p:nvSpPr>
        <p:spPr>
          <a:xfrm>
            <a:off x="1676400" y="3810000"/>
            <a:ext cx="45719" cy="76200"/>
          </a:xfrm>
          <a:prstGeom prst="rect">
            <a:avLst/>
          </a:prstGeom>
          <a:gradFill flip="none" rotWithShape="1">
            <a:gsLst>
              <a:gs pos="100000">
                <a:schemeClr val="bg1"/>
              </a:gs>
              <a:gs pos="17999">
                <a:schemeClr val="bg1"/>
              </a:gs>
              <a:gs pos="36000">
                <a:schemeClr val="bg1"/>
              </a:gs>
              <a:gs pos="86000">
                <a:schemeClr val="bg1"/>
              </a:gs>
              <a:gs pos="94000">
                <a:schemeClr val="bg1">
                  <a:lumMod val="75000"/>
                </a:schemeClr>
              </a:gs>
            </a:gsLst>
            <a:path path="shape">
              <a:fillToRect l="50000" t="50000" r="50000" b="50000"/>
            </a:path>
            <a:tileRect/>
          </a:gradFill>
          <a:ln w="41275">
            <a:solidFill>
              <a:schemeClr val="bg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365760" tIns="914400" bIns="0" rtlCol="0" anchor="ctr"/>
          <a:lstStyle/>
          <a:p>
            <a:pPr algn="ctr"/>
            <a:endParaRPr lang="en-US" b="1" dirty="0" smtClean="0">
              <a:solidFill>
                <a:schemeClr val="tx1"/>
              </a:solidFill>
              <a:cs typeface="Arial" charset="0"/>
            </a:endParaRPr>
          </a:p>
        </p:txBody>
      </p:sp>
      <p:sp>
        <p:nvSpPr>
          <p:cNvPr id="71" name="이등변 삼각형 70"/>
          <p:cNvSpPr/>
          <p:nvPr/>
        </p:nvSpPr>
        <p:spPr>
          <a:xfrm>
            <a:off x="914400" y="3429000"/>
            <a:ext cx="1524000" cy="914400"/>
          </a:xfrm>
          <a:prstGeom prst="triangle">
            <a:avLst/>
          </a:prstGeom>
          <a:solidFill>
            <a:srgbClr val="00B0F0">
              <a:alpha val="49000"/>
            </a:srgbClr>
          </a:solidFill>
          <a:ln w="0">
            <a:solidFill>
              <a:schemeClr val="bg1">
                <a:alpha val="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365760" tIns="914400" bIns="0" rtlCol="0" anchor="ctr"/>
          <a:lstStyle/>
          <a:p>
            <a:pPr algn="ctr"/>
            <a:endParaRPr lang="en-US" b="1" dirty="0" smtClean="0">
              <a:solidFill>
                <a:schemeClr val="tx1"/>
              </a:solidFill>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down)">
                                      <p:cBhvr>
                                        <p:cTn id="7" dur="3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100000">
              <a:schemeClr val="bg1"/>
            </a:gs>
            <a:gs pos="17999">
              <a:schemeClr val="bg1"/>
            </a:gs>
            <a:gs pos="36000">
              <a:schemeClr val="bg1"/>
            </a:gs>
            <a:gs pos="86000">
              <a:schemeClr val="bg1"/>
            </a:gs>
            <a:gs pos="94000">
              <a:schemeClr val="bg1">
                <a:lumMod val="75000"/>
              </a:schemeClr>
            </a:gs>
          </a:gsLst>
          <a:path path="shape">
            <a:fillToRect l="50000" t="50000" r="50000" b="50000"/>
          </a:path>
          <a:tileRect/>
        </a:gradFill>
        <a:ln w="41275">
          <a:solidFill>
            <a:schemeClr val="tx1"/>
          </a:solidFill>
        </a:ln>
        <a:scene3d>
          <a:camera prst="orthographicFront"/>
          <a:lightRig rig="threePt" dir="t"/>
        </a:scene3d>
        <a:sp3d>
          <a:bevelT prst="relaxedInset"/>
        </a:sp3d>
      </a:spPr>
      <a:bodyPr lIns="365760" tIns="914400" bIns="0" anchor="ctr"/>
      <a:lstStyle>
        <a:defPPr>
          <a:defRPr b="1" dirty="0" smtClean="0">
            <a:solidFill>
              <a:schemeClr val="tx1"/>
            </a:solidFill>
            <a:cs typeface="Arial"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8967</TotalTime>
  <Words>5123</Words>
  <Application>Microsoft Macintosh PowerPoint</Application>
  <PresentationFormat>On-screen Show (4:3)</PresentationFormat>
  <Paragraphs>851</Paragraphs>
  <Slides>44</Slides>
  <Notes>43</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Kevin</dc:creator>
  <cp:lastModifiedBy>Kevin Kane</cp:lastModifiedBy>
  <cp:revision>602</cp:revision>
  <dcterms:created xsi:type="dcterms:W3CDTF">2008-10-07T15:41:58Z</dcterms:created>
  <dcterms:modified xsi:type="dcterms:W3CDTF">2015-10-09T06:53:25Z</dcterms:modified>
</cp:coreProperties>
</file>